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27"/>
  </p:notesMasterIdLst>
  <p:sldIdLst>
    <p:sldId id="567" r:id="rId7"/>
    <p:sldId id="258" r:id="rId8"/>
    <p:sldId id="528" r:id="rId9"/>
    <p:sldId id="529" r:id="rId10"/>
    <p:sldId id="530" r:id="rId11"/>
    <p:sldId id="531" r:id="rId12"/>
    <p:sldId id="532" r:id="rId13"/>
    <p:sldId id="533" r:id="rId14"/>
    <p:sldId id="534" r:id="rId15"/>
    <p:sldId id="535" r:id="rId16"/>
    <p:sldId id="536" r:id="rId17"/>
    <p:sldId id="537" r:id="rId18"/>
    <p:sldId id="538" r:id="rId19"/>
    <p:sldId id="539" r:id="rId20"/>
    <p:sldId id="540" r:id="rId21"/>
    <p:sldId id="541" r:id="rId22"/>
    <p:sldId id="542" r:id="rId23"/>
    <p:sldId id="543" r:id="rId24"/>
    <p:sldId id="544" r:id="rId25"/>
    <p:sldId id="545" r:id="rId26"/>
    <p:sldId id="546" r:id="rId27"/>
    <p:sldId id="547" r:id="rId28"/>
    <p:sldId id="548" r:id="rId29"/>
    <p:sldId id="549" r:id="rId30"/>
    <p:sldId id="550" r:id="rId31"/>
    <p:sldId id="551" r:id="rId32"/>
    <p:sldId id="552" r:id="rId33"/>
    <p:sldId id="553" r:id="rId34"/>
    <p:sldId id="554" r:id="rId35"/>
    <p:sldId id="555" r:id="rId36"/>
    <p:sldId id="556" r:id="rId37"/>
    <p:sldId id="557" r:id="rId38"/>
    <p:sldId id="558" r:id="rId39"/>
    <p:sldId id="559" r:id="rId40"/>
    <p:sldId id="560" r:id="rId41"/>
    <p:sldId id="561" r:id="rId42"/>
    <p:sldId id="562" r:id="rId43"/>
    <p:sldId id="563" r:id="rId44"/>
    <p:sldId id="564" r:id="rId45"/>
    <p:sldId id="565" r:id="rId46"/>
    <p:sldId id="566" r:id="rId47"/>
    <p:sldId id="484" r:id="rId48"/>
    <p:sldId id="464" r:id="rId49"/>
    <p:sldId id="465" r:id="rId50"/>
    <p:sldId id="466" r:id="rId51"/>
    <p:sldId id="467" r:id="rId52"/>
    <p:sldId id="468" r:id="rId53"/>
    <p:sldId id="470" r:id="rId54"/>
    <p:sldId id="471" r:id="rId55"/>
    <p:sldId id="472" r:id="rId56"/>
    <p:sldId id="473" r:id="rId57"/>
    <p:sldId id="474" r:id="rId58"/>
    <p:sldId id="475" r:id="rId59"/>
    <p:sldId id="476" r:id="rId60"/>
    <p:sldId id="477" r:id="rId61"/>
    <p:sldId id="478" r:id="rId62"/>
    <p:sldId id="479" r:id="rId63"/>
    <p:sldId id="480" r:id="rId64"/>
    <p:sldId id="481" r:id="rId65"/>
    <p:sldId id="482" r:id="rId66"/>
    <p:sldId id="483" r:id="rId67"/>
    <p:sldId id="485" r:id="rId68"/>
    <p:sldId id="461" r:id="rId69"/>
    <p:sldId id="462" r:id="rId70"/>
    <p:sldId id="356" r:id="rId71"/>
    <p:sldId id="445" r:id="rId72"/>
    <p:sldId id="463" r:id="rId73"/>
    <p:sldId id="486" r:id="rId74"/>
    <p:sldId id="450" r:id="rId75"/>
    <p:sldId id="447" r:id="rId76"/>
    <p:sldId id="448" r:id="rId77"/>
    <p:sldId id="487" r:id="rId78"/>
    <p:sldId id="488" r:id="rId79"/>
    <p:sldId id="451" r:id="rId80"/>
    <p:sldId id="452" r:id="rId81"/>
    <p:sldId id="453" r:id="rId82"/>
    <p:sldId id="489" r:id="rId83"/>
    <p:sldId id="490" r:id="rId84"/>
    <p:sldId id="491" r:id="rId85"/>
    <p:sldId id="492" r:id="rId86"/>
    <p:sldId id="456" r:id="rId87"/>
    <p:sldId id="459" r:id="rId88"/>
    <p:sldId id="458" r:id="rId89"/>
    <p:sldId id="457" r:id="rId90"/>
    <p:sldId id="493" r:id="rId91"/>
    <p:sldId id="494" r:id="rId92"/>
    <p:sldId id="495" r:id="rId93"/>
    <p:sldId id="496" r:id="rId94"/>
    <p:sldId id="497" r:id="rId95"/>
    <p:sldId id="498" r:id="rId96"/>
    <p:sldId id="499" r:id="rId97"/>
    <p:sldId id="500" r:id="rId98"/>
    <p:sldId id="501" r:id="rId99"/>
    <p:sldId id="502" r:id="rId100"/>
    <p:sldId id="503" r:id="rId101"/>
    <p:sldId id="504" r:id="rId102"/>
    <p:sldId id="505" r:id="rId103"/>
    <p:sldId id="506" r:id="rId104"/>
    <p:sldId id="507" r:id="rId105"/>
    <p:sldId id="508" r:id="rId106"/>
    <p:sldId id="509" r:id="rId107"/>
    <p:sldId id="510" r:id="rId108"/>
    <p:sldId id="511" r:id="rId109"/>
    <p:sldId id="512" r:id="rId110"/>
    <p:sldId id="513" r:id="rId111"/>
    <p:sldId id="514" r:id="rId112"/>
    <p:sldId id="515" r:id="rId113"/>
    <p:sldId id="516" r:id="rId114"/>
    <p:sldId id="517" r:id="rId115"/>
    <p:sldId id="518" r:id="rId116"/>
    <p:sldId id="519" r:id="rId117"/>
    <p:sldId id="520" r:id="rId118"/>
    <p:sldId id="521" r:id="rId119"/>
    <p:sldId id="522" r:id="rId120"/>
    <p:sldId id="523" r:id="rId121"/>
    <p:sldId id="524" r:id="rId122"/>
    <p:sldId id="525" r:id="rId123"/>
    <p:sldId id="526" r:id="rId124"/>
    <p:sldId id="527" r:id="rId125"/>
    <p:sldId id="325" r:id="rId126"/>
  </p:sldIdLst>
  <p:sldSz cx="12169775" cy="6859588"/>
  <p:notesSz cx="6858000" cy="9144000"/>
  <p:photoAlbum/>
  <p:defaultTextStyle>
    <a:defPPr>
      <a:defRPr lang="ko-KR"/>
    </a:defPPr>
    <a:lvl1pPr marL="0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33CCCC"/>
    <a:srgbClr val="008080"/>
    <a:srgbClr val="CDB4F2"/>
    <a:srgbClr val="D9F1FF"/>
    <a:srgbClr val="CCECFF"/>
    <a:srgbClr val="FFFFFF"/>
    <a:srgbClr val="D6D6B2"/>
    <a:srgbClr val="D3BEFE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88889" autoAdjust="0"/>
  </p:normalViewPr>
  <p:slideViewPr>
    <p:cSldViewPr>
      <p:cViewPr varScale="1">
        <p:scale>
          <a:sx n="103" d="100"/>
          <a:sy n="103" d="100"/>
        </p:scale>
        <p:origin x="198" y="114"/>
      </p:cViewPr>
      <p:guideLst>
        <p:guide orient="horz" pos="216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-33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slide" Target="slides/slide117.xml"/><Relationship Id="rId12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slide" Target="slides/slide112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24" Type="http://schemas.openxmlformats.org/officeDocument/2006/relationships/slide" Target="slides/slide118.xml"/><Relationship Id="rId129" Type="http://schemas.openxmlformats.org/officeDocument/2006/relationships/viewProps" Target="viewProps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19" Type="http://schemas.openxmlformats.org/officeDocument/2006/relationships/slide" Target="slides/slide113.xml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130" Type="http://schemas.openxmlformats.org/officeDocument/2006/relationships/theme" Target="theme/theme1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slide" Target="slides/slide114.xml"/><Relationship Id="rId125" Type="http://schemas.openxmlformats.org/officeDocument/2006/relationships/slide" Target="slides/slide119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131" Type="http://schemas.openxmlformats.org/officeDocument/2006/relationships/tableStyles" Target="tableStyles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26" Type="http://schemas.openxmlformats.org/officeDocument/2006/relationships/slide" Target="slides/slide12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slide" Target="slides/slide11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slide" Target="slides/slide11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slide" Target="slides/slide11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26" Type="http://schemas.openxmlformats.org/officeDocument/2006/relationships/slide" Target="slides/slide2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4622600905226"/>
          <c:y val="6.1042413362280418E-2"/>
          <c:w val="0.87810119870249959"/>
          <c:h val="0.6800473319028019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재해자수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1.0436541206977772E-2"/>
                  <c:y val="-0.251301747079818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5986151449416E-3"/>
                  <c:y val="-0.225894063408096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2165163195249812E-3"/>
                  <c:y val="-0.18265879887243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200248874527915E-3"/>
                  <c:y val="-0.1617064813480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3858072900884839E-3"/>
                  <c:y val="-0.1344228003838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8796886623619779E-3"/>
                  <c:y val="-0.139961086902745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Sheet2!$A$2:$A$7</c:f>
              <c:strCache>
                <c:ptCount val="6"/>
                <c:pt idx="0">
                  <c:v>떨어짐</c:v>
                </c:pt>
                <c:pt idx="1">
                  <c:v>넘어짐</c:v>
                </c:pt>
                <c:pt idx="2">
                  <c:v>절단∙베임∙찔림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Sheet2!$B$2:$B$7</c:f>
              <c:numCache>
                <c:formatCode>_(* #,##0_);_(* \(#,##0\);_(* "-"_);_(@_)</c:formatCode>
                <c:ptCount val="6"/>
                <c:pt idx="0">
                  <c:v>10532</c:v>
                </c:pt>
                <c:pt idx="1">
                  <c:v>10135</c:v>
                </c:pt>
                <c:pt idx="2">
                  <c:v>6602</c:v>
                </c:pt>
                <c:pt idx="3">
                  <c:v>6184</c:v>
                </c:pt>
                <c:pt idx="4">
                  <c:v>4708</c:v>
                </c:pt>
                <c:pt idx="5">
                  <c:v>4246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928273264"/>
        <c:axId val="1928280336"/>
        <c:axId val="0"/>
      </c:bar3DChart>
      <c:catAx>
        <c:axId val="192827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80336"/>
        <c:crosses val="autoZero"/>
        <c:auto val="1"/>
        <c:lblAlgn val="ctr"/>
        <c:lblOffset val="100"/>
        <c:noMultiLvlLbl val="0"/>
      </c:catAx>
      <c:valAx>
        <c:axId val="1928280336"/>
        <c:scaling>
          <c:orientation val="minMax"/>
        </c:scaling>
        <c:delete val="1"/>
        <c:axPos val="l"/>
        <c:title>
          <c:tx>
            <c:rich>
              <a:bodyPr rot="0" spcFirstLastPara="1" vertOverflow="ellipsis" vert="wordArtVertRtl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ko-KR" altLang="en-US" sz="11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재해자수</a:t>
                </a:r>
                <a:r>
                  <a:rPr lang="en-US" altLang="ko-KR" sz="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(6</a:t>
                </a:r>
                <a:r>
                  <a:rPr lang="ko-KR" altLang="en-US" sz="800" b="1" dirty="0" err="1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개월미만</a:t>
                </a:r>
                <a:r>
                  <a:rPr lang="en-US" altLang="ko-KR" sz="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0.14696211391731259"/>
              <c:y val="0.19510949490446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wordArtVertRtl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_(* #,##0_);_(* \(#,##0\);_(* &quot;-&quot;_);_(@_)" sourceLinked="1"/>
        <c:majorTickMark val="none"/>
        <c:minorTickMark val="none"/>
        <c:tickLblPos val="nextTo"/>
        <c:crossAx val="1928273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1114</c:v>
                </c:pt>
                <c:pt idx="1">
                  <c:v>1129</c:v>
                </c:pt>
                <c:pt idx="2">
                  <c:v>1134</c:v>
                </c:pt>
                <c:pt idx="3">
                  <c:v>1090</c:v>
                </c:pt>
                <c:pt idx="4">
                  <c:v>992</c:v>
                </c:pt>
                <c:pt idx="5">
                  <c:v>955</c:v>
                </c:pt>
                <c:pt idx="6">
                  <c:v>969</c:v>
                </c:pt>
                <c:pt idx="7">
                  <c:v>964</c:v>
                </c:pt>
                <c:pt idx="8">
                  <c:v>971</c:v>
                </c:pt>
                <c:pt idx="9">
                  <c:v>855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8281424"/>
        <c:axId val="192827000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사고사망만인율(‰)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109169085137075E-2"/>
                  <c:y val="4.45917006953875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3891135547348752E-2"/>
                  <c:y val="4.40551956812054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0.78</c:v>
                </c:pt>
                <c:pt idx="1">
                  <c:v>0.79</c:v>
                </c:pt>
                <c:pt idx="2">
                  <c:v>0.73</c:v>
                </c:pt>
                <c:pt idx="3">
                  <c:v>0.71</c:v>
                </c:pt>
                <c:pt idx="4">
                  <c:v>0.57999999999999996</c:v>
                </c:pt>
                <c:pt idx="5">
                  <c:v>0.53</c:v>
                </c:pt>
                <c:pt idx="6">
                  <c:v>0.53</c:v>
                </c:pt>
                <c:pt idx="7">
                  <c:v>0.52</c:v>
                </c:pt>
                <c:pt idx="8">
                  <c:v>0.51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3492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3092301879771906E-2"/>
                  <c:y val="-5.7608678400812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3891135547348752E-2"/>
                  <c:y val="-6.8178082253899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0.69</c:v>
                </c:pt>
                <c:pt idx="1">
                  <c:v>0.65</c:v>
                </c:pt>
                <c:pt idx="2">
                  <c:v>0.59</c:v>
                </c:pt>
                <c:pt idx="3">
                  <c:v>0.59</c:v>
                </c:pt>
                <c:pt idx="4">
                  <c:v>0.53</c:v>
                </c:pt>
                <c:pt idx="5" formatCode="0.00">
                  <c:v>0.5</c:v>
                </c:pt>
                <c:pt idx="6">
                  <c:v>0.49</c:v>
                </c:pt>
                <c:pt idx="7">
                  <c:v>0.48</c:v>
                </c:pt>
                <c:pt idx="8">
                  <c:v>0.54</c:v>
                </c:pt>
                <c:pt idx="9">
                  <c:v>0.57999999999999996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8274896"/>
        <c:axId val="1928271088"/>
      </c:lineChart>
      <c:catAx>
        <c:axId val="192828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70000"/>
        <c:crosses val="autoZero"/>
        <c:auto val="1"/>
        <c:lblAlgn val="ctr"/>
        <c:lblOffset val="100"/>
        <c:noMultiLvlLbl val="0"/>
      </c:catAx>
      <c:valAx>
        <c:axId val="1928270000"/>
        <c:scaling>
          <c:orientation val="minMax"/>
          <c:max val="1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81424"/>
        <c:crosses val="autoZero"/>
        <c:crossBetween val="between"/>
      </c:valAx>
      <c:valAx>
        <c:axId val="1928271088"/>
        <c:scaling>
          <c:orientation val="minMax"/>
          <c:max val="1.8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74896"/>
        <c:crosses val="max"/>
        <c:crossBetween val="between"/>
      </c:valAx>
      <c:catAx>
        <c:axId val="1928274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82710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DD133-DA48-4F1B-AAA0-858A29370C8E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CA01-63A7-4606-88B6-6943AB8EDD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25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45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23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34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813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625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00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27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809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551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96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52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72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719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1295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008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70177" y="1500968"/>
            <a:ext cx="500066" cy="4643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1600572"/>
            <a:ext cx="10952798" cy="4527011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087" y="206422"/>
            <a:ext cx="273819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206422"/>
            <a:ext cx="801176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3" y="2130919"/>
            <a:ext cx="10344309" cy="1470365"/>
          </a:xfrm>
          <a:prstGeom prst="rect">
            <a:avLst/>
          </a:prstGeom>
        </p:spPr>
        <p:txBody>
          <a:bodyPr lIns="108731" tIns="54366" rIns="108731" bIns="54366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6" y="3887100"/>
            <a:ext cx="8518843" cy="1753006"/>
          </a:xfrm>
          <a:prstGeom prst="rect">
            <a:avLst/>
          </a:prstGeom>
        </p:spPr>
        <p:txBody>
          <a:bodyPr lIns="108731" tIns="54366" rIns="108731" bIns="5436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3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8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fld id="{E756D7D3-A464-DB4F-84A1-5239E48D8AE1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1672" y="6357822"/>
            <a:ext cx="2839614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fld id="{9D7091C2-7D59-4C49-8DE5-E2A55CA87D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25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1328" y="4407922"/>
            <a:ext cx="10344309" cy="1362390"/>
          </a:xfrm>
          <a:prstGeom prst="rect">
            <a:avLst/>
          </a:prstGeom>
        </p:spPr>
        <p:txBody>
          <a:bodyPr lIns="121780" tIns="60890" rIns="121780" bIns="60890" anchor="t"/>
          <a:lstStyle>
            <a:lvl1pPr algn="l">
              <a:defRPr sz="5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1328" y="2907386"/>
            <a:ext cx="10344309" cy="1500534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89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79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6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4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1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489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86302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5910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2219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5786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09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489" y="1535469"/>
            <a:ext cx="5377097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489" y="2175378"/>
            <a:ext cx="5377097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2078" y="1535469"/>
            <a:ext cx="5379210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2078" y="2175378"/>
            <a:ext cx="5379210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91" y="273112"/>
            <a:ext cx="4003772" cy="116232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8044" y="273114"/>
            <a:ext cx="6803242" cy="5854469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491" y="1435434"/>
            <a:ext cx="4003772" cy="46921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5361" y="4801712"/>
            <a:ext cx="7301865" cy="56687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5361" y="612916"/>
            <a:ext cx="7301865" cy="4115753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4300"/>
            </a:lvl1pPr>
            <a:lvl2pPr marL="608899" indent="0">
              <a:buNone/>
              <a:defRPr sz="3700"/>
            </a:lvl2pPr>
            <a:lvl3pPr marL="1217798" indent="0">
              <a:buNone/>
              <a:defRPr sz="3200"/>
            </a:lvl3pPr>
            <a:lvl4pPr marL="1826697" indent="0">
              <a:buNone/>
              <a:defRPr sz="2700"/>
            </a:lvl4pPr>
            <a:lvl5pPr marL="2435596" indent="0">
              <a:buNone/>
              <a:defRPr sz="2700"/>
            </a:lvl5pPr>
            <a:lvl6pPr marL="3044495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2" indent="0">
              <a:buNone/>
              <a:defRPr sz="27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5361" y="5368581"/>
            <a:ext cx="7301865" cy="8050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직선 연결선 72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7" name="그림 7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sp>
        <p:nvSpPr>
          <p:cNvPr id="80" name="직사각형 79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2" name="그룹 61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79" name="그림 78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24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217798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74" indent="-456674" algn="l" defTabSz="1217798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461" indent="-380562" algn="l" defTabSz="1217798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7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8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8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3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2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1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8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7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6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5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2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5" name="직선 연결선 14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그림 16" descr="안전보건공단 CI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8" name="그림 17" descr="책제목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9" name="직사각형 18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4" name="직선 연결선 13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6" name="그림 15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7" name="그림 16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8" name="직사각형 17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22" r:id="rId13"/>
    <p:sldLayoutId id="2147483723" r:id="rId14"/>
    <p:sldLayoutId id="2147483724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" y="0"/>
            <a:ext cx="12169775" cy="68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69775" cy="6859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hyperlink" Target="http://www.kosha.or.kr/" TargetMode="Externa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4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7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" y="1"/>
            <a:ext cx="12175922" cy="685799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9" y="5885793"/>
            <a:ext cx="3105704" cy="6015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69" y="378134"/>
            <a:ext cx="1221009" cy="367488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724169" y="1738360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1B652E"/>
                </a:solidFill>
              </a:rPr>
              <a:t>예비산업인력을 위한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705963" y="220002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6600" b="1" dirty="0">
                <a:ln w="12700">
                  <a:solidFill>
                    <a:srgbClr val="1B652E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1B652E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안전보건 </a:t>
            </a:r>
          </a:p>
          <a:p>
            <a:r>
              <a:rPr lang="ko-KR" altLang="en-US" sz="6600" b="1" dirty="0">
                <a:ln w="12700">
                  <a:solidFill>
                    <a:srgbClr val="1B652E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1B652E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나침반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0726057" y="378134"/>
            <a:ext cx="856343" cy="841066"/>
          </a:xfrm>
          <a:prstGeom prst="roundRect">
            <a:avLst/>
          </a:prstGeom>
          <a:solidFill>
            <a:srgbClr val="1B6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10461284" y="378134"/>
            <a:ext cx="138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2021</a:t>
            </a:r>
            <a:r>
              <a:rPr lang="ko-KR" altLang="en-US" sz="1050" b="1" dirty="0" smtClean="0">
                <a:solidFill>
                  <a:schemeClr val="bg1"/>
                </a:solidFill>
              </a:rPr>
              <a:t>년</a:t>
            </a:r>
            <a:endParaRPr lang="en-US" altLang="ko-KR" sz="105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050" b="1" dirty="0" smtClean="0">
                <a:solidFill>
                  <a:schemeClr val="bg1"/>
                </a:solidFill>
              </a:rPr>
              <a:t>개정안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0773687" y="786762"/>
            <a:ext cx="75156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986299" y="858014"/>
            <a:ext cx="69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화공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1788" y="862754"/>
            <a:ext cx="176596" cy="2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02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1549" y="2286786"/>
            <a:ext cx="49292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산업안전보건 법령 및 안전규정 등 준수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올바른 작업 복장 착용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개인 보호구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지급ㆍ착용</a:t>
            </a:r>
            <a:endParaRPr lang="ko-KR" altLang="en-US" sz="18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 등에 안전보건표지 부착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내에서의 통행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정리정돈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유해위험기계기구 방호조치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건강보호장치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설비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를 통한 건강장해 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9.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감전 재해 예방을 위한 안전조치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441417" y="1072340"/>
            <a:ext cx="10619424" cy="913447"/>
            <a:chOff x="2370111" y="658959"/>
            <a:chExt cx="10034240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915672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안전하고 건강한 직장생활을 위한 가이드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2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513647" y="2286786"/>
            <a:ext cx="385765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10.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운반작업 안전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수공구 사용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화재예방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화학물질 안전보건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위험물질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유해위험장소에 출입제한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사고 발생시 대처 사항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응급조치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사고발생 설비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99" y="1629594"/>
            <a:ext cx="780528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984975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부적절한 </a:t>
            </a:r>
            <a:r>
              <a:rPr lang="ko-KR" altLang="en-US" sz="1600" b="1" dirty="0" err="1" smtClean="0">
                <a:solidFill>
                  <a:srgbClr val="CC99FF"/>
                </a:solidFill>
                <a:latin typeface="+mj-ea"/>
                <a:ea typeface="+mj-ea"/>
              </a:rPr>
              <a:t>맹판</a:t>
            </a: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(Blind Flange)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사용 및 체결 상태 미흡</a:t>
            </a:r>
          </a:p>
          <a:p>
            <a:pPr>
              <a:lnSpc>
                <a:spcPct val="11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  인화성 가스 누출을 예방하기 위해 배관 말단부에 </a:t>
            </a:r>
            <a:r>
              <a:rPr lang="ko-KR" altLang="en-US" sz="1600" dirty="0" err="1" smtClean="0">
                <a:latin typeface="+mj-ea"/>
                <a:ea typeface="+mj-ea"/>
              </a:rPr>
              <a:t>맹판을</a:t>
            </a:r>
            <a:r>
              <a:rPr lang="ko-KR" altLang="en-US" sz="1600" dirty="0" smtClean="0">
                <a:latin typeface="+mj-ea"/>
                <a:ea typeface="+mj-ea"/>
              </a:rPr>
              <a:t> 체결하면서 배관의 명세와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상이한 부적절한 </a:t>
            </a:r>
            <a:r>
              <a:rPr lang="ko-KR" altLang="en-US" sz="1600" dirty="0" err="1" smtClean="0">
                <a:latin typeface="+mj-ea"/>
                <a:ea typeface="+mj-ea"/>
              </a:rPr>
              <a:t>맹판을</a:t>
            </a:r>
            <a:r>
              <a:rPr lang="ko-KR" altLang="en-US" sz="1600" dirty="0" smtClean="0">
                <a:latin typeface="+mj-ea"/>
                <a:ea typeface="+mj-ea"/>
              </a:rPr>
              <a:t> 사용하고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err="1" smtClean="0">
                <a:latin typeface="+mj-ea"/>
                <a:ea typeface="+mj-ea"/>
              </a:rPr>
              <a:t>플랜지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err="1" smtClean="0">
                <a:latin typeface="+mj-ea"/>
                <a:ea typeface="+mj-ea"/>
              </a:rPr>
              <a:t>접합면이</a:t>
            </a:r>
            <a:r>
              <a:rPr lang="ko-KR" altLang="en-US" sz="1600" dirty="0" smtClean="0">
                <a:latin typeface="+mj-ea"/>
                <a:ea typeface="+mj-ea"/>
              </a:rPr>
              <a:t> 상호 밀착되지 않아</a:t>
            </a:r>
            <a:r>
              <a:rPr lang="en-US" altLang="ko-KR" sz="1600" dirty="0" smtClean="0">
                <a:latin typeface="+mj-ea"/>
                <a:ea typeface="+mj-ea"/>
              </a:rPr>
              <a:t>(8</a:t>
            </a:r>
            <a:r>
              <a:rPr lang="ko-KR" altLang="en-US" sz="1600" dirty="0" smtClean="0">
                <a:latin typeface="+mj-ea"/>
                <a:ea typeface="+mj-ea"/>
              </a:rPr>
              <a:t>개 볼트 중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4</a:t>
            </a:r>
            <a:r>
              <a:rPr lang="ko-KR" altLang="en-US" sz="1600" dirty="0" smtClean="0">
                <a:latin typeface="+mj-ea"/>
                <a:ea typeface="+mj-ea"/>
              </a:rPr>
              <a:t>개만 체결</a:t>
            </a:r>
            <a:r>
              <a:rPr lang="en-US" altLang="ko-KR" sz="1600" dirty="0" smtClean="0">
                <a:latin typeface="+mj-ea"/>
                <a:ea typeface="+mj-ea"/>
              </a:rPr>
              <a:t>) </a:t>
            </a:r>
            <a:r>
              <a:rPr lang="ko-KR" altLang="en-US" sz="1600" dirty="0" smtClean="0">
                <a:latin typeface="+mj-ea"/>
                <a:ea typeface="+mj-ea"/>
              </a:rPr>
              <a:t>다량의 인화성 가스가 누출됨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안전작업허가제도 운영 미흡</a:t>
            </a:r>
          </a:p>
          <a:p>
            <a:pPr>
              <a:lnSpc>
                <a:spcPct val="11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  안전작업 허가증 운영에 있어 시스템 격리를 위해 </a:t>
            </a:r>
            <a:r>
              <a:rPr lang="en-US" altLang="ko-KR" sz="1600" dirty="0" smtClean="0">
                <a:latin typeface="+mj-ea"/>
                <a:ea typeface="+mj-ea"/>
              </a:rPr>
              <a:t>Blind</a:t>
            </a:r>
            <a:r>
              <a:rPr lang="ko-KR" altLang="en-US" sz="1600" dirty="0" smtClean="0">
                <a:latin typeface="+mj-ea"/>
                <a:ea typeface="+mj-ea"/>
              </a:rPr>
              <a:t>를 설치하도록 되어 있으므로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규격품의 </a:t>
            </a:r>
            <a:r>
              <a:rPr lang="en-US" altLang="ko-KR" sz="1600" dirty="0" smtClean="0">
                <a:latin typeface="+mj-ea"/>
                <a:ea typeface="+mj-ea"/>
              </a:rPr>
              <a:t>Blind</a:t>
            </a:r>
            <a:r>
              <a:rPr lang="ko-KR" altLang="en-US" sz="1600" dirty="0" smtClean="0">
                <a:latin typeface="+mj-ea"/>
                <a:ea typeface="+mj-ea"/>
              </a:rPr>
              <a:t>가 적절하게 설치되어 있는지 확인한 후 허가증을 발급하여야 하는데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Blind</a:t>
            </a:r>
            <a:r>
              <a:rPr lang="ko-KR" altLang="en-US" sz="1600" dirty="0" smtClean="0">
                <a:latin typeface="+mj-ea"/>
                <a:ea typeface="+mj-ea"/>
              </a:rPr>
              <a:t>가 부적절하게 설치되어 있는 상태로 허가증을 발급함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가스검지기 설치 위치 부적절</a:t>
            </a:r>
          </a:p>
          <a:p>
            <a:pPr>
              <a:lnSpc>
                <a:spcPct val="11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  가스검지기가 배관의 하부에 설치되어 있어 </a:t>
            </a:r>
            <a:r>
              <a:rPr lang="en-US" altLang="ko-KR" sz="1600" dirty="0" smtClean="0">
                <a:latin typeface="+mj-ea"/>
                <a:ea typeface="+mj-ea"/>
              </a:rPr>
              <a:t>Flange </a:t>
            </a:r>
            <a:r>
              <a:rPr lang="ko-KR" altLang="en-US" sz="1600" dirty="0" smtClean="0">
                <a:latin typeface="+mj-ea"/>
                <a:ea typeface="+mj-ea"/>
              </a:rPr>
              <a:t>등으로부터 수소가 소량으로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누출될</a:t>
            </a:r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경우 가스검지경보기가 작동되지 않아 수소 누출을 조기에 확인할 수 없음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On/Off Valve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를 닫힘 상태로 유지하기 위한 조치 </a:t>
            </a:r>
            <a:r>
              <a:rPr lang="ko-KR" altLang="en-US" sz="1600" b="1" dirty="0" err="1" smtClean="0">
                <a:solidFill>
                  <a:srgbClr val="CC99FF"/>
                </a:solidFill>
                <a:latin typeface="+mj-ea"/>
                <a:ea typeface="+mj-ea"/>
              </a:rPr>
              <a:t>미실시</a:t>
            </a:r>
            <a:endParaRPr lang="ko-KR" altLang="en-US" sz="1600" b="1" dirty="0" smtClean="0">
              <a:solidFill>
                <a:srgbClr val="CC99FF"/>
              </a:solidFill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err="1" smtClean="0">
                <a:latin typeface="+mj-ea"/>
                <a:ea typeface="+mj-ea"/>
              </a:rPr>
              <a:t>정비작업시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On/Off Valve</a:t>
            </a:r>
            <a:r>
              <a:rPr lang="ko-KR" altLang="en-US" sz="1600" dirty="0" smtClean="0">
                <a:latin typeface="+mj-ea"/>
                <a:ea typeface="+mj-ea"/>
              </a:rPr>
              <a:t>는 닫힘 상태에서 정비작업을 실시하지만 오작동</a:t>
            </a:r>
            <a:r>
              <a:rPr lang="en-US" altLang="ko-KR" sz="1600" dirty="0" smtClean="0">
                <a:latin typeface="+mj-ea"/>
                <a:ea typeface="+mj-ea"/>
              </a:rPr>
              <a:t>, Error </a:t>
            </a:r>
            <a:r>
              <a:rPr lang="ko-KR" altLang="en-US" sz="1600" dirty="0" smtClean="0">
                <a:latin typeface="+mj-ea"/>
                <a:ea typeface="+mj-ea"/>
              </a:rPr>
              <a:t>등에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의해 </a:t>
            </a:r>
            <a:r>
              <a:rPr lang="en-US" altLang="ko-KR" sz="1600" dirty="0" smtClean="0">
                <a:latin typeface="+mj-ea"/>
                <a:ea typeface="+mj-ea"/>
              </a:rPr>
              <a:t>On/Off Valve</a:t>
            </a:r>
            <a:r>
              <a:rPr lang="ko-KR" altLang="en-US" sz="1600" dirty="0" smtClean="0">
                <a:latin typeface="+mj-ea"/>
                <a:ea typeface="+mj-ea"/>
              </a:rPr>
              <a:t>가 열릴 우려가 있는데 </a:t>
            </a:r>
            <a:r>
              <a:rPr lang="en-US" altLang="ko-KR" sz="1600" dirty="0" smtClean="0">
                <a:latin typeface="+mj-ea"/>
                <a:ea typeface="+mj-ea"/>
              </a:rPr>
              <a:t>On/Off Valve</a:t>
            </a:r>
            <a:r>
              <a:rPr lang="ko-KR" altLang="en-US" sz="1600" dirty="0" smtClean="0">
                <a:latin typeface="+mj-ea"/>
                <a:ea typeface="+mj-ea"/>
              </a:rPr>
              <a:t>를 작동하는 에너지원을 제거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1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하는</a:t>
            </a:r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조치를 취하지 않음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541776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적절한 </a:t>
            </a:r>
            <a:r>
              <a:rPr lang="ko-KR" altLang="en-US" sz="1600" b="1" dirty="0" err="1" smtClean="0">
                <a:solidFill>
                  <a:srgbClr val="CC99FF"/>
                </a:solidFill>
                <a:latin typeface="+mj-ea"/>
                <a:ea typeface="+mj-ea"/>
              </a:rPr>
              <a:t>맹판</a:t>
            </a: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(Blind Flange)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사용 및 누출방지 조치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err="1" smtClean="0">
                <a:latin typeface="+mj-ea"/>
                <a:ea typeface="+mj-ea"/>
              </a:rPr>
              <a:t>맹판을</a:t>
            </a:r>
            <a:r>
              <a:rPr lang="ko-KR" altLang="en-US" sz="1600" dirty="0" smtClean="0">
                <a:latin typeface="+mj-ea"/>
                <a:ea typeface="+mj-ea"/>
              </a:rPr>
              <a:t> 체결할 경우에는 배관의 규격에 맞는 </a:t>
            </a:r>
            <a:r>
              <a:rPr lang="ko-KR" altLang="en-US" sz="1600" dirty="0" err="1" smtClean="0">
                <a:latin typeface="+mj-ea"/>
                <a:ea typeface="+mj-ea"/>
              </a:rPr>
              <a:t>맹판을</a:t>
            </a:r>
            <a:r>
              <a:rPr lang="ko-KR" altLang="en-US" sz="1600" dirty="0" smtClean="0">
                <a:latin typeface="+mj-ea"/>
                <a:ea typeface="+mj-ea"/>
              </a:rPr>
              <a:t> 사용하고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모든 볼트를 규격에 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맞게 체결하여 </a:t>
            </a:r>
            <a:r>
              <a:rPr lang="ko-KR" altLang="en-US" sz="1600" dirty="0" err="1" smtClean="0">
                <a:latin typeface="+mj-ea"/>
                <a:ea typeface="+mj-ea"/>
              </a:rPr>
              <a:t>플랜지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err="1" smtClean="0">
                <a:latin typeface="+mj-ea"/>
                <a:ea typeface="+mj-ea"/>
              </a:rPr>
              <a:t>접합면으로부터</a:t>
            </a:r>
            <a:r>
              <a:rPr lang="ko-KR" altLang="en-US" sz="1600" dirty="0" smtClean="0">
                <a:latin typeface="+mj-ea"/>
                <a:ea typeface="+mj-ea"/>
              </a:rPr>
              <a:t> 인화성 가스가 누출되지 않도록 하여야 함</a:t>
            </a:r>
            <a:endParaRPr lang="en-US" altLang="ko-KR" sz="1600" dirty="0" smtClean="0">
              <a:latin typeface="+mj-ea"/>
              <a:ea typeface="+mj-ea"/>
            </a:endParaRPr>
          </a:p>
          <a:p>
            <a:endParaRPr lang="ko-KR" altLang="en-US" sz="1600" dirty="0" smtClean="0">
              <a:latin typeface="+mj-ea"/>
              <a:ea typeface="+mj-ea"/>
            </a:endParaRPr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안전작업허가제도 철저히 준수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작업허가증을 발급할 경우에는 현장의 각종 안전조치 사항을 직접 확인하고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관련 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안전조치 사항을 모두 준수하였을 경우에만 작업허가증을 발급하는 등 안전작업허가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제도를 철저히 준수하여야 함</a:t>
            </a:r>
            <a:endParaRPr lang="en-US" altLang="ko-KR" sz="1600" dirty="0" smtClean="0">
              <a:latin typeface="+mj-ea"/>
              <a:ea typeface="+mj-ea"/>
            </a:endParaRPr>
          </a:p>
          <a:p>
            <a:endParaRPr lang="ko-KR" altLang="en-US" sz="1600" dirty="0" smtClean="0">
              <a:latin typeface="+mj-ea"/>
              <a:ea typeface="+mj-ea"/>
            </a:endParaRPr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가스검지기 설치 위치 조정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수소가 다량으로 누출될 경우 가스검지기를 하부에 설치하여도 수소 누출을 감지할 수 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있으나 소량으로 누출될 경우에는 수소는 공기보다 가벼워 누출지점으로부터 상부로 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확산되므로 가스검지기는 누출지점의 상부에 설치하여야 함</a:t>
            </a:r>
            <a:endParaRPr lang="en-US" altLang="ko-KR" sz="1600" dirty="0" smtClean="0">
              <a:latin typeface="+mj-ea"/>
              <a:ea typeface="+mj-ea"/>
            </a:endParaRPr>
          </a:p>
          <a:p>
            <a:endParaRPr lang="ko-KR" altLang="en-US" sz="1600" dirty="0" smtClean="0">
              <a:latin typeface="+mj-ea"/>
              <a:ea typeface="+mj-ea"/>
            </a:endParaRPr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On/Off Valve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를 닫힘 상태로 유지하기 위한 조치 실시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err="1" smtClean="0">
                <a:latin typeface="+mj-ea"/>
                <a:ea typeface="+mj-ea"/>
              </a:rPr>
              <a:t>정비작업시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On/Off Valve</a:t>
            </a:r>
            <a:r>
              <a:rPr lang="ko-KR" altLang="en-US" sz="1600" dirty="0" smtClean="0">
                <a:latin typeface="+mj-ea"/>
                <a:ea typeface="+mj-ea"/>
              </a:rPr>
              <a:t>는 오작동</a:t>
            </a:r>
            <a:r>
              <a:rPr lang="en-US" altLang="ko-KR" sz="1600" dirty="0" smtClean="0">
                <a:latin typeface="+mj-ea"/>
                <a:ea typeface="+mj-ea"/>
              </a:rPr>
              <a:t>, Error </a:t>
            </a:r>
            <a:r>
              <a:rPr lang="ko-KR" altLang="en-US" sz="1600" dirty="0" smtClean="0">
                <a:latin typeface="+mj-ea"/>
                <a:ea typeface="+mj-ea"/>
              </a:rPr>
              <a:t>등에 의해 언제든지 열릴 우려가 있으므로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On/Off Valve</a:t>
            </a:r>
            <a:r>
              <a:rPr lang="ko-KR" altLang="en-US" sz="1600" dirty="0" smtClean="0">
                <a:latin typeface="+mj-ea"/>
                <a:ea typeface="+mj-ea"/>
              </a:rPr>
              <a:t>를 작동하는 에너지원을 제거하는 등의 방법으로 오작동</a:t>
            </a:r>
            <a:r>
              <a:rPr lang="en-US" altLang="ko-KR" sz="1600" dirty="0" smtClean="0">
                <a:latin typeface="+mj-ea"/>
                <a:ea typeface="+mj-ea"/>
              </a:rPr>
              <a:t>, Error </a:t>
            </a:r>
            <a:r>
              <a:rPr lang="ko-KR" altLang="en-US" sz="1600" dirty="0" smtClean="0">
                <a:latin typeface="+mj-ea"/>
                <a:ea typeface="+mj-ea"/>
              </a:rPr>
              <a:t>등에 의해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On/Off Valve</a:t>
            </a:r>
            <a:r>
              <a:rPr lang="ko-KR" altLang="en-US" sz="1600" dirty="0" smtClean="0">
                <a:latin typeface="+mj-ea"/>
                <a:ea typeface="+mj-ea"/>
              </a:rPr>
              <a:t>가 열리지 않도록 조치하여야 함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3994" y="1485578"/>
            <a:ext cx="8314299" cy="1094679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dirty="0" smtClean="0"/>
              <a:t>XXXX</a:t>
            </a:r>
            <a:r>
              <a:rPr lang="ko-KR" altLang="en-US" sz="1600" dirty="0" smtClean="0"/>
              <a:t> 소재 </a:t>
            </a:r>
            <a:r>
              <a:rPr lang="en-US" altLang="ko-KR" sz="1600" b="1" dirty="0" smtClean="0"/>
              <a:t>A</a:t>
            </a:r>
            <a:r>
              <a:rPr lang="ko-KR" altLang="en-US" sz="1600" b="1" dirty="0" smtClean="0"/>
              <a:t>사업장</a:t>
            </a:r>
            <a:r>
              <a:rPr lang="en-US" altLang="ko-KR" sz="1600" b="1" dirty="0" smtClean="0"/>
              <a:t>(</a:t>
            </a:r>
            <a:r>
              <a:rPr lang="ko-KR" altLang="en-US" sz="1600" b="1" dirty="0" err="1" smtClean="0"/>
              <a:t>파렛트</a:t>
            </a:r>
            <a:r>
              <a:rPr lang="ko-KR" altLang="en-US" sz="1600" b="1" dirty="0" smtClean="0"/>
              <a:t> 세척</a:t>
            </a:r>
            <a:r>
              <a:rPr lang="en-US" altLang="ko-KR" sz="1600" b="1" dirty="0" smtClean="0"/>
              <a:t>)</a:t>
            </a:r>
            <a:r>
              <a:rPr lang="ko-KR" altLang="en-US" sz="1600" b="1" dirty="0" smtClean="0"/>
              <a:t>에서 계면활성제를 제조하는 </a:t>
            </a:r>
            <a:r>
              <a:rPr lang="en-US" altLang="ko-KR" sz="1600" b="1" dirty="0" smtClean="0"/>
              <a:t>B</a:t>
            </a:r>
            <a:r>
              <a:rPr lang="ko-KR" altLang="en-US" sz="1600" b="1" dirty="0" smtClean="0"/>
              <a:t>사 </a:t>
            </a:r>
            <a:r>
              <a:rPr lang="ko-KR" altLang="en-US" sz="1600" dirty="0" smtClean="0"/>
              <a:t>근로자가 자체 </a:t>
            </a:r>
            <a:endParaRPr lang="en-US" altLang="ko-KR" sz="1600" dirty="0" smtClean="0"/>
          </a:p>
          <a:p>
            <a:r>
              <a:rPr lang="ko-KR" altLang="en-US" sz="1600" dirty="0" smtClean="0"/>
              <a:t>개발한 세척제 샘플을 현장 테스트하던 중 </a:t>
            </a:r>
            <a:r>
              <a:rPr lang="en-US" altLang="ko-KR" sz="1600" b="1" dirty="0" smtClean="0"/>
              <a:t>25% </a:t>
            </a:r>
            <a:r>
              <a:rPr lang="ko-KR" altLang="en-US" sz="1600" b="1" dirty="0" smtClean="0"/>
              <a:t>농도의 </a:t>
            </a:r>
            <a:r>
              <a:rPr lang="ko-KR" altLang="en-US" sz="1600" dirty="0" err="1" smtClean="0"/>
              <a:t>수산화테트라메틸암모늄</a:t>
            </a:r>
            <a:endParaRPr lang="en-US" altLang="ko-KR" sz="1600" dirty="0" smtClean="0"/>
          </a:p>
          <a:p>
            <a:r>
              <a:rPr lang="en-US" altLang="ko-KR" sz="1600" dirty="0" smtClean="0"/>
              <a:t>(</a:t>
            </a:r>
            <a:r>
              <a:rPr lang="en-US" altLang="ko-KR" sz="1600" b="1" dirty="0" smtClean="0"/>
              <a:t>TMAH, CAS No. 75-59-2) </a:t>
            </a:r>
            <a:r>
              <a:rPr lang="ko-KR" altLang="en-US" sz="1600" b="1" dirty="0" smtClean="0"/>
              <a:t>함유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중량비율 </a:t>
            </a:r>
            <a:r>
              <a:rPr lang="en-US" altLang="ko-KR" sz="1600" b="1" dirty="0" smtClean="0"/>
              <a:t>35%) </a:t>
            </a:r>
            <a:r>
              <a:rPr lang="ko-KR" altLang="en-US" sz="1600" b="1" dirty="0" smtClean="0"/>
              <a:t>세척제가 </a:t>
            </a:r>
            <a:r>
              <a:rPr lang="ko-KR" altLang="en-US" sz="1600" b="1" dirty="0" err="1" smtClean="0"/>
              <a:t>피재자의</a:t>
            </a:r>
            <a:r>
              <a:rPr lang="ko-KR" altLang="en-US" sz="1600" b="1" dirty="0" smtClean="0"/>
              <a:t> 양쪽 손과 팔</a:t>
            </a:r>
            <a:r>
              <a:rPr lang="en-US" altLang="ko-KR" sz="1600" b="1" dirty="0" smtClean="0"/>
              <a:t>, </a:t>
            </a:r>
          </a:p>
          <a:p>
            <a:r>
              <a:rPr lang="ko-KR" altLang="en-US" sz="1600" b="1" dirty="0" smtClean="0"/>
              <a:t>다리 등의 피부에 접촉 후 </a:t>
            </a:r>
            <a:r>
              <a:rPr lang="ko-KR" altLang="en-US" sz="1600" dirty="0" smtClean="0"/>
              <a:t>체내로 흡수되어 호흡마비로 사망한 재해임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84287" y="2493690"/>
            <a:ext cx="2448272" cy="1493333"/>
            <a:chOff x="684287" y="2816525"/>
            <a:chExt cx="2448272" cy="1493333"/>
          </a:xfrm>
        </p:grpSpPr>
        <p:grpSp>
          <p:nvGrpSpPr>
            <p:cNvPr id="9" name="그룹 25"/>
            <p:cNvGrpSpPr/>
            <p:nvPr/>
          </p:nvGrpSpPr>
          <p:grpSpPr>
            <a:xfrm>
              <a:off x="684287" y="2853730"/>
              <a:ext cx="2448272" cy="1456128"/>
              <a:chOff x="684287" y="1350606"/>
              <a:chExt cx="2448272" cy="1456128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684287" y="1773610"/>
                <a:ext cx="2448272" cy="1033124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err="1" smtClean="0"/>
                  <a:t>수산화테트라메틸암모늄</a:t>
                </a:r>
                <a:r>
                  <a:rPr lang="ko-KR" altLang="en-US" sz="2000" b="1" dirty="0" smtClean="0"/>
                  <a:t> 급성중독 </a:t>
                </a:r>
                <a:endParaRPr lang="en-US" altLang="ko-KR" sz="2000" b="1" dirty="0" smtClean="0"/>
              </a:p>
              <a:p>
                <a:r>
                  <a:rPr lang="ko-KR" altLang="en-US" sz="2000" b="1" dirty="0" smtClean="0"/>
                  <a:t>사망사고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12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  <p:cxnSp>
              <p:nvCxnSpPr>
                <p:cNvPr id="14" name="직선 연결선 13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직사각형 9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791" y="2684590"/>
            <a:ext cx="4176464" cy="371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591021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수산화테트라메틸암모늄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(TMAH)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의 유해성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·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위험성 인지 미흡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세척제에 대한 물질안전보건자료</a:t>
            </a:r>
            <a:r>
              <a:rPr lang="en-US" altLang="ko-KR" sz="1600" dirty="0" smtClean="0"/>
              <a:t>(MSDS) </a:t>
            </a:r>
            <a:r>
              <a:rPr lang="ko-KR" altLang="en-US" sz="1600" dirty="0" smtClean="0"/>
              <a:t>와 세척제의 원료인 </a:t>
            </a:r>
            <a:r>
              <a:rPr lang="en-US" altLang="ko-KR" sz="1600" dirty="0" smtClean="0"/>
              <a:t>TMAH</a:t>
            </a:r>
            <a:r>
              <a:rPr lang="ko-KR" altLang="en-US" sz="1600" dirty="0" smtClean="0"/>
              <a:t>에 대한 한글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MSDS</a:t>
            </a:r>
            <a:r>
              <a:rPr lang="ko-KR" altLang="en-US" sz="1600" dirty="0" smtClean="0"/>
              <a:t>가 작성되어 있지 않았고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취급 근로자에 대한 </a:t>
            </a:r>
            <a:r>
              <a:rPr lang="en-US" altLang="ko-KR" sz="1600" dirty="0" smtClean="0"/>
              <a:t>MSDS </a:t>
            </a:r>
            <a:r>
              <a:rPr lang="ko-KR" altLang="en-US" sz="1600" dirty="0" smtClean="0"/>
              <a:t>교육이 실시되지 않아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급성중독의 위험성 등을 해당 근로자가 인지하지 못함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endParaRPr lang="ko-KR" altLang="en-US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보호구 착용 등 기본적인 안전수칙 무시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해당 근로자의 경 우 </a:t>
            </a:r>
            <a:r>
              <a:rPr lang="ko-KR" altLang="en-US" sz="1600" dirty="0" err="1" smtClean="0"/>
              <a:t>불침투성</a:t>
            </a:r>
            <a:r>
              <a:rPr lang="ko-KR" altLang="en-US" sz="1600" dirty="0" smtClean="0"/>
              <a:t> 보 호 복 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 호 장 갑 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보호장화 등 개인보호구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착용이 미흡하였으며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작업수칙이 지정되어 있지 않아 안전한 작업방법으로 작업을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실시하지 못함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endParaRPr lang="ko-KR" altLang="en-US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사고시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대피 등 조치방법 부적절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급성중독 발생 우려가 있을 경우 즉시 작업을 중지하고 노출된 작업자에게 즉각적인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세척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샤워 등 적절한 조치를 취해야 하는데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세척제에 노출 후 약 </a:t>
            </a:r>
            <a:r>
              <a:rPr lang="en-US" altLang="ko-KR" sz="1600" dirty="0" smtClean="0"/>
              <a:t>17</a:t>
            </a:r>
            <a:r>
              <a:rPr lang="ko-KR" altLang="en-US" sz="1600" dirty="0" smtClean="0"/>
              <a:t>분 경과 후 샤워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하러 가는 등 사고 시 대처방법이 부적절하였음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235603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작업환경관리 및 개인보호구 착용 등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밀폐설비나 국소배기장치 등의 환기장치 설치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TMAH </a:t>
            </a:r>
            <a:r>
              <a:rPr lang="ko-KR" altLang="en-US" sz="1600" dirty="0" smtClean="0"/>
              <a:t>취급근로자는 </a:t>
            </a:r>
            <a:r>
              <a:rPr lang="ko-KR" altLang="en-US" sz="1600" dirty="0" err="1" smtClean="0"/>
              <a:t>불침투성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보호복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보호장갑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보호장화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보안경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방독마스크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(</a:t>
            </a:r>
            <a:r>
              <a:rPr lang="ko-KR" altLang="en-US" sz="1600" dirty="0" smtClean="0"/>
              <a:t>용액 주입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교체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배관점검 등 </a:t>
            </a:r>
            <a:r>
              <a:rPr lang="en-US" altLang="ko-KR" sz="1600" dirty="0" smtClean="0"/>
              <a:t>TMAH </a:t>
            </a:r>
            <a:r>
              <a:rPr lang="ko-KR" altLang="en-US" sz="1600" dirty="0" smtClean="0"/>
              <a:t>용액에 노출될 가능성이 있는 경우 </a:t>
            </a:r>
            <a:r>
              <a:rPr lang="ko-KR" altLang="en-US" sz="1600" dirty="0" err="1" smtClean="0"/>
              <a:t>전면형</a:t>
            </a:r>
            <a:r>
              <a:rPr lang="ko-KR" altLang="en-US" sz="1600" dirty="0" smtClean="0"/>
              <a:t> 필요</a:t>
            </a:r>
            <a:r>
              <a:rPr lang="en-US" altLang="ko-KR" sz="1600" dirty="0" smtClean="0"/>
              <a:t>)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등 개인보호구 착용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취급장소 주변에 즉시 사용 가능한 세면 및 목욕시설 설치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endParaRPr lang="ko-KR" altLang="en-US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TMAH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의 유해성에 대한 정보 제공 및 교육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제조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수입사업장은 물질안전보건자료</a:t>
            </a:r>
            <a:r>
              <a:rPr lang="en-US" altLang="ko-KR" sz="1600" dirty="0" smtClean="0"/>
              <a:t>(MSDS)</a:t>
            </a:r>
            <a:r>
              <a:rPr lang="ko-KR" altLang="en-US" sz="1600" dirty="0" smtClean="0"/>
              <a:t>를 한글로 작성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제공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사용사업장은 취급장소에 한글로 작성된 </a:t>
            </a:r>
            <a:r>
              <a:rPr lang="en-US" altLang="ko-KR" sz="1600" dirty="0" smtClean="0"/>
              <a:t>MSDS </a:t>
            </a:r>
            <a:r>
              <a:rPr lang="ko-KR" altLang="en-US" sz="1600" dirty="0" smtClean="0"/>
              <a:t>비치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게시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용기 및 포장 등에 한글로 작성된 경고표지 부착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TMAH </a:t>
            </a:r>
            <a:r>
              <a:rPr lang="ko-KR" altLang="en-US" sz="1600" dirty="0" smtClean="0"/>
              <a:t>취급근로자에 대한 </a:t>
            </a:r>
            <a:r>
              <a:rPr lang="en-US" altLang="ko-KR" sz="1600" dirty="0" smtClean="0"/>
              <a:t>MSDS(</a:t>
            </a:r>
            <a:r>
              <a:rPr lang="ko-KR" altLang="en-US" sz="1600" dirty="0" smtClean="0"/>
              <a:t>물질의 특성 및 유해성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위험성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적절한 보호구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응급조치 요령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급성중독 사례 등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교육 실시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56" y="2205658"/>
            <a:ext cx="480184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3994" y="1485578"/>
            <a:ext cx="8314299" cy="848458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dirty="0" smtClean="0"/>
              <a:t>XXX</a:t>
            </a:r>
            <a:r>
              <a:rPr lang="ko-KR" altLang="en-US" sz="1600" dirty="0" smtClean="0"/>
              <a:t> 소재 금속제품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도장공정에서 사용하는 </a:t>
            </a:r>
            <a:r>
              <a:rPr lang="ko-KR" altLang="en-US" sz="1600" dirty="0" err="1" smtClean="0"/>
              <a:t>지그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 묻은 페인트를 제거하는 사업장에서 디핑세척조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높이 </a:t>
            </a:r>
            <a:r>
              <a:rPr lang="en-US" altLang="ko-KR" sz="1600" b="1" dirty="0" smtClean="0"/>
              <a:t>1.5m) </a:t>
            </a:r>
            <a:r>
              <a:rPr lang="ko-KR" altLang="en-US" sz="1600" b="1" dirty="0" smtClean="0"/>
              <a:t>내부의 </a:t>
            </a:r>
            <a:r>
              <a:rPr lang="ko-KR" altLang="en-US" sz="1600" b="1" dirty="0" err="1" smtClean="0"/>
              <a:t>슬러지를</a:t>
            </a:r>
            <a:r>
              <a:rPr lang="ko-KR" altLang="en-US" sz="1600" b="1" dirty="0" smtClean="0"/>
              <a:t> 제거하는 </a:t>
            </a:r>
            <a:r>
              <a:rPr lang="ko-KR" altLang="en-US" sz="1600" dirty="0" smtClean="0"/>
              <a:t>작업 중 </a:t>
            </a:r>
            <a:r>
              <a:rPr lang="ko-KR" altLang="en-US" sz="1600" dirty="0" err="1" smtClean="0"/>
              <a:t>세척조</a:t>
            </a:r>
            <a:r>
              <a:rPr lang="ko-KR" altLang="en-US" sz="1600" dirty="0" smtClean="0"/>
              <a:t> 내부에 누출되어 있던 </a:t>
            </a:r>
            <a:r>
              <a:rPr lang="ko-KR" altLang="en-US" sz="1600" dirty="0" err="1" smtClean="0"/>
              <a:t>디클로로메탄에</a:t>
            </a:r>
            <a:r>
              <a:rPr lang="ko-KR" altLang="en-US" sz="1600" dirty="0" smtClean="0"/>
              <a:t> 중독 및 노출된 사고임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84287" y="2493690"/>
            <a:ext cx="2448272" cy="1185556"/>
            <a:chOff x="684287" y="2816525"/>
            <a:chExt cx="2448272" cy="1185556"/>
          </a:xfrm>
        </p:grpSpPr>
        <p:grpSp>
          <p:nvGrpSpPr>
            <p:cNvPr id="9" name="그룹 25"/>
            <p:cNvGrpSpPr/>
            <p:nvPr/>
          </p:nvGrpSpPr>
          <p:grpSpPr>
            <a:xfrm>
              <a:off x="684287" y="2853730"/>
              <a:ext cx="2448272" cy="1148351"/>
              <a:chOff x="684287" y="1350606"/>
              <a:chExt cx="2448272" cy="114835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684287" y="1773610"/>
                <a:ext cx="2448272" cy="725347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err="1" smtClean="0"/>
                  <a:t>디클로로메탄</a:t>
                </a:r>
                <a:r>
                  <a:rPr lang="ko-KR" altLang="en-US" sz="2000" b="1" dirty="0" smtClean="0"/>
                  <a:t> 급성중독 사고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12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5</a:t>
                  </a:r>
                  <a:endParaRPr lang="ko-KR" altLang="en-US" sz="1900" b="1" dirty="0"/>
                </a:p>
              </p:txBody>
            </p:sp>
            <p:cxnSp>
              <p:nvCxnSpPr>
                <p:cNvPr id="14" name="직선 연결선 13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직사각형 9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684287" y="4149874"/>
            <a:ext cx="2448272" cy="752727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 smtClean="0">
                <a:latin typeface="+mj-ea"/>
                <a:ea typeface="+mj-ea"/>
              </a:rPr>
              <a:t>※ </a:t>
            </a:r>
            <a:r>
              <a:rPr lang="ko-KR" altLang="en-US" sz="1200" dirty="0" err="1" smtClean="0">
                <a:latin typeface="+mj-ea"/>
                <a:ea typeface="+mj-ea"/>
              </a:rPr>
              <a:t>디클로로메탄의</a:t>
            </a:r>
            <a:r>
              <a:rPr lang="ko-KR" altLang="en-US" sz="1200" dirty="0" smtClean="0">
                <a:latin typeface="+mj-ea"/>
                <a:ea typeface="+mj-ea"/>
              </a:rPr>
              <a:t> 이명</a:t>
            </a:r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異名</a:t>
            </a:r>
            <a:r>
              <a:rPr lang="en-US" altLang="ko-KR" sz="1200" dirty="0" smtClean="0">
                <a:latin typeface="+mj-ea"/>
                <a:ea typeface="+mj-ea"/>
              </a:rPr>
              <a:t>) :</a:t>
            </a:r>
          </a:p>
          <a:p>
            <a:pPr>
              <a:lnSpc>
                <a:spcPct val="120000"/>
              </a:lnSpc>
            </a:pPr>
            <a:r>
              <a:rPr lang="en-US" altLang="ko-KR" sz="1200" dirty="0" smtClean="0">
                <a:latin typeface="+mj-ea"/>
                <a:ea typeface="+mj-ea"/>
              </a:rPr>
              <a:t>   </a:t>
            </a:r>
            <a:r>
              <a:rPr lang="ko-KR" altLang="en-US" sz="1200" dirty="0" err="1" smtClean="0">
                <a:latin typeface="+mj-ea"/>
                <a:ea typeface="+mj-ea"/>
              </a:rPr>
              <a:t>염화메틸렌</a:t>
            </a:r>
            <a:r>
              <a:rPr lang="en-US" altLang="ko-KR" sz="1200" dirty="0" smtClean="0">
                <a:latin typeface="+mj-ea"/>
                <a:ea typeface="+mj-ea"/>
              </a:rPr>
              <a:t>, MC(</a:t>
            </a:r>
            <a:r>
              <a:rPr lang="en-US" altLang="ko-KR" sz="1200" dirty="0" err="1" smtClean="0">
                <a:latin typeface="+mj-ea"/>
                <a:ea typeface="+mj-ea"/>
              </a:rPr>
              <a:t>Methylene</a:t>
            </a:r>
            <a:endParaRPr lang="en-US" altLang="ko-KR" sz="12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ko-KR" sz="1200" dirty="0" smtClean="0">
                <a:latin typeface="+mj-ea"/>
                <a:ea typeface="+mj-ea"/>
              </a:rPr>
              <a:t>   Chloride)</a:t>
            </a:r>
            <a:endParaRPr lang="ko-KR" altLang="en-US" sz="1200" b="1" spc="-119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2350407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환기가 불충분한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세척조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내부에서 작업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세척공정에 설치된 국소배기장치를 </a:t>
            </a:r>
            <a:r>
              <a:rPr lang="ko-KR" altLang="en-US" sz="1600" dirty="0" err="1" smtClean="0"/>
              <a:t>슬러지</a:t>
            </a:r>
            <a:r>
              <a:rPr lang="ko-KR" altLang="en-US" sz="1600" dirty="0" smtClean="0"/>
              <a:t> 제거 작업 시에는 가동하지 않아 </a:t>
            </a:r>
            <a:r>
              <a:rPr lang="ko-KR" altLang="en-US" sz="1600" dirty="0" err="1" smtClean="0"/>
              <a:t>세척조</a:t>
            </a: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내부에 고농도의 </a:t>
            </a:r>
            <a:r>
              <a:rPr lang="ko-KR" altLang="en-US" sz="1600" dirty="0" err="1" smtClean="0"/>
              <a:t>디클로로메탄</a:t>
            </a:r>
            <a:r>
              <a:rPr lang="ko-KR" altLang="en-US" sz="1600" dirty="0" smtClean="0"/>
              <a:t> 가스가 체류되어 있었음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endParaRPr lang="ko-KR" altLang="en-US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근로자가 착용한 방독마스크 및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보호복의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성능 미흡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방독마스크를 착용하였으나 필터를 장기간 교체하지 않아 필터가 파괴되어 유해물질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제거 성능이 미흡하였으며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일 반 보호복을 착용하여 유해물질이 피부에 접촉되었음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555691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작업장의 충분한 환기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작업장소에 국소배기장치 등 환기장치를 설치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가동하여 작업 중 발생되는 유해가스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제거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endParaRPr lang="ko-KR" altLang="en-US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특수건강진단 및 작업환경측정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심혈관계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신경계 및 간 기능 검사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특수건강진단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를 정기적으로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- 6</a:t>
            </a:r>
            <a:r>
              <a:rPr lang="ko-KR" altLang="en-US" sz="1600" dirty="0" smtClean="0"/>
              <a:t>개월에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회 이상 작업환경측정 실시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노출기준 </a:t>
            </a:r>
            <a:r>
              <a:rPr lang="en-US" altLang="ko-KR" sz="1600" dirty="0" smtClean="0"/>
              <a:t>50ppm) </a:t>
            </a:r>
          </a:p>
          <a:p>
            <a:pPr>
              <a:lnSpc>
                <a:spcPct val="130000"/>
              </a:lnSpc>
            </a:pP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작업관리 및 보호구 착용 등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방독마스크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유기가스용</a:t>
            </a:r>
            <a:r>
              <a:rPr lang="en-US" altLang="ko-KR" sz="1600" dirty="0" smtClean="0"/>
              <a:t>), </a:t>
            </a:r>
            <a:r>
              <a:rPr lang="ko-KR" altLang="en-US" sz="1600" dirty="0" err="1" smtClean="0"/>
              <a:t>불침투성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보호복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보호장갑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보호장화 등 개인보호구 착용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※ </a:t>
            </a:r>
            <a:r>
              <a:rPr lang="ko-KR" altLang="en-US" sz="1600" dirty="0" smtClean="0"/>
              <a:t>방독마스크 착용 후 작업장에 들어가기 전 </a:t>
            </a:r>
            <a:r>
              <a:rPr lang="ko-KR" altLang="en-US" sz="1600" dirty="0" err="1" smtClean="0"/>
              <a:t>안면부</a:t>
            </a:r>
            <a:r>
              <a:rPr lang="ko-KR" altLang="en-US" sz="1600" dirty="0" smtClean="0"/>
              <a:t> 밀착도 자가점검 등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취급 작업장내 한글로 작성된 </a:t>
            </a:r>
            <a:r>
              <a:rPr lang="en-US" altLang="ko-KR" sz="1600" dirty="0" smtClean="0"/>
              <a:t>MSDS </a:t>
            </a:r>
            <a:r>
              <a:rPr lang="ko-KR" altLang="en-US" sz="1600" dirty="0" smtClean="0"/>
              <a:t>비치 또는 게시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용기 및 포장 등에 한글로 작성된 </a:t>
            </a:r>
            <a:r>
              <a:rPr lang="en-US" altLang="ko-KR" sz="1600" dirty="0" smtClean="0"/>
              <a:t>MSDS </a:t>
            </a:r>
            <a:r>
              <a:rPr lang="ko-KR" altLang="en-US" sz="1600" dirty="0" smtClean="0"/>
              <a:t>경고표지 부착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취급 근로자에 대한 </a:t>
            </a:r>
            <a:r>
              <a:rPr lang="en-US" altLang="ko-KR" sz="1600" dirty="0" smtClean="0"/>
              <a:t>MSDS(</a:t>
            </a:r>
            <a:r>
              <a:rPr lang="ko-KR" altLang="en-US" sz="1600" dirty="0" smtClean="0"/>
              <a:t>물질 특성 및 인체에 미치는 영향 등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교육 실시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3994" y="1485578"/>
            <a:ext cx="8314299" cy="848458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ko-KR" altLang="en-US" sz="1600" dirty="0" smtClean="0"/>
              <a:t>근로자 ○○○는 </a:t>
            </a:r>
            <a:r>
              <a:rPr lang="en-US" altLang="ko-KR" sz="1600" b="1" dirty="0" smtClean="0"/>
              <a:t>2007</a:t>
            </a:r>
            <a:r>
              <a:rPr lang="ko-KR" altLang="en-US" sz="1600" b="1" dirty="0" smtClean="0"/>
              <a:t>년 </a:t>
            </a:r>
            <a:r>
              <a:rPr lang="en-US" altLang="ko-KR" sz="1600" b="1" dirty="0" smtClean="0"/>
              <a:t>12</a:t>
            </a:r>
            <a:r>
              <a:rPr lang="ko-KR" altLang="en-US" sz="1600" b="1" dirty="0" smtClean="0"/>
              <a:t>월 인조피혁 제조사업장 </a:t>
            </a:r>
            <a:r>
              <a:rPr lang="en-US" altLang="ko-KR" sz="1600" b="1" dirty="0" smtClean="0"/>
              <a:t>A</a:t>
            </a:r>
            <a:r>
              <a:rPr lang="ko-KR" altLang="en-US" sz="1600" b="1" dirty="0" smtClean="0"/>
              <a:t>사에 입사하여 </a:t>
            </a:r>
            <a:r>
              <a:rPr lang="en-US" altLang="ko-KR" sz="1600" b="1" dirty="0" smtClean="0"/>
              <a:t>DMF</a:t>
            </a:r>
            <a:r>
              <a:rPr lang="ko-KR" altLang="en-US" sz="1600" b="1" dirty="0" smtClean="0"/>
              <a:t>와 폴리우레탄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수지 배합공정 근무 중 </a:t>
            </a:r>
            <a:r>
              <a:rPr lang="en-US" altLang="ko-KR" sz="1600" b="1" dirty="0" smtClean="0"/>
              <a:t>2008</a:t>
            </a:r>
            <a:r>
              <a:rPr lang="ko-KR" altLang="en-US" sz="1600" b="1" dirty="0" smtClean="0"/>
              <a:t>년 </a:t>
            </a:r>
            <a:r>
              <a:rPr lang="en-US" altLang="ko-KR" sz="1600" b="1" dirty="0" smtClean="0"/>
              <a:t>1</a:t>
            </a:r>
            <a:r>
              <a:rPr lang="ko-KR" altLang="en-US" sz="1600" b="1" dirty="0" smtClean="0"/>
              <a:t>월에 복통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배앓이</a:t>
            </a:r>
            <a:r>
              <a:rPr lang="en-US" altLang="ko-KR" sz="1600" b="1" dirty="0" smtClean="0"/>
              <a:t>), </a:t>
            </a:r>
            <a:r>
              <a:rPr lang="ko-KR" altLang="en-US" sz="1600" dirty="0" smtClean="0"/>
              <a:t>안구통증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각막질환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이 발생</a:t>
            </a:r>
            <a:endParaRPr lang="en-US" altLang="ko-KR" sz="1600" dirty="0" smtClean="0"/>
          </a:p>
          <a:p>
            <a:r>
              <a:rPr lang="en-US" altLang="ko-KR" sz="1600" dirty="0" smtClean="0"/>
              <a:t>(</a:t>
            </a:r>
            <a:r>
              <a:rPr lang="ko-KR" altLang="en-US" sz="1600" dirty="0" smtClean="0"/>
              <a:t>입사 </a:t>
            </a:r>
            <a:r>
              <a:rPr lang="en-US" altLang="ko-KR" sz="1600" b="1" dirty="0" smtClean="0"/>
              <a:t>20</a:t>
            </a:r>
            <a:r>
              <a:rPr lang="ko-KR" altLang="en-US" sz="1600" b="1" dirty="0" smtClean="0"/>
              <a:t>여일 후</a:t>
            </a:r>
            <a:r>
              <a:rPr lang="en-US" altLang="ko-KR" sz="1600" b="1" dirty="0" smtClean="0"/>
              <a:t>), </a:t>
            </a:r>
            <a:r>
              <a:rPr lang="ko-KR" altLang="en-US" sz="1600" b="1" dirty="0" smtClean="0"/>
              <a:t>근로자 상담 후 </a:t>
            </a:r>
            <a:r>
              <a:rPr lang="en-US" altLang="ko-KR" sz="1600" b="1" dirty="0" smtClean="0"/>
              <a:t>DMF </a:t>
            </a:r>
            <a:r>
              <a:rPr lang="ko-KR" altLang="en-US" sz="1600" dirty="0" smtClean="0"/>
              <a:t>중독에 의한 독성간염 발생으로 확인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84287" y="2493690"/>
            <a:ext cx="2448272" cy="1185556"/>
            <a:chOff x="684287" y="2816525"/>
            <a:chExt cx="2448272" cy="1185556"/>
          </a:xfrm>
        </p:grpSpPr>
        <p:grpSp>
          <p:nvGrpSpPr>
            <p:cNvPr id="9" name="그룹 25"/>
            <p:cNvGrpSpPr/>
            <p:nvPr/>
          </p:nvGrpSpPr>
          <p:grpSpPr>
            <a:xfrm>
              <a:off x="684287" y="2853730"/>
              <a:ext cx="2448272" cy="1148351"/>
              <a:chOff x="684287" y="1350606"/>
              <a:chExt cx="2448272" cy="114835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684287" y="1773610"/>
                <a:ext cx="2448272" cy="725347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err="1" smtClean="0"/>
                  <a:t>디메틸포름아미드</a:t>
                </a:r>
                <a:r>
                  <a:rPr lang="en-US" altLang="ko-KR" sz="2000" b="1" dirty="0" smtClean="0"/>
                  <a:t>(DMF) </a:t>
                </a:r>
                <a:r>
                  <a:rPr lang="ko-KR" altLang="en-US" sz="2000" b="1" dirty="0" smtClean="0"/>
                  <a:t>중독 사고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12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6</a:t>
                  </a:r>
                  <a:endParaRPr lang="ko-KR" altLang="en-US" sz="1900" b="1" dirty="0"/>
                </a:p>
              </p:txBody>
            </p:sp>
            <p:cxnSp>
              <p:nvCxnSpPr>
                <p:cNvPr id="14" name="직선 연결선 13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직사각형 9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775" y="2565698"/>
            <a:ext cx="4896544" cy="392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불안전한 상태를 제거하고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불안전한 행동을 하지 않기 위한 재해 예방은 단순히 회사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이에 적극 협력하고 참여하여야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산업재해예방을 위한 권리도 갖지만 의무도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산업안전보건법령은 근로자 자신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뿐만 아니라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위하여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조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근로자의 의무가 규정되어 있으며 이는 근로자가 안전을 이해하고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실행하지 않으면 사고가 예방될 수 없다는 취지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1" y="4072736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사업주 또는 「근로기준법」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101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조에 따른 근로감독관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공단 등 관계인이 실시하는 산업재해 예방에 관한 조치에 따라야 한다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.(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법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6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4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512602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개인보호구 미착용</a:t>
            </a:r>
          </a:p>
          <a:p>
            <a:pPr>
              <a:lnSpc>
                <a:spcPct val="120000"/>
              </a:lnSpc>
            </a:pPr>
            <a:r>
              <a:rPr lang="ko-KR" altLang="en-US" sz="1600" dirty="0" smtClean="0"/>
              <a:t>  근로자 ○○○는 </a:t>
            </a:r>
            <a:r>
              <a:rPr lang="en-US" altLang="ko-KR" sz="1600" dirty="0" smtClean="0"/>
              <a:t>DMF </a:t>
            </a:r>
            <a:r>
              <a:rPr lang="ko-KR" altLang="en-US" sz="1600" dirty="0" smtClean="0"/>
              <a:t>취급 </a:t>
            </a:r>
            <a:r>
              <a:rPr lang="ko-KR" altLang="en-US" sz="1600" dirty="0" err="1" smtClean="0"/>
              <a:t>작업시</a:t>
            </a:r>
            <a:r>
              <a:rPr lang="ko-KR" altLang="en-US" sz="1600" dirty="0" smtClean="0"/>
              <a:t> 개인보호구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방독 마스크 및 </a:t>
            </a:r>
            <a:r>
              <a:rPr lang="ko-KR" altLang="en-US" sz="1600" dirty="0" err="1" smtClean="0"/>
              <a:t>불침투성</a:t>
            </a:r>
            <a:r>
              <a:rPr lang="ko-KR" altLang="en-US" sz="1600" dirty="0" smtClean="0"/>
              <a:t> 보호의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를 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미착용 하였음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endParaRPr lang="ko-KR" altLang="en-US" sz="1600" dirty="0" smtClean="0"/>
          </a:p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안전보건교육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미실시</a:t>
            </a:r>
            <a:endParaRPr lang="ko-KR" altLang="en-US" sz="1600" b="1" dirty="0" smtClean="0">
              <a:solidFill>
                <a:srgbClr val="CC99FF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/>
              <a:t>  </a:t>
            </a:r>
            <a:r>
              <a:rPr lang="ko-KR" altLang="en-US" sz="1600" dirty="0" err="1" smtClean="0"/>
              <a:t>채용시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특별 안전보건교육 </a:t>
            </a:r>
            <a:r>
              <a:rPr lang="ko-KR" altLang="en-US" sz="1600" dirty="0" err="1" smtClean="0"/>
              <a:t>미실시</a:t>
            </a:r>
            <a:r>
              <a:rPr lang="ko-KR" altLang="en-US" sz="1600" dirty="0" smtClean="0"/>
              <a:t> 및 취급 화학물질에 대한 물질안전보건자료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(MSDS) </a:t>
            </a:r>
            <a:r>
              <a:rPr lang="ko-KR" altLang="en-US" sz="1600" dirty="0" smtClean="0"/>
              <a:t>교육을 </a:t>
            </a:r>
            <a:r>
              <a:rPr lang="ko-KR" altLang="en-US" sz="1600" dirty="0" err="1" smtClean="0"/>
              <a:t>미실시하여</a:t>
            </a:r>
            <a:r>
              <a:rPr lang="ko-KR" altLang="en-US" sz="1600" dirty="0" smtClean="0"/>
              <a:t> 근로자 ○○○는 </a:t>
            </a:r>
            <a:r>
              <a:rPr lang="en-US" altLang="ko-KR" sz="1600" dirty="0" smtClean="0"/>
              <a:t>DMF</a:t>
            </a:r>
            <a:r>
              <a:rPr lang="ko-KR" altLang="en-US" sz="1600" dirty="0" smtClean="0"/>
              <a:t>의 독성 및 건강영향 등에 대해 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인지하지 못함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</a:t>
            </a:r>
            <a:endParaRPr lang="ko-KR" altLang="en-US" sz="1600" dirty="0" smtClean="0"/>
          </a:p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특수건강진단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미실시</a:t>
            </a:r>
            <a:endParaRPr lang="ko-KR" altLang="en-US" sz="1600" b="1" dirty="0" smtClean="0">
              <a:solidFill>
                <a:srgbClr val="CC99FF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DMF </a:t>
            </a:r>
            <a:r>
              <a:rPr lang="ko-KR" altLang="en-US" sz="1600" dirty="0" smtClean="0"/>
              <a:t>취급 공정 배치 후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개월 이내에 특수건강진단을 실시하여야 하나 </a:t>
            </a:r>
            <a:r>
              <a:rPr lang="ko-KR" altLang="en-US" sz="1600" dirty="0" err="1" smtClean="0"/>
              <a:t>미실시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endParaRPr lang="ko-KR" altLang="en-US" sz="1600" dirty="0" smtClean="0"/>
          </a:p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작업전환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미실시</a:t>
            </a:r>
            <a:endParaRPr lang="ko-KR" altLang="en-US" sz="1600" b="1" dirty="0" smtClean="0">
              <a:solidFill>
                <a:srgbClr val="CC99FF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DMF </a:t>
            </a:r>
            <a:r>
              <a:rPr lang="ko-KR" altLang="en-US" sz="1600" dirty="0" smtClean="0"/>
              <a:t>중 독 에 의 한 근 </a:t>
            </a:r>
            <a:r>
              <a:rPr lang="ko-KR" altLang="en-US" sz="1600" dirty="0" err="1" smtClean="0"/>
              <a:t>로</a:t>
            </a:r>
            <a:r>
              <a:rPr lang="ko-KR" altLang="en-US" sz="1600" dirty="0" smtClean="0"/>
              <a:t> 자 건 강 이 상 증 상 </a:t>
            </a:r>
            <a:r>
              <a:rPr lang="en-US" altLang="ko-KR" sz="1600" dirty="0" smtClean="0"/>
              <a:t>( </a:t>
            </a:r>
            <a:r>
              <a:rPr lang="ko-KR" altLang="en-US" sz="1600" dirty="0" smtClean="0"/>
              <a:t>복 통 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안 구 통 증 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이 발생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하였으나 노출중지를 위한 즉각적인 작업전환 </a:t>
            </a:r>
            <a:r>
              <a:rPr lang="ko-KR" altLang="en-US" sz="1600" dirty="0" err="1" smtClean="0"/>
              <a:t>미실시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4246311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건강진단 실시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근로자가 </a:t>
            </a:r>
            <a:r>
              <a:rPr lang="en-US" altLang="ko-KR" sz="1600" dirty="0" smtClean="0">
                <a:latin typeface="+mj-ea"/>
                <a:ea typeface="+mj-ea"/>
              </a:rPr>
              <a:t>DMF </a:t>
            </a:r>
            <a:r>
              <a:rPr lang="ko-KR" altLang="en-US" sz="1600" dirty="0" smtClean="0">
                <a:latin typeface="+mj-ea"/>
                <a:ea typeface="+mj-ea"/>
              </a:rPr>
              <a:t>취급작업에 신규 배치될 때는 배치 전 건강진단 실시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배치 후 </a:t>
            </a:r>
            <a:r>
              <a:rPr lang="en-US" altLang="ko-KR" sz="1600" dirty="0" smtClean="0">
                <a:latin typeface="+mj-ea"/>
                <a:ea typeface="+mj-ea"/>
              </a:rPr>
              <a:t>1</a:t>
            </a:r>
            <a:r>
              <a:rPr lang="ko-KR" altLang="en-US" sz="1600" dirty="0" smtClean="0">
                <a:latin typeface="+mj-ea"/>
                <a:ea typeface="+mj-ea"/>
              </a:rPr>
              <a:t>개월 이내에 첫 번째 특수건강진단 실시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그 후 </a:t>
            </a:r>
            <a:r>
              <a:rPr lang="en-US" altLang="ko-KR" sz="1600" dirty="0" smtClean="0">
                <a:latin typeface="+mj-ea"/>
                <a:ea typeface="+mj-ea"/>
              </a:rPr>
              <a:t>6</a:t>
            </a:r>
            <a:r>
              <a:rPr lang="ko-KR" altLang="en-US" sz="1600" dirty="0" smtClean="0">
                <a:latin typeface="+mj-ea"/>
                <a:ea typeface="+mj-ea"/>
              </a:rPr>
              <a:t>개월에 </a:t>
            </a:r>
            <a:r>
              <a:rPr lang="en-US" altLang="ko-KR" sz="1600" dirty="0" smtClean="0">
                <a:latin typeface="+mj-ea"/>
                <a:ea typeface="+mj-ea"/>
              </a:rPr>
              <a:t>1</a:t>
            </a:r>
            <a:r>
              <a:rPr lang="ko-KR" altLang="en-US" sz="1600" dirty="0" smtClean="0">
                <a:latin typeface="+mj-ea"/>
                <a:ea typeface="+mj-ea"/>
              </a:rPr>
              <a:t>회 이상 특수건강진단 실시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  ※ </a:t>
            </a:r>
            <a:r>
              <a:rPr lang="ko-KR" altLang="en-US" sz="1600" dirty="0" smtClean="0">
                <a:latin typeface="+mj-ea"/>
                <a:ea typeface="+mj-ea"/>
              </a:rPr>
              <a:t>특수건강진단 결과 직업병 </a:t>
            </a:r>
            <a:r>
              <a:rPr lang="ko-KR" altLang="en-US" sz="1600" dirty="0" err="1" smtClean="0">
                <a:latin typeface="+mj-ea"/>
                <a:ea typeface="+mj-ea"/>
              </a:rPr>
              <a:t>유소견자</a:t>
            </a:r>
            <a:r>
              <a:rPr lang="ko-KR" altLang="en-US" sz="1600" dirty="0" smtClean="0">
                <a:latin typeface="+mj-ea"/>
                <a:ea typeface="+mj-ea"/>
              </a:rPr>
              <a:t> 등이 발견되면 검진기관 의사의 사후관리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     </a:t>
            </a:r>
            <a:r>
              <a:rPr lang="ko-KR" altLang="en-US" sz="1600" dirty="0" smtClean="0">
                <a:latin typeface="+mj-ea"/>
                <a:ea typeface="+mj-ea"/>
              </a:rPr>
              <a:t>소견에 따라 치료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작업전환 등 사후관리를 실시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작업환경측정 실시 및 작업환경 개선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- 6</a:t>
            </a:r>
            <a:r>
              <a:rPr lang="ko-KR" altLang="en-US" sz="1600" dirty="0" smtClean="0">
                <a:latin typeface="+mj-ea"/>
                <a:ea typeface="+mj-ea"/>
              </a:rPr>
              <a:t>개월에 </a:t>
            </a:r>
            <a:r>
              <a:rPr lang="en-US" altLang="ko-KR" sz="1600" dirty="0" smtClean="0">
                <a:latin typeface="+mj-ea"/>
                <a:ea typeface="+mj-ea"/>
              </a:rPr>
              <a:t>1</a:t>
            </a:r>
            <a:r>
              <a:rPr lang="ko-KR" altLang="en-US" sz="1600" dirty="0" smtClean="0">
                <a:latin typeface="+mj-ea"/>
                <a:ea typeface="+mj-ea"/>
              </a:rPr>
              <a:t>회 이상 작업환경측정 실시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노출기준 </a:t>
            </a:r>
            <a:r>
              <a:rPr lang="en-US" altLang="ko-KR" sz="1600" dirty="0" smtClean="0">
                <a:latin typeface="+mj-ea"/>
                <a:ea typeface="+mj-ea"/>
              </a:rPr>
              <a:t>10ppm)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밀폐설비 및 국소배기장치 등 작업환경개선 시설을 개선 또는 설치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작업환경측정 실시 및 작업환경 개선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- 6</a:t>
            </a:r>
            <a:r>
              <a:rPr lang="ko-KR" altLang="en-US" sz="1600" dirty="0" smtClean="0">
                <a:latin typeface="+mj-ea"/>
                <a:ea typeface="+mj-ea"/>
              </a:rPr>
              <a:t>개월에 </a:t>
            </a:r>
            <a:r>
              <a:rPr lang="en-US" altLang="ko-KR" sz="1600" dirty="0" smtClean="0">
                <a:latin typeface="+mj-ea"/>
                <a:ea typeface="+mj-ea"/>
              </a:rPr>
              <a:t>1</a:t>
            </a:r>
            <a:r>
              <a:rPr lang="ko-KR" altLang="en-US" sz="1600" dirty="0" smtClean="0">
                <a:latin typeface="+mj-ea"/>
                <a:ea typeface="+mj-ea"/>
              </a:rPr>
              <a:t>회 이상 작업환경측정 실시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노출기준 </a:t>
            </a:r>
            <a:r>
              <a:rPr lang="en-US" altLang="ko-KR" sz="1600" dirty="0" smtClean="0">
                <a:latin typeface="+mj-ea"/>
                <a:ea typeface="+mj-ea"/>
              </a:rPr>
              <a:t>10ppm)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밀폐설비 및 국소배기장치 등 작업환경개선시설을 개선 또는 설치 </a:t>
            </a:r>
            <a:endParaRPr lang="en-US" altLang="ko-KR" sz="1600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1882587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</a:rPr>
              <a:t>작업관리 및 보호구 착용 등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</a:rPr>
              <a:t>  - </a:t>
            </a:r>
            <a:r>
              <a:rPr lang="ko-KR" altLang="en-US" sz="1600" dirty="0" smtClean="0">
                <a:latin typeface="+mj-ea"/>
              </a:rPr>
              <a:t>방독마스크</a:t>
            </a:r>
            <a:r>
              <a:rPr lang="en-US" altLang="ko-KR" sz="1600" dirty="0" smtClean="0">
                <a:latin typeface="+mj-ea"/>
              </a:rPr>
              <a:t>(</a:t>
            </a:r>
            <a:r>
              <a:rPr lang="ko-KR" altLang="en-US" sz="1600" dirty="0" smtClean="0">
                <a:latin typeface="+mj-ea"/>
              </a:rPr>
              <a:t>유기가스용</a:t>
            </a:r>
            <a:r>
              <a:rPr lang="en-US" altLang="ko-KR" sz="1600" dirty="0" smtClean="0">
                <a:latin typeface="+mj-ea"/>
              </a:rPr>
              <a:t>), </a:t>
            </a:r>
            <a:r>
              <a:rPr lang="ko-KR" altLang="en-US" sz="1600" dirty="0" err="1" smtClean="0">
                <a:latin typeface="+mj-ea"/>
              </a:rPr>
              <a:t>불침투성</a:t>
            </a:r>
            <a:r>
              <a:rPr lang="ko-KR" altLang="en-US" sz="1600" dirty="0" smtClean="0">
                <a:latin typeface="+mj-ea"/>
              </a:rPr>
              <a:t> </a:t>
            </a:r>
            <a:r>
              <a:rPr lang="ko-KR" altLang="en-US" sz="1600" dirty="0" err="1" smtClean="0">
                <a:latin typeface="+mj-ea"/>
              </a:rPr>
              <a:t>보호복</a:t>
            </a:r>
            <a:r>
              <a:rPr lang="en-US" altLang="ko-KR" sz="1600" dirty="0" smtClean="0">
                <a:latin typeface="+mj-ea"/>
              </a:rPr>
              <a:t>, </a:t>
            </a:r>
            <a:r>
              <a:rPr lang="ko-KR" altLang="en-US" sz="1600" dirty="0" smtClean="0">
                <a:latin typeface="+mj-ea"/>
              </a:rPr>
              <a:t>보호장갑</a:t>
            </a:r>
            <a:r>
              <a:rPr lang="en-US" altLang="ko-KR" sz="1600" dirty="0" smtClean="0">
                <a:latin typeface="+mj-ea"/>
              </a:rPr>
              <a:t>, </a:t>
            </a:r>
            <a:r>
              <a:rPr lang="ko-KR" altLang="en-US" sz="1600" dirty="0" smtClean="0">
                <a:latin typeface="+mj-ea"/>
              </a:rPr>
              <a:t>보호장화 등 개인보호구 착용</a:t>
            </a:r>
            <a:endParaRPr lang="en-US" altLang="ko-KR" sz="1600" b="1" spc="-119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취급 근로자에 대한 </a:t>
            </a:r>
            <a:r>
              <a:rPr lang="en-US" altLang="ko-KR" sz="1600" dirty="0" smtClean="0">
                <a:latin typeface="+mj-ea"/>
                <a:ea typeface="+mj-ea"/>
              </a:rPr>
              <a:t>MSDS(</a:t>
            </a:r>
            <a:r>
              <a:rPr lang="ko-KR" altLang="en-US" sz="1600" dirty="0" smtClean="0">
                <a:latin typeface="+mj-ea"/>
                <a:ea typeface="+mj-ea"/>
              </a:rPr>
              <a:t>물질 특성 및 인체에 미치는 영향 등</a:t>
            </a:r>
            <a:r>
              <a:rPr lang="en-US" altLang="ko-KR" sz="1600" dirty="0" smtClean="0">
                <a:latin typeface="+mj-ea"/>
                <a:ea typeface="+mj-ea"/>
              </a:rPr>
              <a:t>) </a:t>
            </a:r>
            <a:r>
              <a:rPr lang="ko-KR" altLang="en-US" sz="1600" dirty="0" smtClean="0">
                <a:latin typeface="+mj-ea"/>
                <a:ea typeface="+mj-ea"/>
              </a:rPr>
              <a:t>교육 실시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취급 작업장 내 한글로 작성된 </a:t>
            </a:r>
            <a:r>
              <a:rPr lang="en-US" altLang="ko-KR" sz="1600" dirty="0" smtClean="0">
                <a:latin typeface="+mj-ea"/>
                <a:ea typeface="+mj-ea"/>
              </a:rPr>
              <a:t>MSDS </a:t>
            </a:r>
            <a:r>
              <a:rPr lang="ko-KR" altLang="en-US" sz="1600" dirty="0" smtClean="0">
                <a:latin typeface="+mj-ea"/>
                <a:ea typeface="+mj-ea"/>
              </a:rPr>
              <a:t>비치 또는 게시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용기 및 포장 등에 한글로 작성된 </a:t>
            </a:r>
            <a:r>
              <a:rPr lang="en-US" altLang="ko-KR" sz="1600" dirty="0" smtClean="0">
                <a:latin typeface="+mj-ea"/>
                <a:ea typeface="+mj-ea"/>
              </a:rPr>
              <a:t>MSDS </a:t>
            </a:r>
            <a:r>
              <a:rPr lang="ko-KR" altLang="en-US" sz="1600" dirty="0" smtClean="0">
                <a:latin typeface="+mj-ea"/>
                <a:ea typeface="+mj-ea"/>
              </a:rPr>
              <a:t>경고표지 부착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>
                <a:latin typeface="+mj-ea"/>
                <a:ea typeface="+mj-ea"/>
              </a:rPr>
              <a:t>작업 중</a:t>
            </a:r>
            <a:r>
              <a:rPr lang="en-US" altLang="ko-KR" sz="1600" dirty="0" smtClean="0">
                <a:latin typeface="+mj-ea"/>
                <a:ea typeface="+mj-ea"/>
              </a:rPr>
              <a:t>·</a:t>
            </a:r>
            <a:r>
              <a:rPr lang="ko-KR" altLang="en-US" sz="1600" dirty="0" smtClean="0">
                <a:latin typeface="+mj-ea"/>
                <a:ea typeface="+mj-ea"/>
              </a:rPr>
              <a:t>후 근로자가 세면</a:t>
            </a:r>
            <a:r>
              <a:rPr lang="en-US" altLang="ko-KR" sz="1600" dirty="0" smtClean="0">
                <a:latin typeface="+mj-ea"/>
                <a:ea typeface="+mj-ea"/>
              </a:rPr>
              <a:t>·</a:t>
            </a:r>
            <a:r>
              <a:rPr lang="ko-KR" altLang="en-US" sz="1600" dirty="0" smtClean="0">
                <a:latin typeface="+mj-ea"/>
                <a:ea typeface="+mj-ea"/>
              </a:rPr>
              <a:t>목욕 및 작업복을 세탁</a:t>
            </a:r>
            <a:r>
              <a:rPr lang="en-US" altLang="ko-KR" sz="1600" dirty="0" smtClean="0">
                <a:latin typeface="+mj-ea"/>
                <a:ea typeface="+mj-ea"/>
              </a:rPr>
              <a:t>·</a:t>
            </a:r>
            <a:r>
              <a:rPr lang="ko-KR" altLang="en-US" sz="1600" dirty="0" smtClean="0">
                <a:latin typeface="+mj-ea"/>
                <a:ea typeface="+mj-ea"/>
              </a:rPr>
              <a:t>건조할 수 있는 시설 설치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807" y="2925738"/>
            <a:ext cx="3973683" cy="360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3994" y="1485578"/>
            <a:ext cx="8314299" cy="1587121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/>
              <a:t>XXX</a:t>
            </a:r>
            <a:r>
              <a:rPr lang="ko-KR" altLang="en-US" sz="1600" b="1" dirty="0" smtClean="0"/>
              <a:t> 소재 </a:t>
            </a:r>
            <a:r>
              <a:rPr lang="en-US" altLang="ko-KR" sz="1600" b="1" dirty="0" smtClean="0"/>
              <a:t>W</a:t>
            </a:r>
            <a:r>
              <a:rPr lang="ko-KR" altLang="en-US" sz="1600" b="1" dirty="0" smtClean="0"/>
              <a:t>사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핸드폰 부품제조</a:t>
            </a:r>
            <a:r>
              <a:rPr lang="en-US" altLang="ko-KR" sz="1600" b="1" dirty="0" smtClean="0"/>
              <a:t>)</a:t>
            </a:r>
            <a:r>
              <a:rPr lang="ko-KR" altLang="en-US" sz="1600" b="1" dirty="0" smtClean="0"/>
              <a:t>의 </a:t>
            </a:r>
            <a:r>
              <a:rPr lang="en-US" altLang="ko-KR" sz="1600" b="1" dirty="0" smtClean="0"/>
              <a:t>TCE </a:t>
            </a:r>
            <a:r>
              <a:rPr lang="ko-KR" altLang="en-US" sz="1600" b="1" dirty="0" smtClean="0"/>
              <a:t>세척작업 근로자 </a:t>
            </a:r>
            <a:r>
              <a:rPr lang="en-US" altLang="ko-KR" sz="1600" b="1" dirty="0" smtClean="0"/>
              <a:t>3</a:t>
            </a:r>
            <a:r>
              <a:rPr lang="ko-KR" altLang="en-US" sz="1600" b="1" dirty="0" smtClean="0"/>
              <a:t>명에게서 </a:t>
            </a:r>
            <a:r>
              <a:rPr lang="en-US" altLang="ko-KR" sz="1600" b="1" dirty="0" smtClean="0"/>
              <a:t>TCE </a:t>
            </a:r>
            <a:r>
              <a:rPr lang="ko-KR" altLang="en-US" sz="1600" b="1" dirty="0" smtClean="0"/>
              <a:t>중독 발생</a:t>
            </a:r>
          </a:p>
          <a:p>
            <a:r>
              <a:rPr lang="en-US" altLang="ko-KR" sz="1600" dirty="0" smtClean="0"/>
              <a:t>• TCE </a:t>
            </a:r>
            <a:r>
              <a:rPr lang="ko-KR" altLang="en-US" sz="1600" dirty="0" smtClean="0"/>
              <a:t>세척공정 작업환경측정결과 </a:t>
            </a:r>
            <a:r>
              <a:rPr lang="en-US" altLang="ko-KR" sz="1600" dirty="0" smtClean="0"/>
              <a:t>: 44ppm</a:t>
            </a:r>
          </a:p>
          <a:p>
            <a:r>
              <a:rPr lang="en-US" altLang="ko-KR" sz="1600" b="1" dirty="0" smtClean="0"/>
              <a:t>TCE </a:t>
            </a:r>
            <a:r>
              <a:rPr lang="ko-KR" altLang="en-US" sz="1600" b="1" dirty="0" smtClean="0"/>
              <a:t>세척작업 시작 후 약 </a:t>
            </a:r>
            <a:r>
              <a:rPr lang="en-US" altLang="ko-KR" sz="1600" b="1" dirty="0" smtClean="0"/>
              <a:t>10</a:t>
            </a:r>
            <a:r>
              <a:rPr lang="ko-KR" altLang="en-US" sz="1600" b="1" dirty="0" smtClean="0"/>
              <a:t>일 만에 배치 전 특수건강진단 결과 직업병 유소견자</a:t>
            </a:r>
            <a:r>
              <a:rPr lang="en-US" altLang="ko-KR" sz="1600" b="1" dirty="0" smtClean="0"/>
              <a:t>(D1) </a:t>
            </a:r>
          </a:p>
          <a:p>
            <a:r>
              <a:rPr lang="ko-KR" altLang="en-US" sz="1600" b="1" dirty="0" smtClean="0"/>
              <a:t>판정</a:t>
            </a:r>
            <a:r>
              <a:rPr lang="en-US" altLang="ko-KR" sz="1600" b="1" dirty="0" smtClean="0"/>
              <a:t>(3</a:t>
            </a:r>
            <a:r>
              <a:rPr lang="ko-KR" altLang="en-US" sz="1600" b="1" dirty="0" smtClean="0"/>
              <a:t>명</a:t>
            </a:r>
            <a:r>
              <a:rPr lang="en-US" altLang="ko-KR" sz="1600" b="1" dirty="0" smtClean="0"/>
              <a:t>)</a:t>
            </a:r>
          </a:p>
          <a:p>
            <a:r>
              <a:rPr lang="en-US" altLang="ko-KR" sz="1600" dirty="0" smtClean="0"/>
              <a:t>• </a:t>
            </a:r>
            <a:r>
              <a:rPr lang="ko-KR" altLang="en-US" sz="1600" dirty="0" err="1" smtClean="0"/>
              <a:t>간기능</a:t>
            </a:r>
            <a:r>
              <a:rPr lang="ko-KR" altLang="en-US" sz="1600" dirty="0" smtClean="0"/>
              <a:t> 검사결과</a:t>
            </a:r>
            <a:r>
              <a:rPr lang="en-US" altLang="ko-KR" sz="1600" dirty="0" smtClean="0"/>
              <a:t>(GOT, GPT, </a:t>
            </a:r>
            <a:r>
              <a:rPr lang="ko-KR" altLang="en-US" sz="1600" dirty="0" smtClean="0"/>
              <a:t>감마</a:t>
            </a:r>
            <a:r>
              <a:rPr lang="en-US" altLang="ko-KR" sz="1600" dirty="0" smtClean="0"/>
              <a:t>GPT) </a:t>
            </a:r>
            <a:r>
              <a:rPr lang="ko-KR" altLang="en-US" sz="1600" dirty="0" smtClean="0"/>
              <a:t>참고치 초과 및 생물학적 모니터링결과</a:t>
            </a:r>
            <a:endParaRPr lang="en-US" altLang="ko-KR" sz="1600" dirty="0" smtClean="0"/>
          </a:p>
          <a:p>
            <a:r>
              <a:rPr lang="en-US" altLang="ko-KR" sz="1600" dirty="0" smtClean="0"/>
              <a:t>  (</a:t>
            </a:r>
            <a:r>
              <a:rPr lang="ko-KR" altLang="en-US" sz="1600" dirty="0" err="1" smtClean="0"/>
              <a:t>삼염화초산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기준치 초과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84287" y="2493690"/>
            <a:ext cx="2448272" cy="1185556"/>
            <a:chOff x="684287" y="2816525"/>
            <a:chExt cx="2448272" cy="1185556"/>
          </a:xfrm>
        </p:grpSpPr>
        <p:grpSp>
          <p:nvGrpSpPr>
            <p:cNvPr id="9" name="그룹 25"/>
            <p:cNvGrpSpPr/>
            <p:nvPr/>
          </p:nvGrpSpPr>
          <p:grpSpPr>
            <a:xfrm>
              <a:off x="684287" y="2853730"/>
              <a:ext cx="2448272" cy="1148351"/>
              <a:chOff x="684287" y="1350606"/>
              <a:chExt cx="2448272" cy="114835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684287" y="1773610"/>
                <a:ext cx="2448272" cy="725347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err="1" smtClean="0"/>
                  <a:t>트리클로로에틸렌</a:t>
                </a:r>
                <a:r>
                  <a:rPr lang="en-US" altLang="ko-KR" sz="2000" b="1" dirty="0" smtClean="0"/>
                  <a:t>(TCE) </a:t>
                </a:r>
                <a:r>
                  <a:rPr lang="ko-KR" altLang="en-US" sz="2000" b="1" dirty="0" smtClean="0"/>
                  <a:t>중독 사고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12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7</a:t>
                  </a:r>
                  <a:endParaRPr lang="ko-KR" altLang="en-US" sz="1900" b="1" dirty="0"/>
                </a:p>
              </p:txBody>
            </p:sp>
            <p:cxnSp>
              <p:nvCxnSpPr>
                <p:cNvPr id="14" name="직선 연결선 13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직사각형 9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2646090"/>
            <a:ext cx="8507557" cy="602236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err="1" smtClean="0"/>
              <a:t>세척조에</a:t>
            </a:r>
            <a:r>
              <a:rPr lang="ko-KR" altLang="en-US" sz="1600" b="1" dirty="0" smtClean="0"/>
              <a:t> 설치된 국소배기장치 성능 불량 및 수작업 세척으로 단시간 고농도 노출에 </a:t>
            </a:r>
            <a:endParaRPr lang="en-US" altLang="ko-KR" sz="1600" b="1" dirty="0" smtClean="0"/>
          </a:p>
          <a:p>
            <a:r>
              <a:rPr lang="en-US" altLang="ko-KR" sz="1600" b="1" dirty="0" smtClean="0"/>
              <a:t>  </a:t>
            </a:r>
            <a:r>
              <a:rPr lang="ko-KR" altLang="en-US" sz="1600" b="1" dirty="0" smtClean="0"/>
              <a:t>의한 직업병 발생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9615" y="3966117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53994" y="3883076"/>
            <a:ext cx="8507557" cy="1994990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건강진단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- </a:t>
            </a:r>
            <a:r>
              <a:rPr lang="ko-KR" altLang="en-US" sz="1600" dirty="0" smtClean="0"/>
              <a:t>근로자가 </a:t>
            </a:r>
            <a:r>
              <a:rPr lang="en-US" altLang="ko-KR" sz="1600" dirty="0" smtClean="0"/>
              <a:t>TCE </a:t>
            </a:r>
            <a:r>
              <a:rPr lang="ko-KR" altLang="en-US" sz="1600" dirty="0" smtClean="0"/>
              <a:t>취급작업에 신규 배치될 때는 배치 전 건강진단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배치 후 </a:t>
            </a:r>
            <a:r>
              <a:rPr lang="en-US" altLang="ko-KR" sz="1600" dirty="0" smtClean="0"/>
              <a:t>6</a:t>
            </a:r>
            <a:r>
              <a:rPr lang="ko-KR" altLang="en-US" sz="1600" dirty="0" smtClean="0"/>
              <a:t>개월 이내에 첫 번째 특수건강진단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그 후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년에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회 이상 특수건강진단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※ </a:t>
            </a:r>
            <a:r>
              <a:rPr lang="ko-KR" altLang="en-US" sz="1600" dirty="0" smtClean="0"/>
              <a:t>특수건강진단 결과 직업병 </a:t>
            </a:r>
            <a:r>
              <a:rPr lang="ko-KR" altLang="en-US" sz="1600" dirty="0" err="1" smtClean="0"/>
              <a:t>유소견자</a:t>
            </a:r>
            <a:r>
              <a:rPr lang="ko-KR" altLang="en-US" sz="1600" dirty="0" smtClean="0"/>
              <a:t> 등이 발견되면 검진기관 의사의 사후관리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  </a:t>
            </a:r>
            <a:r>
              <a:rPr lang="ko-KR" altLang="en-US" sz="1600" dirty="0" smtClean="0"/>
              <a:t>소견에 따라 치료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작업전환 등 사후관리를 실시</a:t>
            </a:r>
            <a:endParaRPr lang="en-US" altLang="ko-KR" sz="1600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507557" cy="3630758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작업환경측정 실시 및 작업환경 개선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- 6</a:t>
            </a:r>
            <a:r>
              <a:rPr lang="ko-KR" altLang="en-US" sz="1600" dirty="0" smtClean="0"/>
              <a:t>개월에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회 이상 작업환경측정 실시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시간가중평균노출기준 </a:t>
            </a:r>
            <a:r>
              <a:rPr lang="en-US" altLang="ko-KR" sz="1600" dirty="0" smtClean="0"/>
              <a:t>50ppm, </a:t>
            </a:r>
            <a:r>
              <a:rPr lang="ko-KR" altLang="en-US" sz="1600" dirty="0" smtClean="0"/>
              <a:t>단시간노출기준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200ppm)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밀폐설비 및 국소배기장치 등 작업환경개선 시설을 개선 또는 설치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작업관리 및 보호구 착용 등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방독마스크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유기가스용</a:t>
            </a:r>
            <a:r>
              <a:rPr lang="en-US" altLang="ko-KR" sz="1600" dirty="0" smtClean="0"/>
              <a:t>), </a:t>
            </a:r>
            <a:r>
              <a:rPr lang="ko-KR" altLang="en-US" sz="1600" dirty="0" err="1" smtClean="0"/>
              <a:t>불침투성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보호복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보호장갑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보호장화 등 개인보호구 착용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취급 근로자에 대한 </a:t>
            </a:r>
            <a:r>
              <a:rPr lang="en-US" altLang="ko-KR" sz="1600" dirty="0" smtClean="0"/>
              <a:t>MSDS(</a:t>
            </a:r>
            <a:r>
              <a:rPr lang="ko-KR" altLang="en-US" sz="1600" dirty="0" smtClean="0"/>
              <a:t>물질 특성 및 인체에 미치는 영향 등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교육 실시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취급 작업장 내 한글로 작성된 </a:t>
            </a:r>
            <a:r>
              <a:rPr lang="en-US" altLang="ko-KR" sz="1600" dirty="0" smtClean="0"/>
              <a:t>MSDS </a:t>
            </a:r>
            <a:r>
              <a:rPr lang="ko-KR" altLang="en-US" sz="1600" dirty="0" smtClean="0"/>
              <a:t>비치 또는 게시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용기 및 포장 등에 한글로 작성된 </a:t>
            </a:r>
            <a:r>
              <a:rPr lang="en-US" altLang="ko-KR" sz="1600" dirty="0" smtClean="0"/>
              <a:t>MSDS </a:t>
            </a:r>
            <a:r>
              <a:rPr lang="ko-KR" altLang="en-US" sz="1600" dirty="0" smtClean="0"/>
              <a:t>경고표지 부착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작업 중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후 근로자가 세면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목욕 및 작업복을 세탁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건조할 수 있는 시설 설치</a:t>
            </a:r>
            <a:endParaRPr lang="en-US" altLang="ko-KR" sz="1600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3313625" y="2637706"/>
            <a:ext cx="8099854" cy="913447"/>
            <a:chOff x="2370111" y="658959"/>
            <a:chExt cx="7653511" cy="913447"/>
          </a:xfrm>
        </p:grpSpPr>
        <p:sp>
          <p:nvSpPr>
            <p:cNvPr id="6" name="TextBox 5"/>
            <p:cNvSpPr txBox="1"/>
            <p:nvPr/>
          </p:nvSpPr>
          <p:spPr>
            <a:xfrm>
              <a:off x="3247629" y="940021"/>
              <a:ext cx="677599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 </a:t>
              </a:r>
              <a:r>
                <a:rPr lang="ko-KR" altLang="en-US" sz="4000" b="1" spc="-133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콘텐츠</a:t>
              </a: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 활용 가이드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8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5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안전보건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콘텐츠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 활용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07999" y="2997746"/>
            <a:ext cx="2252552" cy="759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dirty="0" err="1" smtClean="0">
                <a:latin typeface="+mj-ea"/>
                <a:ea typeface="+mj-ea"/>
              </a:rPr>
              <a:t>포털사이트에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‘</a:t>
            </a:r>
            <a:r>
              <a:rPr lang="ko-KR" altLang="en-US" sz="1200" dirty="0" smtClean="0">
                <a:latin typeface="+mj-ea"/>
                <a:ea typeface="+mj-ea"/>
              </a:rPr>
              <a:t>안전보건공단</a:t>
            </a:r>
            <a:r>
              <a:rPr lang="en-US" altLang="ko-KR" sz="1200" dirty="0" smtClean="0">
                <a:latin typeface="+mj-ea"/>
                <a:ea typeface="+mj-ea"/>
              </a:rPr>
              <a:t>’ 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입력 또는 </a:t>
            </a:r>
            <a:r>
              <a:rPr lang="ko-KR" altLang="en-US" sz="1200" dirty="0" err="1" smtClean="0">
                <a:latin typeface="+mj-ea"/>
                <a:ea typeface="+mj-ea"/>
              </a:rPr>
              <a:t>주소창에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  <a:hlinkClick r:id="rId2"/>
              </a:rPr>
              <a:t>http://www.kosha.or.kr</a:t>
            </a:r>
            <a:r>
              <a:rPr lang="en-US" altLang="ko-KR" sz="1200" dirty="0" smtClean="0">
                <a:latin typeface="+mj-ea"/>
                <a:ea typeface="+mj-ea"/>
              </a:rPr>
              <a:t> </a:t>
            </a:r>
            <a:r>
              <a:rPr lang="ko-KR" altLang="en-US" sz="1200" dirty="0" smtClean="0">
                <a:latin typeface="+mj-ea"/>
                <a:ea typeface="+mj-ea"/>
              </a:rPr>
              <a:t>입력</a:t>
            </a:r>
            <a:endParaRPr lang="ko-KR" altLang="en-US" sz="12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홈페이지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안전보건자료실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0977" y="5273352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VR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홈페이지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99" y="1227102"/>
            <a:ext cx="7416824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안전보건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콘텐츠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 활용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31799" y="2555756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구글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PLAY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스토어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(Android), </a:t>
            </a: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앱스토어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iOS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에서 키워드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안전보건공단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 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또는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위기탈출 안전보건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을 검색하여 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애플리케이션 설치 </a:t>
            </a:r>
            <a:endParaRPr lang="ko-KR" altLang="en-US" sz="12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스마트폰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앱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341562"/>
            <a:ext cx="7789159" cy="5005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안전보건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콘텐츠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 활용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5489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800" b="1" spc="-133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03. </a:t>
            </a:r>
            <a:r>
              <a:rPr lang="ko-KR" altLang="en-US" sz="1800" b="1" spc="-133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미디어 현장배송        서비스</a:t>
            </a:r>
            <a:endParaRPr lang="ko-KR" altLang="en-US" sz="1800" b="1" spc="-133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277666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포스터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표지 등 사업장에 필요한 안전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보건 미디어를 인터넷에서 간편하게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신청하고 사업장에서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2~3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일 이내에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택배로 받아볼 수 있는 서비스입니다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.</a:t>
            </a:r>
            <a:endParaRPr lang="ko-KR" altLang="en-US" sz="12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599" y="4054358"/>
            <a:ext cx="254896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800" b="1" spc="-133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04. </a:t>
            </a:r>
            <a:r>
              <a:rPr lang="ko-KR" altLang="en-US" sz="1800" b="1" spc="-133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가까운 일선기관 방문</a:t>
            </a:r>
            <a:endParaRPr lang="ko-KR" altLang="en-US" sz="1800" b="1" spc="-133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7999" y="4509914"/>
            <a:ext cx="2252552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공단에서 발간한 다양한 인쇄물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,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시청각 자료 등을 일선기관 방문 시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무료로 제공하고 있습니다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ko-KR" sz="14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※</a:t>
            </a:r>
            <a:r>
              <a:rPr lang="en-US" altLang="ko-KR" sz="14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일선기관문의 </a:t>
            </a:r>
            <a:r>
              <a:rPr lang="en-US" altLang="ko-KR" sz="14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: 1644-2275</a:t>
            </a:r>
            <a:endParaRPr lang="ko-KR" altLang="en-US" sz="14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99" y="1227102"/>
            <a:ext cx="7416824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올바른 작업 복장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1500968"/>
            <a:ext cx="8001056" cy="4062651"/>
            <a:chOff x="3513119" y="1572406"/>
            <a:chExt cx="8001056" cy="4062651"/>
          </a:xfrm>
        </p:grpSpPr>
        <p:sp>
          <p:nvSpPr>
            <p:cNvPr id="4" name="TextBox 3"/>
            <p:cNvSpPr txBox="1"/>
            <p:nvPr/>
          </p:nvSpPr>
          <p:spPr>
            <a:xfrm>
              <a:off x="4727565" y="1572406"/>
              <a:ext cx="6786610" cy="40626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회사에서 정해진 복장 규정이 있는 경우에는 그 내용을 따름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모자는 위험을 피하기 위하여 필요할 뿐만 아니라 머리가 지저분하게 되는 것을 방지하거나 긴 머리가 기계나 회전축에 말려 들어갈 위험 방지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장갑은 손이 더러워지는 것을 피하려고 끼는 경우도 있으나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장갑을 끼면 손가락의 감각이 무뎌져 일에도 영향을 주고 위험한 일도 발생할 수 있음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작업특성에 따라 장갑 착용에 대해 주의해야 함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 성질 상 위생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유해요인 제거 등 앞치마를 사용하는 경우 앞치마가 기계에 말려 들어가지 않도록 조치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 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목도리 또는 스카프의 착용 시 말림에 의한 재해가 발생하는 경우가 있음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작업내용에 적합한 안전화를 착용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슬리퍼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샌들과 같은 벗겨지기 쉬운 것이나 미끄러지기 쉬운 신발은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허용안됨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13120" y="1572406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작업복</a:t>
              </a:r>
              <a:endParaRPr lang="en-US" altLang="ko-KR" sz="16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3119" y="485855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신   발</a:t>
              </a:r>
              <a:endParaRPr lang="en-US" altLang="ko-KR" sz="14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3119" y="196509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모   자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3119" y="267947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장   갑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13119" y="378698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앞치마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13119" y="5644372"/>
            <a:ext cx="79296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올바른 직장에서의 복장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: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부상을 방지하는 것이 첫 번째 목적이며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,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600" b="1" spc="-133" dirty="0" smtClean="0">
                <a:solidFill>
                  <a:srgbClr val="666699"/>
                </a:solidFill>
              </a:rPr>
            </a:br>
            <a:r>
              <a:rPr lang="en-US" altLang="ko-KR" sz="1600" b="1" spc="-133" dirty="0" smtClean="0">
                <a:solidFill>
                  <a:srgbClr val="666699"/>
                </a:solidFill>
              </a:rPr>
              <a:t>                                          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일을 편리하게 하도록 하는 것이 두 번째 목적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0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2921" y="1215216"/>
            <a:ext cx="8286808" cy="24288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latinLnBrk="0">
              <a:lnSpc>
                <a:spcPct val="200000"/>
              </a:lnSpc>
              <a:buClr>
                <a:srgbClr val="33CCCC"/>
              </a:buClr>
            </a:pPr>
            <a:r>
              <a:rPr lang="ko-KR" altLang="en-US" sz="7000" b="1" dirty="0" smtClean="0">
                <a:solidFill>
                  <a:schemeClr val="bg1"/>
                </a:solidFill>
                <a:latin typeface="+mn-ea"/>
              </a:rPr>
              <a:t>감사합니다</a:t>
            </a:r>
            <a:r>
              <a:rPr lang="en-US" altLang="ko-KR" sz="7000" b="1" dirty="0" smtClean="0">
                <a:solidFill>
                  <a:schemeClr val="bg1"/>
                </a:solidFill>
                <a:latin typeface="+mn-ea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개인 보호구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지급ㆍ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13119" y="1929596"/>
            <a:ext cx="8001056" cy="3286148"/>
            <a:chOff x="3513119" y="1786720"/>
            <a:chExt cx="8001056" cy="3286148"/>
          </a:xfrm>
        </p:grpSpPr>
        <p:pic>
          <p:nvPicPr>
            <p:cNvPr id="20" name="그림 19" descr="12 보호구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3119" y="1786720"/>
              <a:ext cx="8001056" cy="2744651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3513119" y="2715414"/>
              <a:ext cx="8001056" cy="500066"/>
              <a:chOff x="3513119" y="1929596"/>
              <a:chExt cx="8001056" cy="5000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1929596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584557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안전모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84755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안전화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442077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방진마스크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942275" y="1929596"/>
                <a:ext cx="214314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방독마스크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송기마스크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</a:p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전동식</a:t>
                </a: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 호흡보호구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156853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귀마개</a:t>
                </a: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513119" y="4572802"/>
              <a:ext cx="8001056" cy="500066"/>
              <a:chOff x="3513119" y="3858422"/>
              <a:chExt cx="8001056" cy="500066"/>
            </a:xfrm>
          </p:grpSpPr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3858422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84557" y="3969391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귀덮개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299201" y="3969391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보안면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331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보안경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56523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안전장갑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94240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보호복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299729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안전대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유해위험장소 등에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안전보건표지 부착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1682" y="1500968"/>
            <a:ext cx="4000527" cy="31290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안전보건표지란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위험장소 또는 위험물질에 대한 경고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비상시에 대처하기 위한 지시 또는 안내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기타 근로자의 안전보건의식을 고취하기 위한 사항 등을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그림ㆍ기호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및 글자 등으로 표시하여 근로자의 판단이나 행동의 착오로 인한 재해발생 위험 작업장의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특정장소ㆍ시설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또는 물체에 설치 또는 부착하는 표지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13119" y="5072868"/>
            <a:ext cx="4000528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보건표지의 종류와 형태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pic>
        <p:nvPicPr>
          <p:cNvPr id="13" name="그림 12" descr="13 안전표지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6523" y="1358092"/>
            <a:ext cx="3822445" cy="516991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08623" y="546414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pc="-133" dirty="0" smtClean="0">
                <a:solidFill>
                  <a:prstClr val="black"/>
                </a:solidFill>
              </a:rPr>
              <a:t>-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</a:t>
            </a:r>
            <a:r>
              <a:rPr lang="ko-KR" altLang="en-US" sz="1400" b="1" spc="-133" dirty="0">
                <a:solidFill>
                  <a:prstClr val="black"/>
                </a:solidFill>
              </a:rPr>
              <a:t>시행규칙 </a:t>
            </a:r>
            <a:r>
              <a:rPr lang="en-US" altLang="ko-KR" sz="1400" b="1" spc="-133" dirty="0">
                <a:solidFill>
                  <a:prstClr val="black"/>
                </a:solidFill>
              </a:rPr>
              <a:t>[</a:t>
            </a:r>
            <a:r>
              <a:rPr lang="ko-KR" altLang="en-US" sz="1400" b="1" spc="-133" dirty="0">
                <a:solidFill>
                  <a:prstClr val="black"/>
                </a:solidFill>
              </a:rPr>
              <a:t>별표</a:t>
            </a:r>
            <a:r>
              <a:rPr lang="en-US" altLang="ko-KR" sz="1400" b="1" spc="-133" dirty="0">
                <a:solidFill>
                  <a:prstClr val="black"/>
                </a:solidFill>
              </a:rPr>
              <a:t>6] 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10216" t="11821"/>
          <a:stretch/>
        </p:blipFill>
        <p:spPr>
          <a:xfrm>
            <a:off x="8821191" y="2837944"/>
            <a:ext cx="432048" cy="361253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내에서의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통행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2" y="1786720"/>
            <a:ext cx="8072493" cy="1605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교통사고는 도로상에서만 일어나는 것이 아니고 공장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사업장내에서도 일어나기 쉬움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이것은 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구내운반차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화물자동차 등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차량계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하역 운반기계로 하는 작업이 많기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따라서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작업자와 운반기계가 </a:t>
            </a:r>
            <a:r>
              <a:rPr lang="ko-KR" altLang="en-US" sz="1600" b="1" spc="-133" dirty="0" err="1">
                <a:solidFill>
                  <a:prstClr val="black"/>
                </a:solidFill>
              </a:rPr>
              <a:t>교행하지</a:t>
            </a:r>
            <a:r>
              <a:rPr lang="ko-KR" altLang="en-US" sz="1600" b="1" spc="-133" dirty="0">
                <a:solidFill>
                  <a:prstClr val="black"/>
                </a:solidFill>
              </a:rPr>
              <a:t> 않도록 별도의 통로를 만들고 해당 통로에는 안전표시가 되어있어야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0" y="3734926"/>
            <a:ext cx="8072495" cy="321691"/>
            <a:chOff x="3441680" y="2786852"/>
            <a:chExt cx="8072495" cy="321691"/>
          </a:xfrm>
        </p:grpSpPr>
        <p:sp>
          <p:nvSpPr>
            <p:cNvPr id="6" name="TextBox 5"/>
            <p:cNvSpPr txBox="1"/>
            <p:nvPr/>
          </p:nvSpPr>
          <p:spPr>
            <a:xfrm>
              <a:off x="3441681" y="2786852"/>
              <a:ext cx="8072494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  </a:t>
              </a: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안전통로 예시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7" name="그림 6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0" y="2929728"/>
              <a:ext cx="142876" cy="142876"/>
            </a:xfrm>
            <a:prstGeom prst="rect">
              <a:avLst/>
            </a:prstGeom>
          </p:spPr>
        </p:pic>
      </p:grpSp>
      <p:pic>
        <p:nvPicPr>
          <p:cNvPr id="8" name="그림 7" descr="14 안전통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5995" y="4092116"/>
            <a:ext cx="7358569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41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정리정돈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1682" y="1500968"/>
            <a:ext cx="685804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 사업주 및 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작업장에서 넘어지거나 미끄러지는 등의 위험이 없도록 작업장 바닥 등을 안전하고 청결한 상태로 유지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제품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자재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부재 등이 넘어지지 않도록 붙들어 지탱하게 하는 등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안전조치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작업하는 장소를 항상 청결하게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유지관리하며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폐기물은 정해진 장소에만 버림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11" name="그림 10" descr="15 정리정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8027" y="3858422"/>
            <a:ext cx="3357586" cy="208061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19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유해위험기계기구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방호조치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1682" y="1500968"/>
            <a:ext cx="8072493" cy="1518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방호조치란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위험기계ㆍ기구의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위험장소 또는 부위에 근로자가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통상적인 방법으로 접근하지 못하도록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 하는 제한조치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방호망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덮개 또는 각종 방호장치 등을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설치하는 것을 포함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599" y="3346559"/>
            <a:ext cx="2357454" cy="678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재해위험이 높은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기계 및 방호장치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3441681" y="3346559"/>
            <a:ext cx="7858180" cy="587291"/>
            <a:chOff x="3441681" y="3215480"/>
            <a:chExt cx="7858180" cy="587291"/>
          </a:xfrm>
        </p:grpSpPr>
        <p:sp>
          <p:nvSpPr>
            <p:cNvPr id="18" name="대각선 방향의 모서리가 잘린 사각형 17"/>
            <p:cNvSpPr/>
            <p:nvPr/>
          </p:nvSpPr>
          <p:spPr>
            <a:xfrm>
              <a:off x="6084887" y="3215480"/>
              <a:ext cx="5214974" cy="571504"/>
            </a:xfrm>
            <a:prstGeom prst="snip2Diag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대각선 방향의 모서리가 잘린 사각형 12"/>
            <p:cNvSpPr/>
            <p:nvPr/>
          </p:nvSpPr>
          <p:spPr>
            <a:xfrm>
              <a:off x="3441681" y="3215480"/>
              <a:ext cx="2857520" cy="571504"/>
            </a:xfrm>
            <a:prstGeom prst="snip2Diag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4558" y="3215480"/>
              <a:ext cx="3143271" cy="538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ts val="22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500" b="1" spc="-133" dirty="0" err="1" smtClean="0">
                  <a:solidFill>
                    <a:prstClr val="white"/>
                  </a:solidFill>
                </a:rPr>
                <a:t>유해ㆍ위험</a:t>
              </a: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 방지를 위하여 </a:t>
              </a:r>
              <a:r>
                <a:rPr lang="en-US" altLang="ko-KR" sz="1500" b="1" spc="-133" dirty="0" smtClean="0">
                  <a:solidFill>
                    <a:prstClr val="white"/>
                  </a:solidFill>
                </a:rPr>
                <a:t/>
              </a:r>
              <a:br>
                <a:rPr lang="en-US" altLang="ko-KR" sz="1500" b="1" spc="-133" dirty="0" smtClean="0">
                  <a:solidFill>
                    <a:prstClr val="white"/>
                  </a:solidFill>
                </a:rPr>
              </a:b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방호조치가 필요한 기계기구 </a:t>
              </a:r>
              <a:endParaRPr lang="en-US" altLang="ko-KR" sz="1500" b="1" spc="-133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442077" y="3248773"/>
              <a:ext cx="4683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예초기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원심기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공기압축기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금속절단기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지게차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</a:p>
            <a:p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포장기계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진공포장기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래핑기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)</a:t>
              </a:r>
              <a:endParaRPr lang="ko-KR" altLang="en-US" sz="1500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98475" y="4215612"/>
            <a:ext cx="242889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4250110"/>
          <a:ext cx="7858180" cy="209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프레스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3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절곡기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크레인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리프트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압력용기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롤러기 	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사출성형기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고소 작업대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곤돌라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	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1.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프레스 및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방호장치     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양중기용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과부하 방지장치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보일러 압력방출용 안전밸브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4.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안전밸브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파열판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절연용 </a:t>
                      </a:r>
                      <a:r>
                        <a:rPr lang="ko-KR" altLang="en-US" sz="1200" spc="-150" baseline="0" dirty="0" err="1" smtClean="0">
                          <a:latin typeface="+mj-ea"/>
                          <a:ea typeface="+mj-ea"/>
                          <a:cs typeface="Mangal"/>
                        </a:rPr>
                        <a:t>방호구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 및 활선작업용 기구</a:t>
                      </a:r>
                      <a:endParaRPr lang="en-US" altLang="ko-KR" sz="1200" spc="-15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7. 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방폭구조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전기기계ㆍ기구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및 부품 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8.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기자재로서 고용노동부장관이 정하여 고시하는 것</a:t>
                      </a:r>
                      <a:endParaRPr lang="en-US" altLang="ko-KR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9.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충돌</a:t>
                      </a:r>
                      <a:r>
                        <a:rPr lang="ko-KR" altLang="en-US" sz="1200" kern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ㆍ협착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 등의 위험 방지에 필요한 산업용 로봇 방호장치로서 고용노동부장관이 정하여 고시하는 것</a:t>
                      </a:r>
                      <a:endParaRPr lang="ko-KR" altLang="en-US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0" name="직사각형 1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7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98805" y="4287050"/>
            <a:ext cx="8072493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방호장치는 제거한다던가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마음대로 위치를 변경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개조를 해서는 안됨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부착되어 있는 이유를 잘 이해하고 또한 그 성능을 충분히 이해한 상태에서 사용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사용하는 것이 아무래도 불편한 경우에는 감독자에게 보고해 지도 받기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300" b="1" spc="-133" dirty="0" smtClean="0">
                <a:solidFill>
                  <a:prstClr val="black"/>
                </a:solidFill>
              </a:rPr>
            </a:br>
            <a:r>
              <a:rPr lang="ko-KR" altLang="en-US" sz="1300" b="1" spc="-133" dirty="0" smtClean="0">
                <a:solidFill>
                  <a:prstClr val="black"/>
                </a:solidFill>
              </a:rPr>
              <a:t>절대로 마음대로 제거하는 등의 행위를 해서는 안됨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수리를 위해 또는 작업의 필요상 감독자의 허가를 받고 안전장치를 제거한 경우에는 수리 또는 그 작업이 종료된 즉시 원상 복구하여 부착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망가지거나 </a:t>
            </a:r>
            <a:r>
              <a:rPr lang="ko-KR" altLang="en-US" sz="1300" b="1" spc="-133" dirty="0" err="1" smtClean="0">
                <a:solidFill>
                  <a:prstClr val="black"/>
                </a:solidFill>
              </a:rPr>
              <a:t>고장난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 경우에는 즉시 감독자에게 보고를 하고 지시 받기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마련하고 싶은 것이 있다면 감독자에게 보고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351" y="1500968"/>
            <a:ext cx="207170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913" y="4287050"/>
            <a:ext cx="2143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 사용상의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주의사항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6" name="표 2"/>
          <p:cNvGraphicFramePr>
            <a:graphicFrameLocks noGrp="1"/>
          </p:cNvGraphicFramePr>
          <p:nvPr>
            <p:extLst/>
          </p:nvPr>
        </p:nvGraphicFramePr>
        <p:xfrm>
          <a:off x="3370243" y="1572406"/>
          <a:ext cx="7858180" cy="216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연삭기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또는 연마기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휴대형은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    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산업용 로봇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혼합기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파쇄기 또는 분쇄기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식품가공용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파쇄ㆍ절단ㆍ혼합ㆍ제면기만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6.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컨베이어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자동차정비용 리프트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공작기계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선반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드릴기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평삭ㆍ형삭기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밀링만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고정형 목재가공용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둥근톱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대패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루타기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띠톱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모떼기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기계만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인쇄기</a:t>
                      </a:r>
                      <a:endParaRPr lang="ko-KR" altLang="en-US" sz="12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아세틸렌 용접장치용 또는 가스집합 용접장치용 안전기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교류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아크용접기용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자동전격방지기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롤러기 급정지장치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연삭기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덮개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목재 가공용 둥근톱 반발 예방장치와 날 접촉 예방장치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동력식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수동대패용 칼날 접촉 방지장치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안전인증대상 가설기자재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로서 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고용노동부장관이 정하여 고시하는 것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4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41681" y="1572406"/>
            <a:ext cx="8072494" cy="1000132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8805" y="1358092"/>
            <a:ext cx="1428760" cy="506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0309" y="1715282"/>
            <a:ext cx="42862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매일 아침 작업시작 전 방호장치를 점검하고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상태가 이상이 없는지 확인한 후 작업 시작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9" name="그림 8" descr="18 안전확인 삽화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13779" y="1215216"/>
            <a:ext cx="2214578" cy="1275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4161" y="2720778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유해위험한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653683" y="4287051"/>
            <a:ext cx="2287932" cy="1643074"/>
            <a:chOff x="584162" y="3672847"/>
            <a:chExt cx="2430808" cy="1757211"/>
          </a:xfrm>
        </p:grpSpPr>
        <p:pic>
          <p:nvPicPr>
            <p:cNvPr id="20" name="그림 19" descr="모딴사각형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162" y="3672847"/>
              <a:ext cx="2430808" cy="175721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27037" y="3786984"/>
              <a:ext cx="2286016" cy="5301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000"/>
                </a:lnSpc>
                <a:buClr>
                  <a:srgbClr val="666699"/>
                </a:buClr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안전인증 및 자율안전확인 제품의 확인은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?</a:t>
              </a:r>
            </a:p>
          </p:txBody>
        </p:sp>
        <p:pic>
          <p:nvPicPr>
            <p:cNvPr id="23" name="그림 22" descr="18 KS마크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4715" y="4429926"/>
              <a:ext cx="2075462" cy="857256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3441681" y="2715414"/>
            <a:ext cx="73581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4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및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기계ㆍ기구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84557" y="3072603"/>
            <a:ext cx="7500990" cy="3378939"/>
            <a:chOff x="3584557" y="3072603"/>
            <a:chExt cx="7500990" cy="3378939"/>
          </a:xfrm>
        </p:grpSpPr>
        <p:pic>
          <p:nvPicPr>
            <p:cNvPr id="30" name="그림 29" descr="18 표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4557" y="3072603"/>
              <a:ext cx="7500990" cy="337893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870309" y="3144042"/>
              <a:ext cx="1928826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프레스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전단기</a:t>
              </a:r>
              <a:endParaRPr lang="ko-KR" altLang="en-US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 안전장치 등 방호장치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325" y="3144042"/>
              <a:ext cx="2357454" cy="4122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아세틸렌 또는 가스집합 용접장치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안전기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85217" y="3144042"/>
              <a:ext cx="2428892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폭발위험 장소에서의 전기기계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기구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방폭용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 전기기계 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·  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787116"/>
              <a:ext cx="2143140" cy="4122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교류아크용접기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자동전격방지기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70639" y="4779727"/>
              <a:ext cx="1928826" cy="4178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크레인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승강기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곤돌라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리프트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과부하방지장치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13779" y="4779727"/>
              <a:ext cx="2500330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압력용기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압력방출장치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- 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파열판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8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13" name="직사각형 1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차①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1. </a:t>
            </a:r>
            <a:r>
              <a:rPr lang="ko-KR" altLang="en-US" sz="1600" b="1" spc="-133" dirty="0" smtClean="0">
                <a:latin typeface="+mj-ea"/>
                <a:ea typeface="+mj-ea"/>
              </a:rPr>
              <a:t>신규 입사자의 직장생활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9913" y="3487333"/>
            <a:ext cx="2714644" cy="642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2. </a:t>
            </a:r>
            <a:r>
              <a:rPr lang="ko-KR" altLang="en-US" sz="1600" b="1" spc="-133" dirty="0" smtClean="0">
                <a:latin typeface="+mj-ea"/>
                <a:ea typeface="+mj-ea"/>
              </a:rPr>
              <a:t>산업안전보건법 주요내용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4623" y="1858158"/>
            <a:ext cx="6929486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직장에 들어가면</a:t>
            </a:r>
            <a:r>
              <a:rPr lang="en-US" altLang="ko-KR" sz="1300" b="1" spc="-133" dirty="0" smtClean="0">
                <a:latin typeface="+mn-ea"/>
              </a:rPr>
              <a:t>…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안전보건 활동의 첫걸음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안전보건교육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작업 전 안전점검 등 안전의 </a:t>
            </a:r>
            <a:r>
              <a:rPr lang="ko-KR" altLang="en-US" sz="1300" b="1" spc="-133" dirty="0" err="1" smtClean="0">
                <a:latin typeface="+mn-ea"/>
              </a:rPr>
              <a:t>습관화ㆍ생활화</a:t>
            </a:r>
            <a:r>
              <a:rPr lang="ko-KR" altLang="en-US" sz="1300" b="1" spc="-133" dirty="0" smtClean="0">
                <a:latin typeface="+mn-ea"/>
              </a:rPr>
              <a:t> 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4623" y="3497734"/>
            <a:ext cx="3429024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개인 보호구 </a:t>
            </a:r>
            <a:r>
              <a:rPr lang="ko-KR" altLang="en-US" sz="1300" b="1" spc="-133" dirty="0" err="1" smtClean="0">
                <a:latin typeface="+mn-ea"/>
              </a:rPr>
              <a:t>지급ㆍ착용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건강보호장치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설비</a:t>
            </a:r>
            <a:r>
              <a:rPr lang="en-US" altLang="ko-KR" sz="1300" b="1" spc="-133" dirty="0" smtClean="0">
                <a:latin typeface="+mn-ea"/>
              </a:rPr>
              <a:t>)</a:t>
            </a:r>
            <a:r>
              <a:rPr lang="ko-KR" altLang="en-US" sz="13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감전 재해 예방을 위한 안전조치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85151" y="3497734"/>
            <a:ext cx="300039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운반작업 안전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수공구 사용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12.  </a:t>
            </a:r>
            <a:r>
              <a:rPr lang="ko-KR" altLang="en-US" sz="1300" b="1" spc="-133" dirty="0" smtClean="0">
                <a:latin typeface="+mn-ea"/>
              </a:rPr>
              <a:t>화재예방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13.  </a:t>
            </a:r>
            <a:r>
              <a:rPr lang="ko-KR" altLang="en-US" sz="13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14.  </a:t>
            </a:r>
            <a:r>
              <a:rPr lang="ko-KR" altLang="en-US" sz="1300" b="1" spc="-133" dirty="0" smtClean="0">
                <a:latin typeface="+mn-ea"/>
              </a:rPr>
              <a:t>위험물질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15.  </a:t>
            </a:r>
            <a:r>
              <a:rPr lang="ko-KR" altLang="en-US" sz="1300" b="1" spc="-133" dirty="0" smtClean="0">
                <a:latin typeface="+mn-ea"/>
              </a:rPr>
              <a:t>유해물질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16.  </a:t>
            </a:r>
            <a:r>
              <a:rPr lang="ko-KR" altLang="en-US" sz="13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17.  </a:t>
            </a:r>
            <a:r>
              <a:rPr lang="ko-KR" altLang="en-US" sz="13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18.  </a:t>
            </a:r>
            <a:r>
              <a:rPr lang="ko-KR" altLang="en-US" sz="1300" b="1" spc="-133" dirty="0" smtClean="0">
                <a:latin typeface="+mn-ea"/>
              </a:rPr>
              <a:t>응급조치</a:t>
            </a:r>
            <a:endParaRPr lang="en-US" altLang="ko-KR" sz="1300" b="1" spc="-133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457723" y="1572406"/>
            <a:ext cx="7699262" cy="4000528"/>
            <a:chOff x="3457723" y="1572406"/>
            <a:chExt cx="7699262" cy="4000528"/>
          </a:xfrm>
        </p:grpSpPr>
        <p:pic>
          <p:nvPicPr>
            <p:cNvPr id="10" name="그림 9" descr="19 표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7723" y="1572406"/>
              <a:ext cx="7699262" cy="400052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513119" y="1715282"/>
              <a:ext cx="2071702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보일러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60" dirty="0" smtClean="0">
                  <a:solidFill>
                    <a:prstClr val="black"/>
                  </a:solidFill>
                </a:rPr>
                <a:t>압력방출장치 및 압력제한스위치</a:t>
              </a: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6721" y="1643844"/>
              <a:ext cx="1928826" cy="642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목재가공용 둥근톱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반발예방장치 및</a:t>
              </a: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날접촉예방장치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27697" y="1715282"/>
              <a:ext cx="1928826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롤러기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급정지장치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99399" y="1715282"/>
              <a:ext cx="128588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연삭기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덮개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557" y="3715546"/>
              <a:ext cx="235745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동력식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 수동대패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칼날 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6325" y="3715546"/>
              <a:ext cx="221457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산업용 로봇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안전매트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85217" y="3715546"/>
              <a:ext cx="250033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정전 및 활선작업용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절연용기구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절연용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방호구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및 활선작업용 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65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643844"/>
            <a:ext cx="2643206" cy="13968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유해ㆍ위험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기계ㆍ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기구ㆍ설비에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대한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정기적 안전 검사를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통한 안전확보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348583" y="1485578"/>
            <a:ext cx="8252967" cy="4669992"/>
            <a:chOff x="3348583" y="1485578"/>
            <a:chExt cx="8252967" cy="4669992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8583" y="1485578"/>
              <a:ext cx="8252967" cy="466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그룹 20"/>
            <p:cNvGrpSpPr/>
            <p:nvPr/>
          </p:nvGrpSpPr>
          <p:grpSpPr>
            <a:xfrm>
              <a:off x="3491458" y="2856010"/>
              <a:ext cx="7929618" cy="285752"/>
              <a:chOff x="3441681" y="1715282"/>
              <a:chExt cx="7929618" cy="285752"/>
            </a:xfrm>
            <a:noFill/>
          </p:grpSpPr>
          <p:sp>
            <p:nvSpPr>
              <p:cNvPr id="48" name="TextBox 47"/>
              <p:cNvSpPr txBox="1"/>
              <p:nvPr/>
            </p:nvSpPr>
            <p:spPr>
              <a:xfrm>
                <a:off x="3441681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크레인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9900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압력용기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2776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프레스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585085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전단기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942407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사출성형기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299729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원심기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7" name="그룹 19"/>
            <p:cNvGrpSpPr/>
            <p:nvPr/>
          </p:nvGrpSpPr>
          <p:grpSpPr>
            <a:xfrm>
              <a:off x="3420020" y="4407090"/>
              <a:ext cx="8072494" cy="285752"/>
              <a:chOff x="3298805" y="3501232"/>
              <a:chExt cx="8072494" cy="28575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298805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화학설비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656127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건설설비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156325" y="3501232"/>
                <a:ext cx="1143008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롤러기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585085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곤돌라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8942407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국소배기장치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299729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리프트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" name="그룹 34"/>
            <p:cNvGrpSpPr/>
            <p:nvPr/>
          </p:nvGrpSpPr>
          <p:grpSpPr>
            <a:xfrm>
              <a:off x="3348583" y="5858610"/>
              <a:ext cx="4104456" cy="216024"/>
              <a:chOff x="3348583" y="5878066"/>
              <a:chExt cx="4104456" cy="21602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48583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고소작업대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716735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컨베이어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84887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산업용로봇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</p:grpSp>
      </p:grpSp>
      <p:cxnSp>
        <p:nvCxnSpPr>
          <p:cNvPr id="3" name="직선 연결선 2"/>
          <p:cNvCxnSpPr/>
          <p:nvPr/>
        </p:nvCxnSpPr>
        <p:spPr>
          <a:xfrm>
            <a:off x="3420591" y="3141762"/>
            <a:ext cx="2664297" cy="144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3384587" y="3208506"/>
            <a:ext cx="2632374" cy="141289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5877"/>
          <a:stretch/>
        </p:blipFill>
        <p:spPr>
          <a:xfrm>
            <a:off x="3266564" y="3102245"/>
            <a:ext cx="2914650" cy="1614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84094" y="4733058"/>
            <a:ext cx="279666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487909" y="4716722"/>
            <a:ext cx="42665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5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2" y="1572406"/>
            <a:ext cx="7858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건강에 영향을 미칠 수 있는 설비나 기계에도 안전장치가 있는 것처럼 건강을 지키기 위한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 건강보호장치가 마련되어 있어야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건강보호장치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(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설비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)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를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통한 건강장해 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2429662"/>
            <a:ext cx="7429552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70309" y="2501100"/>
            <a:ext cx="7215238" cy="10293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건강보호장치에 대부분 공통되는 것은 그의 작동을 충분히 유지하는 것이 중요하므로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직장의 모든 사람이 그 상태에 항상 관심을 가져야 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자기 마음대로 장치의 형상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위치를 변경시키는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것 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2" y="3929860"/>
            <a:ext cx="8358245" cy="1459972"/>
            <a:chOff x="3441682" y="3929860"/>
            <a:chExt cx="8358245" cy="1459972"/>
          </a:xfrm>
        </p:grpSpPr>
        <p:pic>
          <p:nvPicPr>
            <p:cNvPr id="12" name="그림 11" descr="21 국소배기장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5217" y="4112239"/>
              <a:ext cx="3214710" cy="12775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41682" y="3929860"/>
              <a:ext cx="5572163" cy="14260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발생된 분진 등의 유해물질이 주변 공기로 확산되기 전에 가능한 한 고농도 상태에서 국소적으로 공기를 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포집하여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유해물질의 확산을 사전에 방지할 수 있도록 처리하는 방법 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국소배기장치의 구성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: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후드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덕트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공기정화장치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배풍기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배기덕트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 및 배기구</a:t>
              </a:r>
              <a:endParaRPr lang="en-US" altLang="ko-KR" sz="1200" spc="-133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84161" y="5550909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전체환기장치란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161" y="4001298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국소배기장치란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1681" y="5501496"/>
            <a:ext cx="807249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분진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미스트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증기 등 오염물질이 존재하는 옥내작업장에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송기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送氣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배기를 실시하는데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ko-KR" altLang="en-US" sz="1500" b="1" spc="-133" dirty="0" smtClean="0">
                <a:solidFill>
                  <a:prstClr val="black"/>
                </a:solidFill>
              </a:rPr>
              <a:t> 이들의 오염물질을 공기 중에 확산 희석하기 위한 장치로 유해물질을 희석시켜 농도를 낮게 하는 방법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72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09.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감전 재해 예방을 위한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안전조치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1681" y="1429530"/>
            <a:ext cx="8001056" cy="35907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위험간판 등 위험 표시가 있는 장소에 함부로 접근하거나 손을 접촉시키면 안됨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또한 담당자가 아닌 사람은 변전소나 전기실 등에 출입 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취급 책임자 이외는 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변압기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전동기 등의 전기기계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장치에 손을 접촉하면 안됨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자신의 부상 뿐 아니라 다른 사람에게 부상을 입힐 수 있음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이동식 전등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전선 등은 못이나 금속제에 걸지 않고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절연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걸이대에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고정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젖은 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맨발인 채로 직접 전기기기나 배선 등에 접촉하지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전구에 종이나 헝겊을 감지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말것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전기기계의 청소는 전원을 완전히 차단한 후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전기기계기구의 정비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점검 등의 전기작업은 반드시 전기 전문가 또는 유자격자가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 절연전선에서도 고열이나 습기로 절연불량이 되는 경우가 있으므로 주의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037" y="2858290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일반사항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22 잠금장치 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4557" y="5052608"/>
            <a:ext cx="5927096" cy="1520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1813" y="6287314"/>
            <a:ext cx="114300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err="1" smtClean="0">
                <a:solidFill>
                  <a:prstClr val="black"/>
                </a:solidFill>
              </a:rPr>
              <a:t>게이트밸브</a:t>
            </a:r>
            <a:r>
              <a:rPr lang="ko-KR" altLang="en-US" sz="1000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000" spc="-133" dirty="0" err="1" smtClean="0">
                <a:solidFill>
                  <a:prstClr val="black"/>
                </a:solidFill>
              </a:rPr>
              <a:t>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3515" y="6287314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차단기 </a:t>
            </a:r>
            <a:r>
              <a:rPr lang="ko-KR" altLang="en-US" sz="1000" spc="-133" dirty="0" err="1" smtClean="0">
                <a:solidFill>
                  <a:prstClr val="black"/>
                </a:solidFill>
              </a:rPr>
              <a:t>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4821" y="6287314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err="1" smtClean="0">
                <a:solidFill>
                  <a:prstClr val="black"/>
                </a:solidFill>
              </a:rPr>
              <a:t>볼밸브</a:t>
            </a:r>
            <a:r>
              <a:rPr lang="ko-KR" altLang="en-US" sz="1000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000" spc="-133" dirty="0" err="1" smtClean="0">
                <a:solidFill>
                  <a:prstClr val="black"/>
                </a:solidFill>
              </a:rPr>
              <a:t>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2275" y="6287314"/>
            <a:ext cx="150019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조작금지 주의 및 위험표찰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45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75" y="1643844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전기 스위치의 취급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269554"/>
            <a:ext cx="8072493" cy="2500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스위치의 덮개를 열어 놓은 채 있어서는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스위치 상자의 주위에 물건을 놓지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휴즈는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규정 이외의 것을 사용하지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스위치의 개폐는 꼼꼼하고 완전하게 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작업 종료 후에는 반드시 스위치를 차단하고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정전 시에는 전기 기계의 스위치 반드시 차단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잠금장치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및 위험표지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고장수리 중 표지판이 걸려있는 스위치에는 절대로 손대면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>
                <a:solidFill>
                  <a:prstClr val="black"/>
                </a:solidFill>
              </a:rPr>
              <a:t>스위치를 조작하기 전에 전기 기계의 운전으로 다른 사람이 위험해질 우려가 있는지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037" y="4144540"/>
            <a:ext cx="2357454" cy="76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이동형 또는 휴대형 </a:t>
            </a:r>
          </a:p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전기기계기구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1682" y="4073102"/>
            <a:ext cx="6072230" cy="24750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전동기기는 작업 목적에 적합한 것을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플러그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피복손상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접지선 등 작업시작 전에 기기의 이상 유무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작업장 조명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작업공간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가연성물질 존재 유무 등 작업장의 환경 조건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감전방지용 누전차단기를 접속하고 동작 상태에 이상이 있는 누전차단기는 즉시 교체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>
                <a:solidFill>
                  <a:prstClr val="black"/>
                </a:solidFill>
              </a:rPr>
              <a:t>전기용품안전 관리법에 의한 이중절연구조 또는 이와 같은 수준 이상으로 보호되는 전기기계기구를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656787" y="4001298"/>
            <a:ext cx="1857388" cy="2358957"/>
            <a:chOff x="9656787" y="4001298"/>
            <a:chExt cx="1857388" cy="2358957"/>
          </a:xfrm>
        </p:grpSpPr>
        <p:pic>
          <p:nvPicPr>
            <p:cNvPr id="8" name="그림 7" descr="23 이동식 전기기계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6787" y="4001298"/>
              <a:ext cx="1853031" cy="23589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656787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핸드그라인더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85481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 드릴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656787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금속 절단기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85481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이동식 조명등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17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2855" y="1643844"/>
            <a:ext cx="1410739" cy="230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1682" y="1500968"/>
            <a:ext cx="8072493" cy="3906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감전사고 발생시 응급조치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우선 전원을 차단하고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피재자를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위험지역에서 신속히 대피시키고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2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차 재해가 발생하지 않도록 조치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호흡상태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의식상태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맥박상태 등을 신속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정확하게 확인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solidFill>
                  <a:prstClr val="black"/>
                </a:solidFill>
              </a:rPr>
              <a:t>  감전쇼크로 높은 곳에서 추락한 경우 출혈상태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골절 유무 등을 확인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관찰결과 의식이 없거나 호흡 및 심장이 정지해 있거나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출혈을 많이  하였을 경우 곧 필요한 응급처치를 실시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감전쇼크로 호흡정지 시 약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 이내에 혈액중의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산소함유량이 감소하여 산소결핍 현상이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나타나므로 최단시간 내에 인공호흡 실시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동그란 아이콘 다크그레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4557" y="1643844"/>
            <a:ext cx="142876" cy="142876"/>
          </a:xfrm>
          <a:prstGeom prst="rect">
            <a:avLst/>
          </a:prstGeom>
        </p:spPr>
      </p:pic>
      <p:pic>
        <p:nvPicPr>
          <p:cNvPr id="8" name="그림 7" descr="24 삽화 감전재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42341" y="3644108"/>
            <a:ext cx="3088597" cy="210586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72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311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운반작업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429530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10.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운반작업 안전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1858158"/>
            <a:ext cx="3429024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27433" y="1929596"/>
            <a:ext cx="350046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 사이에 손을 넣음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발 위에 떨어뜨림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화물에 신경을 쓰느라 주의가 분산되어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운반구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등에 부딪히거나 중심을 잃어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넘어짐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하역작업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7442209" y="1858158"/>
            <a:ext cx="4000528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6523" y="1929596"/>
            <a:ext cx="350046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화물이 떨어지거나 무너져 내림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쌓을 때 손이나 발이 끼임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들어올릴 때 무리한 힘을 가하거나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자세불량으로 허리를 다침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584557" y="4001298"/>
            <a:ext cx="8302489" cy="2156035"/>
            <a:chOff x="3584557" y="3929860"/>
            <a:chExt cx="8302489" cy="2156035"/>
          </a:xfrm>
        </p:grpSpPr>
        <p:pic>
          <p:nvPicPr>
            <p:cNvPr id="12" name="그림 11" descr="25 삽화 물건들어올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5995" y="3929860"/>
              <a:ext cx="8231051" cy="15716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584557" y="5572934"/>
              <a:ext cx="1357322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① 무게 중심을 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   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확인한다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6193" y="5572934"/>
              <a:ext cx="1357322" cy="228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② 가까이 선다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70705" y="5572934"/>
              <a:ext cx="1357322" cy="4851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③ 허리를 펴고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쪼그리고 앉는다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85217" y="5572934"/>
              <a:ext cx="1428760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④ 몸에 밀착시켜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안정되게 잡는다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56853" y="5572934"/>
              <a:ext cx="1571636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⑤ 다리를 이용해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들어 올린다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913" y="4287050"/>
            <a:ext cx="2041849" cy="379215"/>
            <a:chOff x="869913" y="3907835"/>
            <a:chExt cx="2041849" cy="379215"/>
          </a:xfrm>
        </p:grpSpPr>
        <p:pic>
          <p:nvPicPr>
            <p:cNvPr id="21" name="그림 20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84227" y="3907835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물건을 들어올리는 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61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수공구 사용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망치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스패너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렌치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드라이버 등을 총칭해 수공구라고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2001034"/>
          <a:ext cx="8001056" cy="421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1056"/>
              </a:tblGrid>
              <a:tr h="5142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buClr>
                          <a:srgbClr val="666699"/>
                        </a:buClr>
                      </a:pPr>
                      <a:r>
                        <a:rPr lang="ko-KR" altLang="en-US" sz="1700" b="1" spc="-133" dirty="0" smtClean="0">
                          <a:solidFill>
                            <a:schemeClr val="bg1"/>
                          </a:solidFill>
                          <a:latin typeface="+mn-ea"/>
                        </a:rPr>
                        <a:t>수공구에 의한 재해를 방지하기 위한 일반적인 사항</a:t>
                      </a:r>
                      <a:endParaRPr lang="en-US" altLang="ko-KR" sz="1700" b="1" spc="-133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3700605">
                <a:tc>
                  <a:txBody>
                    <a:bodyPr/>
                    <a:lstStyle/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사용 전에 반드시 점검하고 불완전한 것은 절대로 사용하지 말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baseline="0" dirty="0" smtClean="0">
                          <a:latin typeface="+mn-ea"/>
                        </a:rPr>
                        <a:t>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불량 수공구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(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공구 사용 도중 고장이 나거나 구부러지는 것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)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는 즉시 교체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일정한 장소에 두어 작업장이 어지럽지 않도록 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기계 위나 떨어지기 쉬운 장소에 두어서는 안됨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수공구가 기름에 묻었을 때에는 깨끗하게 닦음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수공구에는 각각의 용도가 정해져 있으므로 해당크기에 맞는 올바른 공구를 선택해서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None/>
                      </a:pPr>
                      <a:r>
                        <a:rPr lang="en-US" altLang="ko-KR" sz="1450" b="1" spc="-133" dirty="0" smtClean="0">
                          <a:latin typeface="+mn-ea"/>
                        </a:rPr>
                        <a:t> 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사용해야 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사용하고 난 후 원래의 개수를 조사해 상태가 나쁘지 않은 것을 확인하고 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/>
                      </a:r>
                      <a:br>
                        <a:rPr lang="en-US" altLang="ko-KR" sz="1450" b="1" spc="-133" dirty="0" smtClean="0">
                          <a:latin typeface="+mn-ea"/>
                        </a:rPr>
                      </a:br>
                      <a:r>
                        <a:rPr lang="en-US" altLang="ko-KR" sz="1450" b="1" spc="-133" dirty="0" smtClean="0">
                          <a:latin typeface="+mn-ea"/>
                        </a:rPr>
                        <a:t>  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정리 정돈할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668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441681" y="3144042"/>
            <a:ext cx="7858180" cy="3287010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왼쪽 그림은 연소의 삼각형이라고 하는 것으로 이  삼각형의 각 변을 이루는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가지를 연소의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요소라 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따라서 불을 일으키기 위해서도 불을 끄는 경우에도 이 삼각형 변의 어느 한 가지를 제거하면 좋은가를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기억할 필요가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화재를 방지하기 위해서는 다음의 사항을 준수한다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8" name="그림 7" descr="27 불의삼각형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351" y="2715414"/>
            <a:ext cx="1438537" cy="1395869"/>
          </a:xfrm>
          <a:prstGeom prst="rect">
            <a:avLst/>
          </a:prstGeom>
        </p:spPr>
      </p:pic>
      <p:pic>
        <p:nvPicPr>
          <p:cNvPr id="9" name="그림 8" descr="27-1 박스제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7" y="3001166"/>
            <a:ext cx="1071570" cy="578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27433" y="3314814"/>
            <a:ext cx="7143800" cy="31162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화기엄금의 표시가 있는 장소에서는 화기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 또는 불로 되는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일체 사용하면 안 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발화되기 쉬운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예를 들면 성냥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라이터와 같은 것을 소지하지 않도록 할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화기가 필요한 경우에 반드시 정해진 책임자의 허가 받을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반드시 뒤처리를 하고 확실하게 불이 꺼진 것을 확인할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정해진 장소 이외에서는 흡연을 하지 말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난방용 스토브에는 물 받침에 반드시 물을 넣고 퇴장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퇴근하는 경우 완전히 소화할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대피로를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>
                <a:solidFill>
                  <a:prstClr val="black"/>
                </a:solidFill>
              </a:rPr>
              <a:t>확보하고 근로자의 대피를 유도하는 화재감시자를 지정할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27-2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367" y="4065435"/>
            <a:ext cx="1071570" cy="578805"/>
          </a:xfrm>
          <a:prstGeom prst="rect">
            <a:avLst/>
          </a:prstGeom>
        </p:spPr>
      </p:pic>
      <p:pic>
        <p:nvPicPr>
          <p:cNvPr id="13" name="그림 12" descr="27-3 박스제목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27367" y="5072868"/>
            <a:ext cx="1060483" cy="57281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8805" y="3001166"/>
            <a:ext cx="928694" cy="232176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8805" y="4072736"/>
            <a:ext cx="928694" cy="232176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298805" y="3001166"/>
            <a:ext cx="857256" cy="2857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250" b="1" spc="-133" dirty="0" smtClean="0">
                <a:solidFill>
                  <a:prstClr val="white"/>
                </a:solidFill>
              </a:rPr>
              <a:t>①  화기엄금</a:t>
            </a:r>
            <a:endParaRPr lang="en-US" altLang="ko-KR" sz="1250" b="1" spc="-133" dirty="0" smtClean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98805" y="4072736"/>
            <a:ext cx="857256" cy="2857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250" b="1" spc="-133" dirty="0" smtClean="0">
                <a:solidFill>
                  <a:prstClr val="white"/>
                </a:solidFill>
              </a:rPr>
              <a:t>②  화기작업</a:t>
            </a:r>
            <a:endParaRPr lang="en-US" altLang="ko-KR" sz="1250" b="1" spc="-133" dirty="0" smtClean="0">
              <a:solidFill>
                <a:prstClr val="white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3298805" y="5072868"/>
            <a:ext cx="928694" cy="303614"/>
            <a:chOff x="3298805" y="5072868"/>
            <a:chExt cx="928694" cy="30361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98805" y="5144306"/>
              <a:ext cx="928694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298805" y="5072868"/>
              <a:ext cx="857256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250" b="1" spc="-133" dirty="0" smtClean="0">
                  <a:solidFill>
                    <a:prstClr val="white"/>
                  </a:solidFill>
                </a:rPr>
                <a:t>③ 기타사항</a:t>
              </a:r>
              <a:endParaRPr lang="en-US" altLang="ko-KR" sz="125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04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227367" y="1565106"/>
            <a:ext cx="8072494" cy="2370544"/>
            <a:chOff x="3227367" y="1707982"/>
            <a:chExt cx="8072494" cy="2370544"/>
          </a:xfrm>
        </p:grpSpPr>
        <p:grpSp>
          <p:nvGrpSpPr>
            <p:cNvPr id="4" name="그룹 3"/>
            <p:cNvGrpSpPr/>
            <p:nvPr/>
          </p:nvGrpSpPr>
          <p:grpSpPr>
            <a:xfrm>
              <a:off x="3441681" y="1786720"/>
              <a:ext cx="7858180" cy="2208788"/>
              <a:chOff x="3441681" y="3072604"/>
              <a:chExt cx="7858180" cy="2208788"/>
            </a:xfrm>
          </p:grpSpPr>
          <p:sp>
            <p:nvSpPr>
              <p:cNvPr id="5" name="대각선 방향의 모서리가 잘린 사각형 4"/>
              <p:cNvSpPr/>
              <p:nvPr/>
            </p:nvSpPr>
            <p:spPr>
              <a:xfrm>
                <a:off x="3441681" y="3072604"/>
                <a:ext cx="7858180" cy="1643074"/>
              </a:xfrm>
              <a:prstGeom prst="snip2DiagRect">
                <a:avLst/>
              </a:prstGeom>
              <a:solidFill>
                <a:srgbClr val="DBFA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대각선 방향의 모서리가 잘린 사각형 5"/>
              <p:cNvSpPr/>
              <p:nvPr/>
            </p:nvSpPr>
            <p:spPr>
              <a:xfrm>
                <a:off x="3441681" y="3501232"/>
                <a:ext cx="7858180" cy="1780160"/>
              </a:xfrm>
              <a:prstGeom prst="snip2DiagRect">
                <a:avLst/>
              </a:prstGeom>
              <a:solidFill>
                <a:srgbClr val="DBFA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9" name="그림 8" descr="27-4 박스제목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27367" y="1707982"/>
              <a:ext cx="1071570" cy="578804"/>
            </a:xfrm>
            <a:prstGeom prst="rect">
              <a:avLst/>
            </a:prstGeom>
          </p:spPr>
        </p:pic>
        <p:pic>
          <p:nvPicPr>
            <p:cNvPr id="10" name="그림 9" descr="27-5 박스제목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7367" y="2429662"/>
              <a:ext cx="1071570" cy="57880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727433" y="2001034"/>
              <a:ext cx="7326006" cy="20774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 소화기가 놓여진 장소에는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표시판이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부착되어 있으며</a:t>
              </a:r>
              <a:r>
                <a:rPr lang="en-US" altLang="ko-KR" sz="1500" b="1" spc="-133" dirty="0">
                  <a:solidFill>
                    <a:prstClr val="black"/>
                  </a:solidFill>
                </a:rPr>
                <a:t>,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작업자는 그 위치를 잘 알고 있어야 함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 화재를 발견하면 큰소리를 내고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혼자서 불을 끄려고 해서는 안됨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 화재 보고는 가장 신속하게 한다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. 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전화연락 요령 및 비상연락망을 잘 기억할 것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 감전을 방지하기 위하여 즉시 부근의 전원스위치를 끄도록 할 것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 화재를 </a:t>
              </a:r>
              <a:r>
                <a:rPr lang="ko-KR" altLang="en-US" sz="1500" b="1" spc="-133" dirty="0">
                  <a:solidFill>
                    <a:prstClr val="black"/>
                  </a:solidFill>
                </a:rPr>
                <a:t>발견하면 경보설비를 작동시키고 큰소리로 다른 사람에게 알린다</a:t>
              </a:r>
              <a:r>
                <a:rPr lang="en-US" altLang="ko-KR" sz="1500" b="1" spc="-133" dirty="0">
                  <a:solidFill>
                    <a:prstClr val="black"/>
                  </a:solidFill>
                </a:rPr>
                <a:t>.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869913" y="3907835"/>
            <a:ext cx="2041849" cy="379215"/>
            <a:chOff x="869913" y="3907835"/>
            <a:chExt cx="2041849" cy="379215"/>
          </a:xfrm>
        </p:grpSpPr>
        <p:pic>
          <p:nvPicPr>
            <p:cNvPr id="13" name="그림 12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84227" y="390783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올바른 소화기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227367" y="1554544"/>
            <a:ext cx="928694" cy="303614"/>
            <a:chOff x="3298805" y="5072868"/>
            <a:chExt cx="928694" cy="30361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98805" y="5144306"/>
              <a:ext cx="928694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TextBox 17"/>
            <p:cNvSpPr txBox="1"/>
            <p:nvPr/>
          </p:nvSpPr>
          <p:spPr>
            <a:xfrm>
              <a:off x="3298805" y="5072868"/>
              <a:ext cx="857256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250" b="1" spc="-133" dirty="0" smtClean="0">
                  <a:solidFill>
                    <a:prstClr val="white"/>
                  </a:solidFill>
                </a:rPr>
                <a:t>④ 소화기구</a:t>
              </a:r>
              <a:endParaRPr lang="en-US" altLang="ko-KR" sz="125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3227367" y="2268924"/>
            <a:ext cx="1071570" cy="303614"/>
            <a:chOff x="3298805" y="5072868"/>
            <a:chExt cx="928694" cy="303614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98805" y="5144306"/>
              <a:ext cx="928694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3298805" y="5072868"/>
              <a:ext cx="928694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250" b="1" spc="-133" dirty="0" smtClean="0">
                  <a:solidFill>
                    <a:prstClr val="white"/>
                  </a:solidFill>
                </a:rPr>
                <a:t>⑤ 불이 </a:t>
              </a:r>
              <a:r>
                <a:rPr lang="ko-KR" altLang="en-US" sz="1250" b="1" spc="-133" dirty="0" err="1" smtClean="0">
                  <a:solidFill>
                    <a:prstClr val="white"/>
                  </a:solidFill>
                </a:rPr>
                <a:t>났을때</a:t>
              </a:r>
              <a:endParaRPr lang="en-US" altLang="ko-KR" sz="125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3441682" y="3929860"/>
            <a:ext cx="7858180" cy="2335152"/>
            <a:chOff x="3441682" y="3929860"/>
            <a:chExt cx="7858180" cy="2335152"/>
          </a:xfrm>
        </p:grpSpPr>
        <p:pic>
          <p:nvPicPr>
            <p:cNvPr id="16" name="그림 15" descr="28 소화기 사용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1682" y="3929860"/>
              <a:ext cx="7858180" cy="233515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798871" y="5644372"/>
              <a:ext cx="1428760" cy="5625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① 소화기를 </a:t>
              </a:r>
            </a:p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    불이 난 곳으로</a:t>
              </a:r>
            </a:p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    옮긴다</a:t>
              </a:r>
              <a:r>
                <a:rPr lang="en-US" altLang="ko-KR" sz="12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441945" y="5644372"/>
              <a:ext cx="142876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② 손잡이 부분의 </a:t>
              </a:r>
            </a:p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    안전핀을 뽑는다</a:t>
              </a:r>
              <a:r>
                <a:rPr lang="en-US" altLang="ko-KR" sz="12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56457" y="5644372"/>
              <a:ext cx="214314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③ 바람을 등지고 서서 </a:t>
              </a:r>
            </a:p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    호스를 불꽃으로 향하게 한다</a:t>
              </a:r>
              <a:r>
                <a:rPr lang="en-US" altLang="ko-KR" sz="12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371035" y="5644372"/>
              <a:ext cx="185738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④ 손잡이를 힘껏 움켜쥐고 </a:t>
              </a:r>
            </a:p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33" dirty="0" smtClean="0">
                  <a:solidFill>
                    <a:prstClr val="black"/>
                  </a:solidFill>
                </a:rPr>
                <a:t>    빗자루로 쓸 듯이 뿌린다</a:t>
              </a:r>
              <a:endParaRPr lang="en-US" altLang="ko-KR" sz="12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0" name="직사각형 2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33" name="그림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5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3" name="직사각형 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차②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13" y="1786720"/>
            <a:ext cx="271464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3. </a:t>
            </a:r>
            <a:r>
              <a:rPr lang="ko-KR" altLang="en-US" sz="1600" b="1" spc="-133" dirty="0" smtClean="0">
                <a:latin typeface="+mj-ea"/>
                <a:ea typeface="+mj-ea"/>
              </a:rPr>
              <a:t>제조업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주료</a:t>
            </a:r>
            <a:r>
              <a:rPr lang="ko-KR" altLang="en-US" sz="1600" b="1" spc="-133" dirty="0" smtClean="0">
                <a:latin typeface="+mj-ea"/>
                <a:ea typeface="+mj-ea"/>
              </a:rPr>
              <a:t> 사고사망 다발 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383558" indent="-383558">
              <a:lnSpc>
                <a:spcPct val="150000"/>
              </a:lnSpc>
            </a:pPr>
            <a:r>
              <a:rPr lang="en-US" altLang="ko-KR" sz="1600" b="1" spc="-133" dirty="0" smtClean="0">
                <a:latin typeface="+mj-ea"/>
                <a:ea typeface="+mj-ea"/>
              </a:rPr>
              <a:t>    </a:t>
            </a:r>
            <a:r>
              <a:rPr lang="ko-KR" altLang="en-US" sz="1600" b="1" spc="-133" dirty="0" smtClean="0">
                <a:latin typeface="+mj-ea"/>
                <a:ea typeface="+mj-ea"/>
              </a:rPr>
              <a:t>유형 및 재해사례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9913" y="3062203"/>
            <a:ext cx="2714644" cy="642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4. </a:t>
            </a:r>
            <a:r>
              <a:rPr lang="ko-KR" altLang="en-US" sz="1600" b="1" spc="-133" dirty="0" smtClean="0">
                <a:latin typeface="+mj-ea"/>
                <a:ea typeface="+mj-ea"/>
              </a:rPr>
              <a:t>화학공업의 안전관리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9913" y="4437906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5.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안전보건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콘텐츠</a:t>
            </a:r>
            <a:r>
              <a:rPr lang="ko-KR" altLang="en-US" sz="1600" b="1" spc="-133" dirty="0" smtClean="0">
                <a:latin typeface="+mj-ea"/>
                <a:ea typeface="+mj-ea"/>
              </a:rPr>
              <a:t> 활용 가이드 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4623" y="1858158"/>
            <a:ext cx="6929486" cy="561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사고사망 다발 유형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주요재해사례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4623" y="3072604"/>
            <a:ext cx="3429024" cy="14617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화학공장의 특성 및 위험성</a:t>
            </a:r>
          </a:p>
          <a:p>
            <a:pPr marL="342900" indent="-342900"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err="1" smtClean="0">
                <a:latin typeface="+mn-ea"/>
              </a:rPr>
              <a:t>주요설비별</a:t>
            </a:r>
            <a:r>
              <a:rPr lang="ko-KR" altLang="en-US" sz="1300" b="1" spc="-133" dirty="0" smtClean="0">
                <a:latin typeface="+mn-ea"/>
              </a:rPr>
              <a:t> 안전점검 내용</a:t>
            </a:r>
            <a:endParaRPr lang="en-US" altLang="ko-KR" sz="1300" b="1" spc="-133" dirty="0" smtClean="0">
              <a:latin typeface="+mn-ea"/>
            </a:endParaRPr>
          </a:p>
          <a:p>
            <a:pPr marL="342900" indent="-342900"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재해사례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3799665" y="1929596"/>
            <a:ext cx="0" cy="2868350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69913" y="1643844"/>
            <a:ext cx="2041849" cy="379215"/>
            <a:chOff x="869913" y="1643844"/>
            <a:chExt cx="2041849" cy="379215"/>
          </a:xfrm>
        </p:grpSpPr>
        <p:pic>
          <p:nvPicPr>
            <p:cNvPr id="4" name="그림 3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옥내 소화전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1681" y="1572406"/>
            <a:ext cx="8001056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소화전함을 열어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적재된 호스를 밖으로 끄집어 낸다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소화전밸브를 시계 반대 방향으로 돌려서 개방한다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두 손으로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불이 난 곳까지 호스를 전개하여 불을 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4156061" y="3001166"/>
            <a:ext cx="4357718" cy="3101185"/>
            <a:chOff x="4156061" y="3001166"/>
            <a:chExt cx="4357718" cy="3101185"/>
          </a:xfrm>
        </p:grpSpPr>
        <p:pic>
          <p:nvPicPr>
            <p:cNvPr id="7" name="그림 6" descr="29 삽화 옥내소화전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499" y="3001166"/>
              <a:ext cx="3858449" cy="30538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56061" y="3715546"/>
              <a:ext cx="135732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개폐밸브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앵글밸브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9003" y="3144042"/>
              <a:ext cx="1143008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표시등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적색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70573" y="3001167"/>
              <a:ext cx="785818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P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형 발신기</a:t>
              </a:r>
              <a:endParaRPr lang="en-US" altLang="ko-KR" sz="10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4953" y="3144043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음향장치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내장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0771" y="4215612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노즐</a:t>
              </a:r>
              <a:r>
                <a:rPr lang="en-US" altLang="ko-KR" sz="1000" b="1" dirty="0" smtClean="0">
                  <a:solidFill>
                    <a:prstClr val="black"/>
                  </a:solidFill>
                </a:rPr>
                <a:t>(13mm)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4953" y="5930124"/>
              <a:ext cx="1928826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호스</a:t>
              </a:r>
              <a:r>
                <a:rPr lang="en-US" altLang="ko-KR" sz="1000" b="1" dirty="0" smtClean="0">
                  <a:solidFill>
                    <a:prstClr val="black"/>
                  </a:solidFill>
                </a:rPr>
                <a:t>(40mm×15mm×2</a:t>
              </a:r>
              <a:r>
                <a:rPr lang="ko-KR" altLang="en-US" sz="1000" b="1" dirty="0" smtClean="0">
                  <a:solidFill>
                    <a:prstClr val="black"/>
                  </a:solidFill>
                </a:rPr>
                <a:t>개</a:t>
              </a:r>
              <a:r>
                <a:rPr lang="en-US" altLang="ko-KR" sz="1000" b="1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12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482802"/>
            <a:ext cx="8072493" cy="49013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물질안전보건자료</a:t>
            </a:r>
            <a:r>
              <a:rPr lang="en-US" altLang="ko-KR" sz="1500" dirty="0" smtClean="0">
                <a:solidFill>
                  <a:srgbClr val="666699"/>
                </a:solidFill>
              </a:rPr>
              <a:t>(MSDS, Material Safety Data Sheet)</a:t>
            </a:r>
            <a:r>
              <a:rPr lang="ko-KR" altLang="en-US" sz="1500" b="1" spc="-133" dirty="0" smtClean="0">
                <a:solidFill>
                  <a:srgbClr val="666699"/>
                </a:solidFill>
              </a:rPr>
              <a:t>란</a:t>
            </a:r>
            <a:r>
              <a:rPr lang="en-US" altLang="ko-KR" sz="1500" b="1" spc="-133" dirty="0" smtClean="0">
                <a:solidFill>
                  <a:srgbClr val="666699"/>
                </a:solidFill>
              </a:rPr>
              <a:t>?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약국에서 약을 구입하면 봉투에 약의 성상이나 복용법</a:t>
            </a:r>
            <a:r>
              <a:rPr lang="en-US" altLang="ko-KR" sz="1500" b="1" spc="-133" dirty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>
                <a:solidFill>
                  <a:prstClr val="black"/>
                </a:solidFill>
              </a:rPr>
              <a:t>독성에 관한 정보가 있듯이 </a:t>
            </a:r>
            <a:r>
              <a:rPr lang="ko-KR" altLang="en-US" sz="1500" b="1" spc="-133" dirty="0" err="1">
                <a:solidFill>
                  <a:prstClr val="black"/>
                </a:solidFill>
              </a:rPr>
              <a:t>유해성ㆍ위험성</a:t>
            </a:r>
            <a:r>
              <a:rPr lang="ko-KR" altLang="en-US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                  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취급방법 등 정보를 상세하게 설명해주는 자료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구성항목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는 화학물질별로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제조ㆍ공급자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정보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유해성ㆍ위험성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정보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물리ㆍ화학적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성질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사고시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대처방법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취급ㆍ저장에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관한 정보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운송ㆍ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폐기에 대한 정보 등을 포함하여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16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개 항목으로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작성되어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사업주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게시ㆍ비치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및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작업공정별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관리요령 게시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실시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경고표지 부착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3144042"/>
            <a:ext cx="142876" cy="142876"/>
          </a:xfrm>
          <a:prstGeom prst="rect">
            <a:avLst/>
          </a:prstGeom>
        </p:spPr>
      </p:pic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500143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06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41682" y="1500968"/>
            <a:ext cx="8072493" cy="2685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사용하는 화학물질에 대하여 취급하기 전에 반드시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이수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 -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교육내용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해당 화학물질의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유해성ㆍ위험성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취급상의 주의사항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적절한 보호구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사고시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 대처방법 등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화학물질을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소분용기에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덜어서 사용하는 경우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소분용기에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경고표지 부착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작업공정별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관리요령을 준수하여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화학물질을 취급하기 전에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에서 제시한 적절한 개인보호구 착용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취급으로 건강이상이 발생되는 경우 사업주에게 즉시 보고하여 조치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227103" y="4715678"/>
            <a:ext cx="10246941" cy="1357322"/>
            <a:chOff x="1227103" y="4715678"/>
            <a:chExt cx="10246941" cy="1357322"/>
          </a:xfrm>
        </p:grpSpPr>
        <p:pic>
          <p:nvPicPr>
            <p:cNvPr id="11" name="그림 10" descr="체크박스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7103" y="4787116"/>
              <a:ext cx="1410739" cy="230602"/>
            </a:xfrm>
            <a:prstGeom prst="rect">
              <a:avLst/>
            </a:prstGeom>
          </p:spPr>
        </p:pic>
        <p:grpSp>
          <p:nvGrpSpPr>
            <p:cNvPr id="15" name="그룹 14"/>
            <p:cNvGrpSpPr/>
            <p:nvPr/>
          </p:nvGrpSpPr>
          <p:grpSpPr>
            <a:xfrm>
              <a:off x="3370243" y="4715678"/>
              <a:ext cx="2857520" cy="566502"/>
              <a:chOff x="3370244" y="5001430"/>
              <a:chExt cx="2857520" cy="566502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3370244" y="5001430"/>
                <a:ext cx="2857520" cy="5665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44000" indent="-144000" latinLnBrk="0">
                  <a:lnSpc>
                    <a:spcPts val="2300"/>
                  </a:lnSpc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rgbClr val="666699"/>
                    </a:solidFill>
                  </a:rPr>
                  <a:t>     </a:t>
                </a:r>
                <a:r>
                  <a:rPr lang="en-US" altLang="ko-KR" sz="1800" b="1" spc="-133" dirty="0" smtClean="0">
                    <a:solidFill>
                      <a:srgbClr val="666699"/>
                    </a:solidFill>
                  </a:rPr>
                  <a:t> </a:t>
                </a:r>
                <a:r>
                  <a:rPr lang="ko-KR" altLang="en-US" sz="1800" b="1" spc="-133" dirty="0" smtClean="0">
                    <a:solidFill>
                      <a:srgbClr val="666699"/>
                    </a:solidFill>
                  </a:rPr>
                  <a:t>물질안전보건자료 정보 </a:t>
                </a:r>
                <a:endParaRPr lang="en-US" altLang="ko-KR" sz="1800" b="1" spc="-133" dirty="0" smtClean="0">
                  <a:solidFill>
                    <a:srgbClr val="666699"/>
                  </a:solidFill>
                </a:endParaRPr>
              </a:p>
              <a:p>
                <a:pPr marL="144000" indent="-144000" latinLnBrk="0">
                  <a:lnSpc>
                    <a:spcPts val="2300"/>
                  </a:lnSpc>
                  <a:buClr>
                    <a:srgbClr val="33CCCC"/>
                  </a:buClr>
                </a:pPr>
                <a:r>
                  <a:rPr lang="en-US" altLang="ko-KR" sz="1800" b="1" spc="-133" dirty="0" smtClean="0">
                    <a:solidFill>
                      <a:srgbClr val="666699"/>
                    </a:solidFill>
                  </a:rPr>
                  <a:t>      </a:t>
                </a:r>
                <a:r>
                  <a:rPr lang="ko-KR" altLang="en-US" sz="1800" b="1" spc="-133" dirty="0" smtClean="0">
                    <a:solidFill>
                      <a:srgbClr val="666699"/>
                    </a:solidFill>
                  </a:rPr>
                  <a:t>쉽게 접하기</a:t>
                </a:r>
                <a:endParaRPr lang="en-US" altLang="ko-KR" sz="1800" b="1" spc="-133" dirty="0" smtClea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3" name="그림 12" descr="동그란 아이콘 다크그레이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441681" y="5091034"/>
                <a:ext cx="142876" cy="142876"/>
              </a:xfrm>
              <a:prstGeom prst="rect">
                <a:avLst/>
              </a:prstGeom>
            </p:spPr>
          </p:pic>
        </p:grpSp>
        <p:pic>
          <p:nvPicPr>
            <p:cNvPr id="14" name="그림 13" descr="31 물질정보 쉽게 접하기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7763" y="4715678"/>
              <a:ext cx="5246281" cy="1357322"/>
            </a:xfrm>
            <a:prstGeom prst="rect">
              <a:avLst/>
            </a:prstGeom>
          </p:spPr>
        </p:pic>
      </p:grpSp>
      <p:grpSp>
        <p:nvGrpSpPr>
          <p:cNvPr id="33" name="그룹 32"/>
          <p:cNvGrpSpPr/>
          <p:nvPr/>
        </p:nvGrpSpPr>
        <p:grpSpPr>
          <a:xfrm>
            <a:off x="6442077" y="4929992"/>
            <a:ext cx="5072098" cy="1000132"/>
            <a:chOff x="6442077" y="4929992"/>
            <a:chExt cx="5072098" cy="1000132"/>
          </a:xfrm>
        </p:grpSpPr>
        <p:grpSp>
          <p:nvGrpSpPr>
            <p:cNvPr id="18" name="그룹 17"/>
            <p:cNvGrpSpPr/>
            <p:nvPr/>
          </p:nvGrpSpPr>
          <p:grpSpPr>
            <a:xfrm>
              <a:off x="6442077" y="4929992"/>
              <a:ext cx="1285884" cy="285752"/>
              <a:chOff x="6442077" y="4929992"/>
              <a:chExt cx="1285884" cy="285752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6442077" y="4929992"/>
                <a:ext cx="1285884" cy="28575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513515" y="4951946"/>
                <a:ext cx="1214446" cy="192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08000">
                  <a:lnSpc>
                    <a:spcPts val="1500"/>
                  </a:lnSpc>
                  <a:buClr>
                    <a:prstClr val="white"/>
                  </a:buClr>
                </a:pPr>
                <a:r>
                  <a:rPr lang="ko-KR" altLang="en-US" sz="1300" b="1" spc="-133" dirty="0" smtClean="0">
                    <a:solidFill>
                      <a:srgbClr val="F79646">
                        <a:lumMod val="75000"/>
                      </a:srgbClr>
                    </a:solidFill>
                  </a:rPr>
                  <a:t>공단 홈페이지</a:t>
                </a:r>
                <a:endParaRPr lang="en-US" altLang="ko-KR" sz="1300" b="1" spc="-133" dirty="0" smtClean="0">
                  <a:solidFill>
                    <a:srgbClr val="F79646">
                      <a:lumMod val="75000"/>
                    </a:srgbClr>
                  </a:solidFill>
                </a:endParaRPr>
              </a:p>
            </p:txBody>
          </p:sp>
        </p:grp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70837" y="4929992"/>
              <a:ext cx="350046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7799399" y="4951946"/>
              <a:ext cx="3714776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300" b="1" dirty="0" smtClean="0">
                  <a:solidFill>
                    <a:prstClr val="black"/>
                  </a:solidFill>
                </a:rPr>
                <a:t>www.kosha.or.kr</a:t>
              </a: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→</a:t>
              </a: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직업건강정보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→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</a:t>
              </a:r>
              <a:r>
                <a:rPr lang="en-US" altLang="ko-KR" sz="1300" b="1" dirty="0" smtClean="0">
                  <a:solidFill>
                    <a:prstClr val="black"/>
                  </a:solidFill>
                </a:rPr>
                <a:t>MSDS/GHS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799399" y="5287182"/>
              <a:ext cx="3286148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300" b="1" dirty="0" smtClean="0">
                  <a:solidFill>
                    <a:prstClr val="black"/>
                  </a:solidFill>
                </a:rPr>
                <a:t>msds.kosha.or.kr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799399" y="5644372"/>
              <a:ext cx="3714776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300" b="1" spc="-100" smtClean="0">
                  <a:solidFill>
                    <a:prstClr val="black"/>
                  </a:solidFill>
                </a:rPr>
                <a:t>플레이</a:t>
              </a:r>
              <a:r>
                <a:rPr lang="en-US" altLang="ko-KR" sz="1300" b="1" spc="-100" dirty="0" smtClean="0">
                  <a:solidFill>
                    <a:prstClr val="black"/>
                  </a:solidFill>
                </a:rPr>
                <a:t>/</a:t>
              </a:r>
              <a:r>
                <a:rPr lang="ko-KR" altLang="en-US" sz="1300" b="1" spc="-100" dirty="0" err="1" smtClean="0">
                  <a:solidFill>
                    <a:prstClr val="black"/>
                  </a:solidFill>
                </a:rPr>
                <a:t>앱</a:t>
              </a:r>
              <a:r>
                <a:rPr lang="ko-KR" altLang="en-US" sz="1300" b="1" spc="-100" dirty="0" smtClean="0">
                  <a:solidFill>
                    <a:prstClr val="black"/>
                  </a:solidFill>
                </a:rPr>
                <a:t> 스토어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→ </a:t>
              </a:r>
              <a:r>
                <a:rPr lang="ko-KR" altLang="en-US" sz="1300" b="1" spc="-100" dirty="0" err="1" smtClean="0">
                  <a:solidFill>
                    <a:prstClr val="black"/>
                  </a:solidFill>
                </a:rPr>
                <a:t>안전보건통합앱</a:t>
              </a:r>
              <a:r>
                <a:rPr lang="ko-KR" altLang="en-US" sz="1300" b="1" spc="-100" dirty="0" smtClean="0">
                  <a:solidFill>
                    <a:prstClr val="black"/>
                  </a:solidFill>
                </a:rPr>
                <a:t> 다운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→</a:t>
              </a:r>
              <a:r>
                <a:rPr lang="ko-KR" altLang="en-US" sz="1300" b="1" spc="-100" dirty="0" smtClean="0">
                  <a:solidFill>
                    <a:prstClr val="black"/>
                  </a:solidFill>
                </a:rPr>
                <a:t> </a:t>
              </a:r>
              <a:r>
                <a:rPr lang="en-US" altLang="ko-KR" sz="1300" b="1" dirty="0" smtClean="0">
                  <a:solidFill>
                    <a:prstClr val="black"/>
                  </a:solidFill>
                </a:rPr>
                <a:t>MSDS</a:t>
              </a: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6442077" y="5287182"/>
              <a:ext cx="1285884" cy="285752"/>
              <a:chOff x="6442077" y="4929992"/>
              <a:chExt cx="1285884" cy="285752"/>
            </a:xfrm>
          </p:grpSpPr>
          <p:sp>
            <p:nvSpPr>
              <p:cNvPr id="28" name="모서리가 둥근 직사각형 27"/>
              <p:cNvSpPr/>
              <p:nvPr/>
            </p:nvSpPr>
            <p:spPr>
              <a:xfrm>
                <a:off x="6442077" y="4929992"/>
                <a:ext cx="1285884" cy="28575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513515" y="4951946"/>
                <a:ext cx="1214446" cy="192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08000">
                  <a:lnSpc>
                    <a:spcPts val="1500"/>
                  </a:lnSpc>
                  <a:buClr>
                    <a:prstClr val="white"/>
                  </a:buClr>
                </a:pPr>
                <a:r>
                  <a:rPr lang="en-US" altLang="ko-KR" sz="1300" b="1" spc="-133" dirty="0" smtClean="0">
                    <a:solidFill>
                      <a:srgbClr val="F79646">
                        <a:lumMod val="75000"/>
                      </a:srgbClr>
                    </a:solidFill>
                  </a:rPr>
                  <a:t>URL </a:t>
                </a:r>
                <a:r>
                  <a:rPr lang="ko-KR" altLang="en-US" sz="1300" b="1" spc="-133" dirty="0" smtClean="0">
                    <a:solidFill>
                      <a:srgbClr val="F79646">
                        <a:lumMod val="75000"/>
                      </a:srgbClr>
                    </a:solidFill>
                  </a:rPr>
                  <a:t>직접 주소</a:t>
                </a:r>
                <a:endParaRPr lang="en-US" altLang="ko-KR" sz="1300" b="1" spc="-133" dirty="0" smtClean="0">
                  <a:solidFill>
                    <a:srgbClr val="F79646">
                      <a:lumMod val="75000"/>
                    </a:srgbClr>
                  </a:solidFill>
                </a:endParaRPr>
              </a:p>
            </p:txBody>
          </p:sp>
        </p:grpSp>
        <p:grpSp>
          <p:nvGrpSpPr>
            <p:cNvPr id="30" name="그룹 29"/>
            <p:cNvGrpSpPr/>
            <p:nvPr/>
          </p:nvGrpSpPr>
          <p:grpSpPr>
            <a:xfrm>
              <a:off x="6442077" y="5644372"/>
              <a:ext cx="1285884" cy="285752"/>
              <a:chOff x="6442077" y="4929992"/>
              <a:chExt cx="1285884" cy="285752"/>
            </a:xfrm>
          </p:grpSpPr>
          <p:sp>
            <p:nvSpPr>
              <p:cNvPr id="31" name="모서리가 둥근 직사각형 30"/>
              <p:cNvSpPr/>
              <p:nvPr/>
            </p:nvSpPr>
            <p:spPr>
              <a:xfrm>
                <a:off x="6442077" y="4929992"/>
                <a:ext cx="1285884" cy="28575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513515" y="4951946"/>
                <a:ext cx="1214446" cy="192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08000">
                  <a:lnSpc>
                    <a:spcPts val="1500"/>
                  </a:lnSpc>
                  <a:buClr>
                    <a:prstClr val="white"/>
                  </a:buClr>
                </a:pPr>
                <a:r>
                  <a:rPr lang="ko-KR" altLang="en-US" sz="1300" b="1" spc="-133" dirty="0" err="1" smtClean="0">
                    <a:solidFill>
                      <a:srgbClr val="F79646">
                        <a:lumMod val="75000"/>
                      </a:srgbClr>
                    </a:solidFill>
                  </a:rPr>
                  <a:t>스마트폰</a:t>
                </a:r>
                <a:r>
                  <a:rPr lang="ko-KR" altLang="en-US" sz="1300" b="1" spc="-133" dirty="0" smtClean="0">
                    <a:solidFill>
                      <a:srgbClr val="F79646">
                        <a:lumMod val="75000"/>
                      </a:srgbClr>
                    </a:solidFill>
                  </a:rPr>
                  <a:t> </a:t>
                </a:r>
                <a:r>
                  <a:rPr lang="ko-KR" altLang="en-US" sz="1300" b="1" spc="-133" dirty="0" err="1" smtClean="0">
                    <a:solidFill>
                      <a:srgbClr val="F79646">
                        <a:lumMod val="75000"/>
                      </a:srgbClr>
                    </a:solidFill>
                  </a:rPr>
                  <a:t>앱</a:t>
                </a:r>
                <a:endParaRPr lang="en-US" altLang="ko-KR" sz="1300" b="1" spc="-133" dirty="0" smtClean="0">
                  <a:solidFill>
                    <a:srgbClr val="F79646">
                      <a:lumMod val="75000"/>
                    </a:srgbClr>
                  </a:solidFill>
                </a:endParaRPr>
              </a:p>
            </p:txBody>
          </p:sp>
        </p:grpSp>
      </p:grpSp>
      <p:grpSp>
        <p:nvGrpSpPr>
          <p:cNvPr id="25" name="그룹 2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4" name="직사각형 3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37" name="그림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91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위험물질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0243" y="1482802"/>
            <a:ext cx="8072493" cy="802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물질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중에서 화재</a:t>
            </a:r>
            <a:r>
              <a:rPr lang="en-US" altLang="ko-KR" sz="1600" b="1" spc="-133" dirty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>
                <a:solidFill>
                  <a:prstClr val="black"/>
                </a:solidFill>
              </a:rPr>
              <a:t>폭발 등의 원인이 되는 위험성을 가진 물질을 위험물이라고 함</a:t>
            </a:r>
            <a:r>
              <a:rPr lang="en-US" altLang="ko-KR" sz="1600" b="1" spc="-133" dirty="0">
                <a:solidFill>
                  <a:prstClr val="black"/>
                </a:solidFill>
              </a:rPr>
              <a:t>.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 이러한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물질들은 취급부주의 등에 따라 대형사고가 일어나므로 안전수칙을 반드시 준수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3441681" y="3183316"/>
            <a:ext cx="5643602" cy="1246610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897564"/>
            <a:ext cx="142876" cy="142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44" y="2715414"/>
            <a:ext cx="3429024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위험물질의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폭발성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유기과산화물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물반응성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인화성 고체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산화성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액체 및 고체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급성 독성물질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019" y="3215480"/>
            <a:ext cx="1928826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액체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부식성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4501364"/>
            <a:ext cx="7929618" cy="1608133"/>
            <a:chOff x="3441681" y="4501364"/>
            <a:chExt cx="7929618" cy="1608133"/>
          </a:xfrm>
        </p:grpSpPr>
        <p:sp>
          <p:nvSpPr>
            <p:cNvPr id="11" name="TextBox 10"/>
            <p:cNvSpPr txBox="1"/>
            <p:nvPr/>
          </p:nvSpPr>
          <p:spPr>
            <a:xfrm>
              <a:off x="3441681" y="4501364"/>
              <a:ext cx="7929618" cy="16081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    위험물질관련 재해사례</a:t>
              </a:r>
              <a:endParaRPr lang="en-US" altLang="ko-KR" sz="1800" b="1" spc="-133" dirty="0" smtClean="0">
                <a:solidFill>
                  <a:prstClr val="black"/>
                </a:solidFill>
              </a:endParaRP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유류가 들어 있던 빈 드럼통에 불을 가까이 해 폭발한 예</a:t>
              </a: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스토브에 기름을 붓다가 폭발한 예</a:t>
              </a: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환기가 완벽하게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되지 않은 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도장한 공간에 화기를 가까이 하여 폭발한 예</a:t>
              </a:r>
              <a:endParaRPr lang="ko-KR" altLang="en-US" sz="1600" b="1" spc="-133" dirty="0" smtClean="0">
                <a:solidFill>
                  <a:prstClr val="black"/>
                </a:solidFill>
              </a:endParaRP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빈 드럼통을 사용하기 위해서 절단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핸드그라인더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산소절단기 등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하던 중 폭발한 예 등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644240"/>
              <a:ext cx="142876" cy="142876"/>
            </a:xfrm>
            <a:prstGeom prst="rect">
              <a:avLst/>
            </a:prstGeom>
          </p:spPr>
        </p:pic>
      </p:grpSp>
      <p:pic>
        <p:nvPicPr>
          <p:cNvPr id="14" name="그림 13" descr="32 삽화 위험물질관련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6771" y="4314457"/>
            <a:ext cx="2571768" cy="137470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64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557" y="3286918"/>
            <a:ext cx="8260970" cy="32752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비산시키거나 바닥에 흘리거나 방치하지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유해물질이 들어 있는 용기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들어 있던 빈 용기도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는 밀폐해 유해물이 불어 날린다거나 가스가 발생되지 않도록 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마음대로 갖고 다니거나 다른 작업장으로 옮기지 않도록 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손으로 직접 만지지 말고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작업한 손으로 담배 등을 피우지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solidFill>
                  <a:prstClr val="black"/>
                </a:solidFill>
              </a:rPr>
              <a:t>유해물질을 사용하는 장소에서 흡연을 하거나 음식물을 먹지 않도록 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solidFill>
                  <a:prstClr val="black"/>
                </a:solidFill>
              </a:rPr>
              <a:t>유해물질에서 발생하는 분진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가스 및 증기가 국소배기장치의 후드와 공기정화장치를 거쳐 외부배기가 되도록 한다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441681" y="2143910"/>
            <a:ext cx="6572296" cy="42862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1661961"/>
            <a:ext cx="6286543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유기화합물 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금속류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산ㆍ알칼리류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가스상태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물질류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858158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0243" y="2751932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취급 시 주의사항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948129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2" name="직사각형 1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513119" y="1786720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584689" y="1500968"/>
            <a:ext cx="5143536" cy="642942"/>
            <a:chOff x="4799003" y="1572406"/>
            <a:chExt cx="5143536" cy="642942"/>
          </a:xfrm>
        </p:grpSpPr>
        <p:pic>
          <p:nvPicPr>
            <p:cNvPr id="8" name="그림 7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화학물질 취급자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5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대 안전보건수칙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1747" y="2429662"/>
            <a:ext cx="721523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</a:rPr>
              <a:t>➊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내가 사용하는 물질이 무엇이고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어떤 독성이 있는지 제대로 알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➋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공기 중에 화학물질이 섞이지 않도록 용기뚜껑을 잘 닫을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환기시설을 잘 가동하여 작업장의 공기가 깨끗하도록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➍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적합한 개인용 보호구를 잘 착용할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➎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정기적으로 건강진단을 받아야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89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대각선 방향의 모서리가 잘린 사각형 14"/>
          <p:cNvSpPr/>
          <p:nvPr/>
        </p:nvSpPr>
        <p:spPr>
          <a:xfrm>
            <a:off x="3441681" y="4929992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유해위험장소에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출입제한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3441681" y="2143910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661961"/>
            <a:ext cx="6286543" cy="1526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산소결핍의 위험성이 있는 장소의 예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금속의 녹이 발생된 장소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세균류가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번식되어 있는 장소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식물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곡물을 저장하거나 발효 등을 위한 장소 등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858158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3370243" y="4358488"/>
            <a:ext cx="6286543" cy="887744"/>
            <a:chOff x="3370243" y="4287050"/>
            <a:chExt cx="6286543" cy="887744"/>
          </a:xfrm>
        </p:grpSpPr>
        <p:sp>
          <p:nvSpPr>
            <p:cNvPr id="8" name="TextBox 7"/>
            <p:cNvSpPr txBox="1"/>
            <p:nvPr/>
          </p:nvSpPr>
          <p:spPr>
            <a:xfrm>
              <a:off x="3370243" y="4287050"/>
              <a:ext cx="6286543" cy="8877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화재폭발의 위험성이 있는 장소의 예 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9" name="그림 8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438276"/>
              <a:ext cx="142876" cy="142876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655995" y="5001430"/>
            <a:ext cx="7000924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인화성 액체의 증기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또는 인화성 고체가 존재하여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폭발이나 화재가 발생할 우려가 있는 장소</a:t>
            </a: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화재ㆍ폭발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 유해위험물질 보관 취급 장소 등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3429794"/>
            <a:ext cx="7858180" cy="738664"/>
            <a:chOff x="3441681" y="3358356"/>
            <a:chExt cx="7858180" cy="738664"/>
          </a:xfrm>
        </p:grpSpPr>
        <p:sp>
          <p:nvSpPr>
            <p:cNvPr id="10" name="TextBox 9"/>
            <p:cNvSpPr txBox="1"/>
            <p:nvPr/>
          </p:nvSpPr>
          <p:spPr>
            <a:xfrm>
              <a:off x="3655995" y="3358356"/>
              <a:ext cx="7643866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>
                  <a:solidFill>
                    <a:prstClr val="black"/>
                  </a:solidFill>
                </a:rPr>
                <a:t>이들 장소에서는  산소가 부족할 위험이</a:t>
              </a:r>
              <a:r>
                <a:rPr lang="en-US" altLang="ko-KR" sz="1600" b="1" spc="-133" dirty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해당 물질이 산소를 빨아들임</a:t>
              </a:r>
              <a:r>
                <a:rPr lang="en-US" altLang="ko-KR" sz="1600" b="1" spc="-133" dirty="0">
                  <a:solidFill>
                    <a:prstClr val="black"/>
                  </a:solidFill>
                </a:rPr>
                <a:t>)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있기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때문에 어디에서나 산소 결핍에 의한 사고가 일어날 염려가 있다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3501232"/>
              <a:ext cx="142876" cy="142876"/>
            </a:xfrm>
            <a:prstGeom prst="rect">
              <a:avLst/>
            </a:prstGeom>
          </p:spPr>
        </p:pic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81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36 삽화 사고발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6655" y="3572670"/>
            <a:ext cx="2700528" cy="2724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사고 발생시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대처 사항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269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당황하지 말고 심호흡을 한번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경솔한 행동을 하지 말고 마음을 단단히 먹을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어떠한 조치를 할 때는 그 조치로 일어날 수 있는 것을 예상해보기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다른 사람에게 연락을 신속하게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그러나 오해가 생기지 않도록 정확하게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될 수 있는 한 선배나 상사의 지시를 따라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보통 순서를 무작정 바꾸지 않고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부상을 입지 않은 사고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어느 정도 작은 부상이라도 결코 숨기지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92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7433" y="2174398"/>
            <a:ext cx="8001056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환자와 자신의 안전성 등 현장 현황 파악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호흡정지 등 우선순위를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후 알맞은 처치 실시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무의식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상태 위급 시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119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에 도움 요청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주위의 협력을 요청하되 구체적으로 지시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불안해 하지 않도록 조용한 대화로 환자의 안정 유지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모포나 옷으로 체온 유지와 의식이 있는 경우 음료 준비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현장에 대한 관찰과 증거물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소지품 보존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모든 처치를 기록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병원 이송 후 제시 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환부 고정 등의 조치 후 주의하며 조용히 운반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513119" y="1572406"/>
            <a:ext cx="6286543" cy="941283"/>
            <a:chOff x="3370243" y="4287050"/>
            <a:chExt cx="6286543" cy="941283"/>
          </a:xfrm>
        </p:grpSpPr>
        <p:sp>
          <p:nvSpPr>
            <p:cNvPr id="7" name="TextBox 6"/>
            <p:cNvSpPr txBox="1"/>
            <p:nvPr/>
          </p:nvSpPr>
          <p:spPr>
            <a:xfrm>
              <a:off x="3370243" y="4287050"/>
              <a:ext cx="6286543" cy="941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구급조치의 일반적 주의사항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8" name="그림 7" descr="아이콘 화살표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1681" y="4460414"/>
              <a:ext cx="142876" cy="142876"/>
            </a:xfrm>
            <a:prstGeom prst="rect">
              <a:avLst/>
            </a:prstGeom>
          </p:spPr>
        </p:pic>
      </p:grpSp>
      <p:pic>
        <p:nvPicPr>
          <p:cNvPr id="10" name="그림 9" descr="37 삽화 응급조치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2407" y="3215480"/>
            <a:ext cx="2428892" cy="236234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727037" y="4144174"/>
            <a:ext cx="2000264" cy="1431767"/>
            <a:chOff x="727037" y="4144174"/>
            <a:chExt cx="2000264" cy="1431767"/>
          </a:xfrm>
        </p:grpSpPr>
        <p:pic>
          <p:nvPicPr>
            <p:cNvPr id="9" name="그림 8" descr="37 구급조치 체크박스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37" y="4144174"/>
              <a:ext cx="2000264" cy="143176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8475" y="4358488"/>
              <a:ext cx="185738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869913" y="4475574"/>
              <a:ext cx="1714512" cy="10259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자세한 응급조치에 대한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궁금한 사항은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 “안전보건공단 </a:t>
              </a:r>
              <a:r>
                <a:rPr lang="ko-KR" altLang="en-US" sz="1200" b="1" kern="0" spc="-133" dirty="0" err="1" smtClean="0">
                  <a:solidFill>
                    <a:srgbClr val="33CCCC"/>
                  </a:solidFill>
                </a:rPr>
                <a:t>앱</a:t>
              </a: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”</a:t>
              </a: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을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설치하여 사용해보세요</a:t>
              </a:r>
              <a:r>
                <a:rPr lang="en-US" altLang="ko-KR" sz="1200" b="1" kern="0" spc="-133" dirty="0" smtClean="0">
                  <a:solidFill>
                    <a:prstClr val="black"/>
                  </a:solidFill>
                </a:rPr>
                <a:t>! 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702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227499" y="1358092"/>
            <a:ext cx="7215238" cy="4806512"/>
            <a:chOff x="4227499" y="1358092"/>
            <a:chExt cx="7215238" cy="4806512"/>
          </a:xfrm>
        </p:grpSpPr>
        <p:pic>
          <p:nvPicPr>
            <p:cNvPr id="13" name="그림 12" descr="38 요양신청절차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499" y="1500968"/>
              <a:ext cx="7140240" cy="4663636"/>
            </a:xfrm>
            <a:prstGeom prst="rect">
              <a:avLst/>
            </a:prstGeom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13647" y="5215744"/>
              <a:ext cx="150019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42539" y="4358488"/>
              <a:ext cx="142876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27499" y="5215744"/>
              <a:ext cx="142876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2929728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1929596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371167" y="2037542"/>
              <a:ext cx="642942" cy="1778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응급조치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13977" y="3358356"/>
              <a:ext cx="1357322" cy="333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산재지정 의료기관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여부 확인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42539" y="4416950"/>
              <a:ext cx="1500198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요양급여 신청서 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작성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5085" y="5287182"/>
              <a:ext cx="1357322" cy="3645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제출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(3</a:t>
              </a: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개소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)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근로복지공단</a:t>
              </a:r>
              <a:r>
                <a:rPr lang="en-US" altLang="ko-KR" sz="1000" b="1" spc="-100" dirty="0" smtClean="0">
                  <a:solidFill>
                    <a:prstClr val="white"/>
                  </a:solidFill>
                </a:rPr>
                <a:t>/</a:t>
              </a: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병원</a:t>
              </a:r>
              <a:r>
                <a:rPr lang="en-US" altLang="ko-KR" sz="1000" b="1" spc="-100" dirty="0" smtClean="0">
                  <a:solidFill>
                    <a:prstClr val="white"/>
                  </a:solidFill>
                </a:rPr>
                <a:t>/</a:t>
              </a: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회사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2011" y="5572934"/>
              <a:ext cx="1357322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업무상 재해여부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확인 후 </a:t>
              </a:r>
              <a:r>
                <a:rPr lang="en-US" altLang="ko-KR" sz="1100" b="1" spc="-100" dirty="0" smtClean="0">
                  <a:solidFill>
                    <a:prstClr val="black"/>
                  </a:solidFill>
                </a:rPr>
                <a:t>7</a:t>
              </a: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일 이내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7499" y="5345644"/>
              <a:ext cx="1357322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 승인여부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    통지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28291" y="3072604"/>
              <a:ext cx="928694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병원 후송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1101" y="1358092"/>
              <a:ext cx="1500198" cy="357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400" b="1" spc="-100" dirty="0" smtClean="0">
                  <a:solidFill>
                    <a:srgbClr val="33CCCC"/>
                  </a:solidFill>
                </a:rPr>
                <a:t>요양 신청절차</a:t>
              </a:r>
              <a:endParaRPr lang="en-US" altLang="ko-KR" sz="1400" b="1" spc="-100" dirty="0" smtClean="0">
                <a:solidFill>
                  <a:srgbClr val="33CCCC"/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513119" y="1929596"/>
            <a:ext cx="6000792" cy="250033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370243" y="1643844"/>
            <a:ext cx="5000660" cy="642942"/>
            <a:chOff x="3584557" y="1572406"/>
            <a:chExt cx="5000660" cy="642942"/>
          </a:xfrm>
        </p:grpSpPr>
        <p:pic>
          <p:nvPicPr>
            <p:cNvPr id="6" name="그림 5" descr="안전팁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4557" y="1572406"/>
              <a:ext cx="1815074" cy="642942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4727565" y="1727424"/>
              <a:ext cx="328614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13317" y="1715282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산업재해 발생 시 요양신청 절차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7433" y="2317274"/>
            <a:ext cx="5500726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산업재해 발생 시 </a:t>
            </a:r>
            <a:r>
              <a:rPr lang="ko-KR" altLang="en-US" sz="1500" b="1" spc="-133" dirty="0" smtClean="0">
                <a:solidFill>
                  <a:srgbClr val="1F497D"/>
                </a:solidFill>
              </a:rPr>
              <a:t>근로복지공단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에 요양신청 절차를 알아 둘 필요가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내에서 근로자가 업무상의 사유로 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질병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장해 또는 사망이 발생하면 산재지정병원에서 치료중인 상태에서 요양급여 신청서를 관할 근로복지공단에 신청 후 공단에서 승인여부를 결정 받아 요양급여를 받을 수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30" name="그림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2572538"/>
            <a:ext cx="6929486" cy="2127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직장에 들어가면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…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신규입사자 재해발생현황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 활동의 첫걸음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안전보건교육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 전 안전점검 등 안전의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습관화ㆍ생활화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370111" y="1016149"/>
            <a:ext cx="9787006" cy="984885"/>
            <a:chOff x="2370111" y="658959"/>
            <a:chExt cx="9787006" cy="984885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신규 입사자의 직장생활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84885"/>
              <a:chOff x="2370111" y="658959"/>
              <a:chExt cx="928694" cy="984885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1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039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27037" y="1643844"/>
            <a:ext cx="2041849" cy="379215"/>
            <a:chOff x="869913" y="1643844"/>
            <a:chExt cx="2041849" cy="379215"/>
          </a:xfrm>
        </p:grpSpPr>
        <p:pic>
          <p:nvPicPr>
            <p:cNvPr id="5" name="그림 4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권리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그림 8" descr="39 근로자 권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8" y="1715282"/>
            <a:ext cx="8286807" cy="4357718"/>
          </a:xfrm>
          <a:prstGeom prst="rect">
            <a:avLst/>
          </a:prstGeom>
        </p:spPr>
      </p:pic>
      <p:graphicFrame>
        <p:nvGraphicFramePr>
          <p:cNvPr id="7" name="표 2"/>
          <p:cNvGraphicFramePr>
            <a:graphicFrameLocks noGrp="1"/>
          </p:cNvGraphicFramePr>
          <p:nvPr>
            <p:extLst/>
          </p:nvPr>
        </p:nvGraphicFramePr>
        <p:xfrm>
          <a:off x="3870309" y="1572406"/>
          <a:ext cx="7759194" cy="452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735"/>
                <a:gridCol w="6133459"/>
              </a:tblGrid>
              <a:tr h="65371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급박한 위험시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작업중지 및 대피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52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산업재해가 발생할 급박한 위험이 있을 때에는 작업을 중지하고 대피할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지체없이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그 사실을 관리감독자 또는 부서의 장에게 보고하여야 함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351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물질안전보건자료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정보를 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근로자의 안전 및 보건을 유지하거나 직업성 질환 발생 원인을 규명하기 위하여 물질안전보건자료대상물질을 제조하거나 수입한 자에게 대체자료로 적힌 화학물질의 명칭 및 함유량 정보를 제공할 것을 요구할 수 있음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12026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사업장  작업환경측정 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결과에 대한 설명을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125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산업안전보건위원회 또는 근로자대표는 등은 화학물질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유기용제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알칼리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가스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금속가공유 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을 취급하거나 작업 과정에서 소음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분진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고열 등이 발생하는 작업에 종사할 경우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사업주에게 작업환경측정에 대한 설명회 개최를 요구할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대표 등은 직업병 등 건강장해 발생 시 취급하는 화학물질의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MSDS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에 적지 아니한 정보를 제공할 것을 요구할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안전보건활동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참여권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단체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또는 노조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산업안전보건위원회 심의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의결 또는 결정에 참여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안전보건관리규정 작성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변경 시 동의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자율검사프로그램에 따른 안전검사 시 협의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작업환경측정 및 건강진단 시 입회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공정안전보고서 작성 및 안전보건개선계획 수립 시 의견제시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3024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사업주의 법 위반사실을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신고할 권리</a:t>
                      </a:r>
                      <a:endParaRPr lang="ko-KR" altLang="en-US" sz="1200" b="1" spc="-100" baseline="0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감독기관에 사업주의 법 위반사항을 신고할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554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40 근로자 의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8805" y="1929596"/>
            <a:ext cx="8201432" cy="4319027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727037" y="1643844"/>
            <a:ext cx="2041845" cy="379215"/>
            <a:chOff x="727037" y="2121885"/>
            <a:chExt cx="2041845" cy="379215"/>
          </a:xfrm>
        </p:grpSpPr>
        <p:pic>
          <p:nvPicPr>
            <p:cNvPr id="7" name="그림 6" descr="디자인 타이틀 박스-짙보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2143910"/>
              <a:ext cx="2041845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1351" y="212188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의무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29530"/>
            <a:ext cx="8001056" cy="510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 근로자는 산업재해예방 기준을 준수하고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사업주가 실시하는 산업재해 방지에 관한 조치에 따라야 함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 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0" name="표 2"/>
          <p:cNvGraphicFramePr>
            <a:graphicFrameLocks noGrp="1"/>
          </p:cNvGraphicFramePr>
          <p:nvPr>
            <p:extLst/>
          </p:nvPr>
        </p:nvGraphicFramePr>
        <p:xfrm>
          <a:off x="3941747" y="1929596"/>
          <a:ext cx="7643866" cy="4357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571"/>
                <a:gridCol w="6042295"/>
              </a:tblGrid>
              <a:tr h="1428760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안전보건교육 이수</a:t>
                      </a:r>
                      <a:endParaRPr lang="en-US" altLang="ko-KR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31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정기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채용시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작업내용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변경시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특별작업시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사업주가 실시하는 안전보건교육을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이수하여야 하고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특히 건설 일용근로자의 경우 건설사업주가 교육기관을 통해 실시하는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기초안전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또한 화학물질을 제조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사용 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운반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저장작업에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배치시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새로운 화학물질을 도입한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위험성 정보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변경시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사업주가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실시하는 물질안전보건자료에 관한 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92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6)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건강진단 이행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사업주가 실시하는 건강진단을 받아야 하며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사업주가 지정한 건강진단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기관에 진단받기를 희망하지 아니한 경우에는 다른 건강진단 기관으로부터 이에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상응하는 건강진단을 받아 그 결과를 증명하는 서류를 사업주에게 제출하여야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방호조치에 대한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준수사항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99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위험기계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기구에 설치된 방호조치에 대한 준수사항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방호조치를 해체하려는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사업주의 허가를 받아 해체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해체 사유가 소멸된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err="1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지체없이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원상으로 회복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기능이 상실된 것을 발견한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err="1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지체없이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사업주에게 신고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지급하는 보호구 착용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산업안전보건기준에 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관한 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위험작업으로부터 보호를 받을 수 있도록 사업주가 제공한 안전모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안전화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보안경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보안면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절연용 보호구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방열복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방진마스크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방한장갑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승차용 안전모 등을 착용하여야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315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2268463" y="1557586"/>
            <a:ext cx="8099854" cy="2664296"/>
            <a:chOff x="1441417" y="1072340"/>
            <a:chExt cx="8099854" cy="2664296"/>
          </a:xfrm>
        </p:grpSpPr>
        <p:sp>
          <p:nvSpPr>
            <p:cNvPr id="6" name="TextBox 5"/>
            <p:cNvSpPr txBox="1"/>
            <p:nvPr/>
          </p:nvSpPr>
          <p:spPr>
            <a:xfrm>
              <a:off x="2412479" y="2905639"/>
              <a:ext cx="4929222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1.  </a:t>
              </a:r>
              <a:r>
                <a:rPr lang="ko-KR" altLang="en-US" sz="1800" b="1" spc="-133" dirty="0" smtClean="0">
                  <a:latin typeface="+mn-ea"/>
                </a:rPr>
                <a:t>사고사망 다발 유형</a:t>
              </a: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2.  </a:t>
              </a:r>
              <a:r>
                <a:rPr lang="ko-KR" altLang="en-US" sz="1800" b="1" spc="-133" dirty="0" smtClean="0">
                  <a:latin typeface="+mn-ea"/>
                </a:rPr>
                <a:t>주요재해사례</a:t>
              </a:r>
              <a:endParaRPr lang="en-US" altLang="ko-KR" sz="1800" b="1" spc="-133" dirty="0" smtClean="0">
                <a:latin typeface="+mn-ea"/>
              </a:endParaRP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1441417" y="1072340"/>
              <a:ext cx="8099854" cy="1512168"/>
              <a:chOff x="2370111" y="658959"/>
              <a:chExt cx="7653511" cy="151216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247629" y="940021"/>
                <a:ext cx="6775993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제조업 주요 사고사망 다발 유형 및 재해사례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9" name="그룹 8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10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3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1" y="1485578"/>
            <a:ext cx="820085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화재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폭발으로</a:t>
            </a:r>
            <a:r>
              <a:rPr lang="ko-KR" altLang="en-US" sz="1400" b="1" spc="-133" dirty="0" smtClean="0">
                <a:latin typeface="+mj-ea"/>
                <a:ea typeface="+mj-ea"/>
              </a:rPr>
              <a:t> 인해 발생하는 사망재해는 ① 화학설비에서 인화성 물질의 누출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용접작업 중 불티의 비산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인화성 물질이 잔류한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폐드럼</a:t>
            </a:r>
            <a:r>
              <a:rPr lang="ko-KR" altLang="en-US" sz="1400" b="1" spc="-133" dirty="0" smtClean="0">
                <a:latin typeface="+mj-ea"/>
                <a:ea typeface="+mj-ea"/>
              </a:rPr>
              <a:t> 절단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환기가 충분하지 않은 탱크 내부 등에서의 화기작업으로 인해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화재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폭발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파열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맑은 고딕"/>
                <a:ea typeface="맑은 고딕"/>
              </a:rPr>
              <a:t>누풀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311" y="240880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0311" y="437276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0591" y="4293890"/>
            <a:ext cx="820085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인화성 물질 등을 취급하는 설비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탱크 등은 누출이 없도록 조치</a:t>
            </a:r>
            <a:r>
              <a:rPr lang="en-US" altLang="ko-KR" sz="1400" b="1" spc="-133" dirty="0" smtClean="0">
                <a:latin typeface="+mj-ea"/>
                <a:ea typeface="+mj-ea"/>
              </a:rPr>
              <a:t>(</a:t>
            </a:r>
            <a:r>
              <a:rPr lang="ko-KR" altLang="en-US" sz="1400" b="1" spc="-133" dirty="0" smtClean="0">
                <a:latin typeface="+mj-ea"/>
                <a:ea typeface="+mj-ea"/>
              </a:rPr>
              <a:t>가스 검지기 등 경보장치 설치</a:t>
            </a:r>
            <a:r>
              <a:rPr lang="en-US" altLang="ko-KR" sz="1400" b="1" spc="-133" dirty="0" smtClean="0">
                <a:latin typeface="+mj-ea"/>
                <a:ea typeface="+mj-ea"/>
              </a:rPr>
              <a:t>)</a:t>
            </a:r>
            <a:endParaRPr lang="en-US" altLang="ko-KR" sz="14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용접작업 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불받이포</a:t>
            </a:r>
            <a:r>
              <a:rPr lang="ko-KR" altLang="en-US" sz="1600" b="1" spc="-133" dirty="0" smtClean="0">
                <a:latin typeface="+mj-ea"/>
                <a:ea typeface="+mj-ea"/>
              </a:rPr>
              <a:t> 등 불티 비산방지 조치 및 소화기 비치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폐드럼</a:t>
            </a:r>
            <a:r>
              <a:rPr lang="ko-KR" altLang="en-US" sz="1600" b="1" spc="-160" dirty="0" smtClean="0">
                <a:latin typeface="+mj-ea"/>
                <a:ea typeface="+mj-ea"/>
              </a:rPr>
              <a:t> 절단 작업은 인화성 물질 제거 후 실시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밀폐공간은 인화성 액체나 증기가 남아있지 않도록 환기 등의 조치 후 화기작업 실시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21" name="Picture 2" descr="C:\Users\1\Desktop\특성화고 교육 교안(초안 20190507)\제조업\제조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565698"/>
            <a:ext cx="7969102" cy="1288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927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끼임으로 인한 사망재해는 ① 방호장치가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미설치된</a:t>
            </a:r>
            <a:r>
              <a:rPr lang="ko-KR" altLang="en-US" sz="1400" b="1" spc="-133" dirty="0" smtClean="0">
                <a:latin typeface="+mj-ea"/>
                <a:ea typeface="+mj-ea"/>
              </a:rPr>
              <a:t> 기계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설비의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작업점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기어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롤러의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말림점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벨트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체인 등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동력전달부와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회전체 취급 작업 시 면장갑 착용 등으로 인해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 </a:t>
            </a:r>
            <a:r>
              <a:rPr lang="ko-KR" altLang="en-US" sz="1400" b="1" spc="-133" dirty="0" smtClean="0">
                <a:latin typeface="+mj-ea"/>
                <a:ea typeface="+mj-ea"/>
              </a:rPr>
              <a:t>또한</a:t>
            </a:r>
            <a:r>
              <a:rPr lang="en-US" altLang="ko-KR" sz="1400" b="1" spc="-133" dirty="0" smtClean="0">
                <a:latin typeface="+mj-ea"/>
                <a:ea typeface="+mj-ea"/>
              </a:rPr>
              <a:t>, ⑤ </a:t>
            </a:r>
            <a:r>
              <a:rPr lang="ko-KR" altLang="en-US" sz="1400" b="1" spc="-133" dirty="0" smtClean="0">
                <a:latin typeface="+mj-ea"/>
                <a:ea typeface="+mj-ea"/>
              </a:rPr>
              <a:t>기계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설비의 정비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수리 등의 작업 시 기계를 정지하지 않거나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latin typeface="+mj-ea"/>
                <a:ea typeface="+mj-ea"/>
              </a:rPr>
              <a:t>타 근로자의 기동스위치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오조작으로</a:t>
            </a:r>
            <a:r>
              <a:rPr lang="ko-KR" altLang="en-US" sz="1400" b="1" spc="-133" dirty="0" smtClean="0">
                <a:latin typeface="+mj-ea"/>
                <a:ea typeface="+mj-ea"/>
              </a:rPr>
              <a:t> 인해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끼임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06164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4084731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4005858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기계</a:t>
            </a:r>
            <a:r>
              <a:rPr lang="en-US" altLang="ko-KR" sz="1600" b="1" spc="-133" dirty="0" smtClean="0">
                <a:latin typeface="+mj-ea"/>
                <a:ea typeface="+mj-ea"/>
              </a:rPr>
              <a:t>·</a:t>
            </a:r>
            <a:r>
              <a:rPr lang="ko-KR" altLang="en-US" sz="1600" b="1" spc="-133" dirty="0" smtClean="0">
                <a:latin typeface="+mj-ea"/>
                <a:ea typeface="+mj-ea"/>
              </a:rPr>
              <a:t>설비의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작업점에는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센서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덮개 등 방호장치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기어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롤러의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말림점에는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방호덮개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벨트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체인 등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동력전달부에는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방호덮개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회전체 취급 작업 시 면장갑 착용금지 및 적절한 작업복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05_ </a:t>
            </a:r>
            <a:r>
              <a:rPr lang="ko-KR" altLang="en-US" sz="1600" b="1" spc="-133" dirty="0" smtClean="0">
                <a:latin typeface="+mj-ea"/>
                <a:ea typeface="+mj-ea"/>
              </a:rPr>
              <a:t>정비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수리 등의 작업 시에는 반드시 기계를 정지한 후 작업을 실시하고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조작부에는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잠금장치</a:t>
            </a:r>
            <a:endParaRPr lang="en-US" altLang="ko-KR" sz="1600" b="1" spc="-133" dirty="0" smtClean="0">
              <a:latin typeface="맑은 고딕"/>
              <a:ea typeface="맑은 고딕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맑은 고딕"/>
                <a:ea typeface="맑은 고딕"/>
              </a:rPr>
              <a:t>    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및 표지판 설치</a:t>
            </a:r>
            <a:r>
              <a:rPr lang="en-US" altLang="ko-KR" sz="1600" b="1" spc="-133" dirty="0" smtClean="0">
                <a:latin typeface="+mj-ea"/>
                <a:ea typeface="+mj-ea"/>
              </a:rPr>
              <a:t> </a:t>
            </a:r>
          </a:p>
        </p:txBody>
      </p:sp>
      <p:pic>
        <p:nvPicPr>
          <p:cNvPr id="21" name="Picture 2" descr="C:\Users\1\Desktop\특성화고 교육 교안(초안 20190507)\제조업\제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565698"/>
            <a:ext cx="8000971" cy="1296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떨어짐으로 인한 사망재해는 ① 사다리의 파손</a:t>
            </a:r>
            <a:r>
              <a:rPr lang="en-US" altLang="ko-KR" sz="14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400" b="1" spc="-133" dirty="0" err="1" smtClean="0">
                <a:latin typeface="맑은 고딕"/>
                <a:ea typeface="맑은 고딕"/>
              </a:rPr>
              <a:t>미끄러점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지붕위에서</a:t>
            </a:r>
            <a:r>
              <a:rPr lang="ko-KR" altLang="en-US" sz="1400" b="1" spc="-133" dirty="0" smtClean="0">
                <a:latin typeface="+mj-ea"/>
                <a:ea typeface="+mj-ea"/>
              </a:rPr>
              <a:t> 보수작업 중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썬라이트</a:t>
            </a:r>
            <a:r>
              <a:rPr lang="ko-KR" altLang="en-US" sz="1400" b="1" spc="-133" dirty="0" smtClean="0">
                <a:latin typeface="+mj-ea"/>
                <a:ea typeface="+mj-ea"/>
              </a:rPr>
              <a:t> 등 약한 부위 </a:t>
            </a:r>
            <a:endParaRPr lang="en-US" altLang="ko-KR" sz="14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400" b="1" spc="-133" dirty="0" smtClean="0">
                <a:latin typeface="+mj-ea"/>
                <a:ea typeface="+mj-ea"/>
              </a:rPr>
              <a:t>파손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화물자동차의 적재</a:t>
            </a:r>
            <a:r>
              <a:rPr lang="en-US" altLang="ko-KR" sz="14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latin typeface="맑은 고딕"/>
                <a:ea typeface="맑은 고딕"/>
              </a:rPr>
              <a:t>포장작업 및</a:t>
            </a:r>
            <a:r>
              <a:rPr lang="en-US" altLang="ko-KR" sz="1400" b="1" spc="-133" dirty="0" smtClean="0">
                <a:latin typeface="+mj-ea"/>
                <a:ea typeface="+mj-ea"/>
              </a:rPr>
              <a:t> ④ </a:t>
            </a:r>
            <a:r>
              <a:rPr lang="ko-KR" altLang="en-US" sz="1400" b="1" spc="-133" dirty="0" smtClean="0">
                <a:latin typeface="+mj-ea"/>
                <a:ea typeface="+mj-ea"/>
              </a:rPr>
              <a:t>안전난간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미설치</a:t>
            </a:r>
            <a:r>
              <a:rPr lang="ko-KR" altLang="en-US" sz="1400" b="1" spc="-133" dirty="0" smtClean="0">
                <a:latin typeface="+mj-ea"/>
                <a:ea typeface="+mj-ea"/>
              </a:rPr>
              <a:t> 장소에서의 작업 중에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06164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4084731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4005858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사다리의 파손되지 않은 견고한 것을 사용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작업자는 안전모를 착용하고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넘어짐 방지조치를 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실시한 후 사용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지붕 위 작업 시에는 </a:t>
            </a:r>
            <a:r>
              <a:rPr lang="en-US" altLang="ko-KR" sz="1600" b="1" spc="-133" dirty="0" smtClean="0">
                <a:latin typeface="+mj-ea"/>
                <a:ea typeface="+mj-ea"/>
              </a:rPr>
              <a:t>30cm </a:t>
            </a:r>
            <a:r>
              <a:rPr lang="ko-KR" altLang="en-US" sz="1600" b="1" spc="-133" dirty="0" smtClean="0">
                <a:latin typeface="+mj-ea"/>
                <a:ea typeface="+mj-ea"/>
              </a:rPr>
              <a:t>이상의 작업발판을 설치하고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하부에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안전방망</a:t>
            </a:r>
            <a:r>
              <a:rPr lang="ko-KR" altLang="en-US" sz="1600" b="1" spc="-133" dirty="0" smtClean="0">
                <a:latin typeface="+mj-ea"/>
                <a:ea typeface="+mj-ea"/>
              </a:rPr>
              <a:t>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트럭 적재함과 높이가 같은 전용 입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출하장에서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작업하고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작업 시에는 안전모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작업발판 및 통로의 끝이나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개구부에</a:t>
            </a:r>
            <a:r>
              <a:rPr lang="ko-KR" altLang="en-US" sz="1600" b="1" spc="-133" dirty="0" smtClean="0">
                <a:latin typeface="+mj-ea"/>
                <a:ea typeface="+mj-ea"/>
              </a:rPr>
              <a:t> 떨어질 위험이 있는 장소에는 충분한 강도를 가진 구조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의 안전난간 등을 견고한 구조로 설치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0" name="Picture 2" descr="C:\Users\1\Desktop\특성화고 교육 교안(초안 20190507)\제조업\제조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623" y="2349674"/>
            <a:ext cx="7738790" cy="1252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맞음으로 인해 발생하는 사망재해는 ① 과도한 높이로 불안정하게 적재된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적재물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적절한 포장이 없는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중량물을</a:t>
            </a:r>
            <a:r>
              <a:rPr lang="ko-KR" altLang="en-US" sz="1400" b="1" spc="-133" dirty="0" smtClean="0">
                <a:latin typeface="+mj-ea"/>
                <a:ea typeface="+mj-ea"/>
              </a:rPr>
              <a:t> 지게차로 운반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크레인의 와이어로프 파손 및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달기기구</a:t>
            </a:r>
            <a:r>
              <a:rPr lang="ko-KR" altLang="en-US" sz="1400" b="1" spc="-133" dirty="0" smtClean="0">
                <a:latin typeface="+mj-ea"/>
                <a:ea typeface="+mj-ea"/>
              </a:rPr>
              <a:t> 이탈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고속 회전체인 숫돌 파손 등으로 주로   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물체에 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      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깔림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맑은 고딕"/>
                <a:ea typeface="맑은 고딕"/>
              </a:rPr>
              <a:t>뒤짐힘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40880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437276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4293890"/>
            <a:ext cx="820085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60" dirty="0" smtClean="0">
                <a:latin typeface="+mj-ea"/>
                <a:ea typeface="+mj-ea"/>
              </a:rPr>
              <a:t> 적재 시에는 과도한 높이로 적재금지 및 작업반경 내 관계 근로자 외 출입금지 조치 실시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지게차로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33" dirty="0" smtClean="0">
                <a:latin typeface="+mj-ea"/>
                <a:ea typeface="+mj-ea"/>
              </a:rPr>
              <a:t> 운반 시는 전용 팔레트 등으로 포장하여 운반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60" dirty="0" smtClean="0">
                <a:latin typeface="+mj-ea"/>
                <a:ea typeface="+mj-ea"/>
              </a:rPr>
              <a:t>크레인에는 손상된 와이어로프 사용금지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smtClean="0">
                <a:latin typeface="+mj-ea"/>
                <a:ea typeface="+mj-ea"/>
              </a:rPr>
              <a:t>훅 해지장치 설치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인양물에</a:t>
            </a:r>
            <a:r>
              <a:rPr lang="ko-KR" altLang="en-US" sz="1600" b="1" spc="-160" dirty="0" smtClean="0">
                <a:latin typeface="+mj-ea"/>
                <a:ea typeface="+mj-ea"/>
              </a:rPr>
              <a:t> 적합한 전용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줄걸이</a:t>
            </a:r>
            <a:r>
              <a:rPr lang="ko-KR" altLang="en-US" sz="1600" b="1" spc="-160" dirty="0" smtClean="0">
                <a:latin typeface="+mj-ea"/>
                <a:ea typeface="+mj-ea"/>
              </a:rPr>
              <a:t> 용구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60" dirty="0" smtClean="0">
                <a:latin typeface="+mj-ea"/>
                <a:ea typeface="+mj-ea"/>
              </a:rPr>
              <a:t>     </a:t>
            </a:r>
            <a:r>
              <a:rPr lang="ko-KR" altLang="en-US" sz="1600" b="1" spc="-160" dirty="0" smtClean="0">
                <a:latin typeface="+mj-ea"/>
                <a:ea typeface="+mj-ea"/>
              </a:rPr>
              <a:t> 사용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고속 회전체에 방호덮개 설치 및 보안경 등 보호구 착용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0" name="Picture 2" descr="C:\Users\1\Desktop\특성화고 교육 교안(초안 20190507)\제조업\제조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637706"/>
            <a:ext cx="7911382" cy="1277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0646" y="6133183"/>
            <a:ext cx="1502629" cy="373466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부딪힘으로 인한 사망재해는 작업장 내에서 ① 지게차의 운반작업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차량계</a:t>
            </a:r>
            <a:r>
              <a:rPr lang="ko-KR" altLang="en-US" sz="1400" b="1" spc="-133" dirty="0" smtClean="0">
                <a:latin typeface="+mj-ea"/>
                <a:ea typeface="+mj-ea"/>
              </a:rPr>
              <a:t> 하역운반기계의 운행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산업용 로봇의 작업 범위 내 접근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크레인으로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400" b="1" spc="-133" dirty="0" smtClean="0">
                <a:latin typeface="+mj-ea"/>
                <a:ea typeface="+mj-ea"/>
              </a:rPr>
              <a:t> 운반 시에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06164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3940715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3861842"/>
            <a:ext cx="8200859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60" dirty="0" smtClean="0">
                <a:latin typeface="+mj-ea"/>
                <a:ea typeface="+mj-ea"/>
              </a:rPr>
              <a:t>지게차 운행 시에는 운전자 시야를 확보할 수 있도록 적재하고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smtClean="0">
                <a:latin typeface="+mj-ea"/>
                <a:ea typeface="+mj-ea"/>
              </a:rPr>
              <a:t>제한속도를 지정하여 과속하지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60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않도록 조치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사업장 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차량계</a:t>
            </a:r>
            <a:r>
              <a:rPr lang="ko-KR" altLang="en-US" sz="1600" b="1" spc="-133" dirty="0" smtClean="0">
                <a:latin typeface="+mj-ea"/>
                <a:ea typeface="+mj-ea"/>
              </a:rPr>
              <a:t> 하역운반기계 운행 시 유도자를 배치하고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운전자는 유도자의 신호에 따라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운행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산용용</a:t>
            </a:r>
            <a:r>
              <a:rPr lang="ko-KR" altLang="en-US" sz="1600" b="1" spc="-133" dirty="0" smtClean="0">
                <a:latin typeface="+mj-ea"/>
                <a:ea typeface="+mj-ea"/>
              </a:rPr>
              <a:t> 로봇의 작업반경 내에서는 작업 및 출입 금지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크레인으로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33" dirty="0" smtClean="0">
                <a:latin typeface="+mj-ea"/>
                <a:ea typeface="+mj-ea"/>
              </a:rPr>
              <a:t> 인양 시에는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편심이</a:t>
            </a:r>
            <a:r>
              <a:rPr lang="ko-KR" altLang="en-US" sz="1600" b="1" spc="-133" dirty="0" smtClean="0">
                <a:latin typeface="+mj-ea"/>
                <a:ea typeface="+mj-ea"/>
              </a:rPr>
              <a:t> 되지 않도록 수직으로 인양하고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무선리모콘</a:t>
            </a:r>
            <a:r>
              <a:rPr lang="ko-KR" altLang="en-US" sz="1600" b="1" spc="-133" dirty="0" smtClean="0">
                <a:latin typeface="+mj-ea"/>
                <a:ea typeface="+mj-ea"/>
              </a:rPr>
              <a:t> 사용 등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작업자가 근접하지 않도록 조치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0" name="Picture 2" descr="C:\Users\1\Desktop\특성화고 교육 교안(초안 20190507)\제조업\제조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6615" y="2277666"/>
            <a:ext cx="7890744" cy="1276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3713" y="1858158"/>
            <a:ext cx="3429024" cy="2643206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 포크 위에서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432144"/>
            <a:ext cx="4573615" cy="11798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주용도 외 사용	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 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무자격자 운행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팔레트 위 근로자 탑승 및 탑승상태에서 주행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작업계획서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미작성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	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 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개인보호구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안전모 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가건물 해체를 위해 지게차 포크에 끼워진 적재 팔레트 위에 탑승하여 </a:t>
            </a:r>
            <a:r>
              <a:rPr lang="ko-KR" altLang="en-US" sz="1600" b="1" spc="-133" dirty="0" err="1" smtClean="0">
                <a:latin typeface="+mn-ea"/>
              </a:rPr>
              <a:t>빗물받이</a:t>
            </a:r>
            <a:r>
              <a:rPr lang="en-US" altLang="ko-KR" sz="1600" b="1" spc="-133" dirty="0" smtClean="0">
                <a:latin typeface="+mn-ea"/>
              </a:rPr>
              <a:t>(3m </a:t>
            </a:r>
            <a:r>
              <a:rPr lang="ko-KR" altLang="en-US" sz="1600" b="1" spc="-133" dirty="0" smtClean="0">
                <a:latin typeface="+mn-ea"/>
              </a:rPr>
              <a:t>높이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해체 작업 후 지게차가 후진 중 약 </a:t>
            </a:r>
            <a:r>
              <a:rPr lang="en-US" altLang="ko-KR" sz="1600" b="1" spc="-133" dirty="0" smtClean="0">
                <a:latin typeface="+mn-ea"/>
              </a:rPr>
              <a:t>2m </a:t>
            </a:r>
            <a:r>
              <a:rPr lang="ko-KR" altLang="en-US" sz="1600" b="1" spc="-133" dirty="0" smtClean="0">
                <a:latin typeface="+mn-ea"/>
              </a:rPr>
              <a:t>아래 바닥으로 떨어져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4770159"/>
            <a:ext cx="8143932" cy="15066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비계 등 별도의 안전한 작업발판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고소작업대를 사용하여 작업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latin typeface="+mn-ea"/>
              </a:rPr>
              <a:t>3</a:t>
            </a:r>
            <a:r>
              <a:rPr lang="ko-KR" altLang="en-US" sz="1600" b="1" spc="-133" dirty="0" smtClean="0">
                <a:latin typeface="+mn-ea"/>
              </a:rPr>
              <a:t>톤 이상 지게차 조정면허가 있는 자가 운전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차량계하역운반기계</a:t>
            </a:r>
            <a:r>
              <a:rPr lang="ko-KR" altLang="en-US" sz="1600" b="1" spc="-133" dirty="0" smtClean="0">
                <a:latin typeface="+mn-ea"/>
              </a:rPr>
              <a:t> 용도 외 사용 금지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추락 예방대책이 포함된 지게차 작업계획서 작성 및 교육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보호구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안전모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지급 및 착용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013712" y="1858158"/>
            <a:ext cx="3429024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512855" y="34297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72519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사례09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2275" y="1858158"/>
            <a:ext cx="3559110" cy="2667895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지게차가 뒤집혀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운전자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60" y="3715546"/>
            <a:ext cx="385765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포크에 화물적재 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편하중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발생	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좌석 안전띠 미착용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적격 면허를 가지지 않은 자가 운전 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전도방지를 위한 유도자 배치 등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814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</a:t>
            </a:r>
            <a:r>
              <a:rPr lang="en-US" altLang="ko-KR" sz="1600" b="1" spc="-133" dirty="0" smtClean="0">
                <a:latin typeface="+mn-ea"/>
              </a:rPr>
              <a:t>(3.5</a:t>
            </a:r>
            <a:r>
              <a:rPr lang="ko-KR" altLang="en-US" sz="1600" b="1" spc="-133" dirty="0" smtClean="0">
                <a:latin typeface="+mn-ea"/>
              </a:rPr>
              <a:t>톤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로 마대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황동가루</a:t>
            </a:r>
            <a:r>
              <a:rPr lang="en-US" altLang="ko-KR" sz="1600" b="1" spc="-133" dirty="0" smtClean="0">
                <a:latin typeface="+mn-ea"/>
              </a:rPr>
              <a:t>, 1.2ton)</a:t>
            </a:r>
            <a:r>
              <a:rPr lang="ko-KR" altLang="en-US" sz="1600" b="1" spc="-133" dirty="0" smtClean="0">
                <a:latin typeface="+mn-ea"/>
              </a:rPr>
              <a:t>를 왼쪽 포크에 걸고 운반 중 지게차 오른쪽 앞 바퀴가 황동가루가 쌓여 있는 곳 위로 올라가다 무게중심을 잃고 왼쪽으로 넘어지면서 운전자가 지게차에서 떨어져 넘어지는 지게차의 헤드가드와 바닥 사이에 머리가 끼임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072868"/>
            <a:ext cx="4357718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화물 적재 시 하중이 편중되지 않도록 적재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운전자 좌석 안전띠 착용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latin typeface="+mn-ea"/>
              </a:rPr>
              <a:t>3</a:t>
            </a:r>
            <a:r>
              <a:rPr lang="ko-KR" altLang="en-US" sz="1600" b="1" spc="-133" dirty="0" smtClean="0">
                <a:latin typeface="+mn-ea"/>
              </a:rPr>
              <a:t>톤 이상 지게차 조종면허가 있는 자가 운전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42275" y="5072868"/>
            <a:ext cx="3773556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넘어질 우려가 있는 장소에 유도자 배치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전도 예방대책이 포함된 작업계획서 작성 및 교육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942275" y="1858158"/>
            <a:ext cx="3571900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5"/>
          <p:cNvGrpSpPr/>
          <p:nvPr/>
        </p:nvGrpSpPr>
        <p:grpSpPr>
          <a:xfrm>
            <a:off x="1441417" y="3715546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441417" y="5082380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활동하는 장소임을 인식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792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직장에 들어가면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…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커다란 회사나 직장에 들어오면 자칫 전체적인 조직체계와 역할을 인식하지 못하는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경우도 있고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직장에 공동목적이 있다고 하는 근본 문제도 잊는 경우가 있음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일의 경중 및 선호를 따지기 보다 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분업의 의의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개인 업무의 가치에 대해서 충분히 인식 할 필요가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037" y="342979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젊은 사람이 직장에 들어와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실망하는 것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…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715678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기존 직원들간의 심한 텃세 때문에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8027" y="4893566"/>
            <a:ext cx="314327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눈치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센스가 부족해서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동료들과 성격이 맞지 않아서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4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0139" y="1858158"/>
            <a:ext cx="3515751" cy="242889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 운행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72604"/>
            <a:ext cx="4787929" cy="124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보행 통로가 확보되지 않아 지게차 운행통로로 작업자 통행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중량물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취급을 위한 지게차 작업계획을 수립하지 않고 작업을 수행함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57203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원부자재 창고 내에서 적재된 제품을 순회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점검하던 중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작업장 내에 운행 중인 지게차에 충돌하여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4644240"/>
            <a:ext cx="8353498" cy="16284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작업장 내에는 근로자가 안전하게 이동 및 통행할 수 있도록 지게차 이동통로와 근로자 보행통로를 확보하고 구획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전조등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후미등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후방경보음</a:t>
            </a:r>
            <a:r>
              <a:rPr lang="ko-KR" altLang="en-US" sz="1600" b="1" spc="-133" dirty="0" smtClean="0">
                <a:latin typeface="+mn-ea"/>
              </a:rPr>
              <a:t> 등 지게차 안전장치 기능 정상 유지 관리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차량계</a:t>
            </a:r>
            <a:r>
              <a:rPr lang="ko-KR" altLang="en-US" sz="1600" b="1" spc="-133" dirty="0" smtClean="0">
                <a:latin typeface="+mn-ea"/>
              </a:rPr>
              <a:t> 하역운반기계 등을 사용하여 작업을 하는 때에는 운행경로 등을 포함한 작업계획을 세우고 근로자에게 주지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584293" y="307260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27100" y="464424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4441813" y="1715282"/>
            <a:ext cx="5143536" cy="642942"/>
            <a:chOff x="4799003" y="1572406"/>
            <a:chExt cx="5143536" cy="642942"/>
          </a:xfrm>
        </p:grpSpPr>
        <p:pic>
          <p:nvPicPr>
            <p:cNvPr id="4" name="그림 3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6084887" y="1715282"/>
              <a:ext cx="2500330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지게차 이것만은 확인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pic>
        <p:nvPicPr>
          <p:cNvPr id="9" name="그림 8" descr="57 지게차작업 확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0375" y="2858290"/>
            <a:ext cx="6143668" cy="1802497"/>
          </a:xfrm>
          <a:prstGeom prst="rect">
            <a:avLst/>
          </a:prstGeom>
        </p:spPr>
      </p:pic>
      <p:grpSp>
        <p:nvGrpSpPr>
          <p:cNvPr id="7" name="그룹 7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571900" cy="242889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컨베이어 하부 청소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932210"/>
            <a:ext cx="4573615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컨베이어 가동 중 주변 청소작업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벨트컨베이어 회전축 방호덮개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ko-KR" altLang="en-US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비상정지장치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910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원석 파쇄 작업장에서 골재 운반용 벨트 컨베이어 하부에 쌓여 있는 </a:t>
            </a:r>
            <a:r>
              <a:rPr lang="ko-KR" altLang="en-US" sz="1600" b="1" spc="-133" dirty="0" err="1" smtClean="0">
                <a:latin typeface="+mn-ea"/>
              </a:rPr>
              <a:t>세골재를</a:t>
            </a:r>
            <a:r>
              <a:rPr lang="ko-KR" altLang="en-US" sz="1600" b="1" spc="-133" dirty="0" smtClean="0">
                <a:latin typeface="+mn-ea"/>
              </a:rPr>
              <a:t> 고무래를 이용하여 제거하는 과정에서 컨베이어 벨트와 안내롤러 사이에 작업자의 왼팔과 고무래가 말려 들어가 사망</a:t>
            </a:r>
          </a:p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400" b="1" spc="-133" dirty="0" smtClean="0">
                <a:latin typeface="+mn-ea"/>
              </a:rPr>
              <a:t>   ※ </a:t>
            </a:r>
            <a:r>
              <a:rPr lang="ko-KR" altLang="en-US" sz="1400" b="1" spc="-133" dirty="0" smtClean="0">
                <a:latin typeface="+mn-ea"/>
              </a:rPr>
              <a:t>고무래 </a:t>
            </a:r>
            <a:r>
              <a:rPr lang="en-US" altLang="ko-KR" sz="1400" b="1" spc="-133" dirty="0" smtClean="0">
                <a:latin typeface="+mn-ea"/>
              </a:rPr>
              <a:t>: </a:t>
            </a:r>
            <a:r>
              <a:rPr lang="ko-KR" altLang="en-US" sz="1400" b="1" spc="-133" dirty="0" smtClean="0">
                <a:latin typeface="+mn-ea"/>
              </a:rPr>
              <a:t>논이나 밭의 흙을 고르거나 또는 곡식을 모으거나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              </a:t>
            </a:r>
            <a:r>
              <a:rPr lang="ko-KR" altLang="en-US" sz="1400" b="1" spc="-133" dirty="0" smtClean="0">
                <a:latin typeface="+mn-ea"/>
              </a:rPr>
              <a:t>펴는데 쓰는 연장 </a:t>
            </a:r>
            <a:endParaRPr lang="en-US" altLang="ko-KR" sz="14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991" y="5072868"/>
            <a:ext cx="8143932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반드시 운전정지 후 작업</a:t>
            </a:r>
          </a:p>
          <a:p>
            <a:pPr marL="144000" indent="-144000" latinLnBrk="0">
              <a:lnSpc>
                <a:spcPts val="28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회전축에 방호덮개 설치</a:t>
            </a:r>
          </a:p>
          <a:p>
            <a:pPr marL="144000" indent="-144000"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- </a:t>
            </a:r>
            <a:r>
              <a:rPr lang="ko-KR" altLang="en-US" sz="1600" b="1" spc="-133" dirty="0" smtClean="0">
                <a:latin typeface="+mn-ea"/>
              </a:rPr>
              <a:t>컨베이어 라인에 비상시 즉시 운전을 정지시킬 수 있는 </a:t>
            </a:r>
            <a:r>
              <a:rPr lang="ko-KR" altLang="en-US" sz="1600" b="1" spc="-133" dirty="0" err="1" smtClean="0">
                <a:latin typeface="+mn-ea"/>
              </a:rPr>
              <a:t>로프식</a:t>
            </a:r>
            <a:r>
              <a:rPr lang="ko-KR" altLang="en-US" sz="1600" b="1" spc="-133" dirty="0" smtClean="0">
                <a:latin typeface="+mn-ea"/>
              </a:rPr>
              <a:t> 비상정지 장치 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70837" y="1858158"/>
            <a:ext cx="3571899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 descr="사례05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70837" y="4429926"/>
            <a:ext cx="1925196" cy="1293920"/>
          </a:xfrm>
          <a:prstGeom prst="rect">
            <a:avLst/>
          </a:prstGeom>
        </p:spPr>
      </p:pic>
      <p:grpSp>
        <p:nvGrpSpPr>
          <p:cNvPr id="6" name="그룹 15"/>
          <p:cNvGrpSpPr/>
          <p:nvPr/>
        </p:nvGrpSpPr>
        <p:grpSpPr>
          <a:xfrm>
            <a:off x="1514438" y="3929860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12855" y="5144306"/>
            <a:ext cx="1414515" cy="419116"/>
            <a:chOff x="1512855" y="5144306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5144306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5144306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사례0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643338" cy="2607835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회전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교반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날개와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본체에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368660" y="4215612"/>
            <a:ext cx="3857652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반죽 작업 후 내용물을 꺼낼 때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기계를 정지하지 않고 운전 상태에서 작업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혼합기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덮개 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0243" y="1786720"/>
            <a:ext cx="4429156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원재료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앙금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계란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우유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</a:t>
            </a:r>
            <a:r>
              <a:rPr lang="ko-KR" altLang="en-US" sz="1600" b="1" spc="-133" dirty="0" err="1" smtClean="0">
                <a:latin typeface="+mn-ea"/>
              </a:rPr>
              <a:t>혼합기에</a:t>
            </a:r>
            <a:r>
              <a:rPr lang="ko-KR" altLang="en-US" sz="1600" b="1" spc="-133" dirty="0" smtClean="0">
                <a:latin typeface="+mn-ea"/>
              </a:rPr>
              <a:t> 투입 후 </a:t>
            </a:r>
            <a:r>
              <a:rPr lang="ko-KR" altLang="en-US" sz="1600" b="1" spc="-133" dirty="0" err="1" smtClean="0">
                <a:latin typeface="+mn-ea"/>
              </a:rPr>
              <a:t>혼합기로</a:t>
            </a:r>
            <a:r>
              <a:rPr lang="ko-KR" altLang="en-US" sz="1600" b="1" spc="-133" dirty="0" smtClean="0">
                <a:latin typeface="+mn-ea"/>
              </a:rPr>
              <a:t> 섞어 반죽 작업을 완료하고 </a:t>
            </a: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내부에 있던 내용물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완성된 반죽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을 주걱으로 꺼내는 과정에서 작동 중인 혼합기의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회전 </a:t>
            </a:r>
            <a:r>
              <a:rPr lang="ko-KR" altLang="en-US" sz="1600" b="1" spc="-133" dirty="0" err="1" smtClean="0">
                <a:latin typeface="+mn-ea"/>
              </a:rPr>
              <a:t>교반</a:t>
            </a:r>
            <a:r>
              <a:rPr lang="ko-KR" altLang="en-US" sz="1600" b="1" spc="-133" dirty="0" smtClean="0">
                <a:latin typeface="+mn-ea"/>
              </a:rPr>
              <a:t> 날개와 본체 사이에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몸이 끼여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0243" y="5358620"/>
            <a:ext cx="8143932" cy="692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운전정지 후 작업 </a:t>
            </a:r>
          </a:p>
          <a:p>
            <a:pPr marL="144000" indent="-144000" latinLnBrk="0">
              <a:lnSpc>
                <a:spcPts val="26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상부에 덮개 설치하고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덮개와 전기적으로 연동되는 덮개 연동장치 설치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870837" y="1858158"/>
            <a:ext cx="3643338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 descr="사례06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4953" y="3001166"/>
            <a:ext cx="1154974" cy="1500198"/>
          </a:xfrm>
          <a:prstGeom prst="rect">
            <a:avLst/>
          </a:prstGeom>
        </p:spPr>
      </p:pic>
      <p:grpSp>
        <p:nvGrpSpPr>
          <p:cNvPr id="6" name="그룹 16"/>
          <p:cNvGrpSpPr/>
          <p:nvPr/>
        </p:nvGrpSpPr>
        <p:grpSpPr>
          <a:xfrm>
            <a:off x="1514438" y="4215612"/>
            <a:ext cx="1414515" cy="436579"/>
            <a:chOff x="1514438" y="4358488"/>
            <a:chExt cx="1414515" cy="436579"/>
          </a:xfrm>
        </p:grpSpPr>
        <p:pic>
          <p:nvPicPr>
            <p:cNvPr id="18" name="그림 17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7" name="그룹 19"/>
          <p:cNvGrpSpPr/>
          <p:nvPr/>
        </p:nvGrpSpPr>
        <p:grpSpPr>
          <a:xfrm>
            <a:off x="1512855" y="5368132"/>
            <a:ext cx="1414515" cy="419116"/>
            <a:chOff x="1512855" y="4215612"/>
            <a:chExt cx="1414515" cy="419116"/>
          </a:xfrm>
        </p:grpSpPr>
        <p:pic>
          <p:nvPicPr>
            <p:cNvPr id="21" name="그림 20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591870" cy="273263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06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믹서기 내부 청소작업 중 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회전 날에 말림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2933819"/>
            <a:ext cx="4573615" cy="1567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수리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·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점검 등의 작업 시 안전조치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ko-KR" altLang="en-US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기동장치에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잠금장치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또는 표지판을 설치하지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않아 타작업자에 의한 오작동 유발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믹서기 기동스위치 설치 위치 부적절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냉각믹서기 커버 연동장치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인터록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고장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배합실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쿨링믹서기</a:t>
            </a:r>
            <a:r>
              <a:rPr lang="ko-KR" altLang="en-US" sz="1600" b="1" spc="-133" dirty="0" smtClean="0">
                <a:latin typeface="+mn-ea"/>
              </a:rPr>
              <a:t> 내부 청소작업 중 타작업자가 스위치를 조작하여 믹서기가 불시 가동되며 </a:t>
            </a:r>
            <a:r>
              <a:rPr lang="ko-KR" altLang="en-US" sz="1600" b="1" spc="-133" dirty="0" err="1" smtClean="0">
                <a:latin typeface="+mn-ea"/>
              </a:rPr>
              <a:t>회전날에</a:t>
            </a:r>
            <a:r>
              <a:rPr lang="ko-KR" altLang="en-US" sz="1600" b="1" spc="-133" dirty="0" smtClean="0">
                <a:latin typeface="+mn-ea"/>
              </a:rPr>
              <a:t> 협착되어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991" y="4644240"/>
            <a:ext cx="8143932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수리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청소 등의 작업 시 안전조치 실시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 </a:t>
            </a:r>
            <a:r>
              <a:rPr lang="ko-KR" altLang="en-US" sz="1600" b="1" spc="-133" dirty="0" smtClean="0">
                <a:latin typeface="+mn-ea"/>
              </a:rPr>
              <a:t>기계설비의 수리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 시에는 설비 전원을 차단하고 수리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 실시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 </a:t>
            </a:r>
            <a:r>
              <a:rPr lang="ko-KR" altLang="en-US" sz="1600" b="1" spc="-133" dirty="0" smtClean="0">
                <a:latin typeface="+mn-ea"/>
              </a:rPr>
              <a:t>정비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보수를 위한 설비 전원 차단 시에는 기동장치에 </a:t>
            </a:r>
            <a:r>
              <a:rPr lang="ko-KR" altLang="en-US" sz="1600" b="1" spc="-133" dirty="0" err="1" smtClean="0">
                <a:latin typeface="+mn-ea"/>
              </a:rPr>
              <a:t>잠금장치</a:t>
            </a:r>
            <a:r>
              <a:rPr lang="en-US" altLang="ko-KR" sz="1600" b="1" spc="-133" dirty="0" smtClean="0">
                <a:latin typeface="+mn-ea"/>
              </a:rPr>
              <a:t>, “</a:t>
            </a:r>
            <a:r>
              <a:rPr lang="ko-KR" altLang="en-US" sz="1600" b="1" spc="-133" dirty="0" smtClean="0">
                <a:latin typeface="+mn-ea"/>
              </a:rPr>
              <a:t>청소 중” 표지판 설치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 </a:t>
            </a:r>
            <a:r>
              <a:rPr lang="ko-KR" altLang="en-US" sz="1600" b="1" spc="-133" dirty="0" smtClean="0">
                <a:latin typeface="+mn-ea"/>
              </a:rPr>
              <a:t>믹서기 인접장소에 전원 차단 스위치 설치프레스 방호장치 정상기능 유지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믹서기의 커버 개방 시 믹서기가 동작되지 않도록 연동장치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인터록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설치하고 정상작동을 위한 주기적 점검 실시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942275" y="1858158"/>
            <a:ext cx="3500461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655731" y="2929728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98538" y="4653752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8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2275" y="1918295"/>
            <a:ext cx="3538224" cy="2583069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07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이물질 제거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롤러 사이에 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60" y="3429794"/>
            <a:ext cx="3857652" cy="1295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정비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청소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급유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검사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수리 등의 작업 시 기계의 운전을 정지하지 않고 작업을 수행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롤러에 부착된 이물질을 제거하기 위하여 방호덮개를 제거하고 작업을 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060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롤러 사이에서 인쇄 품질을 확인하는 작업을 하던 중 이물질을 발견하여 이를 제거하려다 손이 롤러 사이에 끼임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072868"/>
            <a:ext cx="8143932" cy="9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이물질 제거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정비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청소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급유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검사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수리의 작업 시 기계의 운전 정지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장금장치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잠금 표시를 하고 그 열쇠를 별도로 관리하거나 표지판을 설치하는 등 방호조치 실시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롤러와 롤러 사이에 </a:t>
            </a:r>
            <a:r>
              <a:rPr lang="ko-KR" altLang="en-US" sz="1600" b="1" spc="-133" dirty="0" err="1" smtClean="0">
                <a:latin typeface="+mn-ea"/>
              </a:rPr>
              <a:t>끼임점이</a:t>
            </a:r>
            <a:r>
              <a:rPr lang="ko-KR" altLang="en-US" sz="1600" b="1" spc="-133" dirty="0" smtClean="0">
                <a:latin typeface="+mn-ea"/>
              </a:rPr>
              <a:t> 형성되지 않도록 방호덮개 부착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70837" y="1858158"/>
            <a:ext cx="3643338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512855" y="34297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072868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사례10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4905" y="1858159"/>
            <a:ext cx="3184288" cy="2714644"/>
          </a:xfrm>
          <a:prstGeom prst="rect">
            <a:avLst/>
          </a:prstGeom>
        </p:spPr>
      </p:pic>
      <p:grpSp>
        <p:nvGrpSpPr>
          <p:cNvPr id="2" name="그룹 2"/>
          <p:cNvGrpSpPr/>
          <p:nvPr/>
        </p:nvGrpSpPr>
        <p:grpSpPr>
          <a:xfrm>
            <a:off x="727037" y="1572406"/>
            <a:ext cx="2357454" cy="1141267"/>
            <a:chOff x="727037" y="1572406"/>
            <a:chExt cx="2357454" cy="1141267"/>
          </a:xfrm>
        </p:grpSpPr>
        <p:pic>
          <p:nvPicPr>
            <p:cNvPr id="4" name="그림 3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08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회전하는 드릴 날에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스카프가 말림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368659" y="3715546"/>
            <a:ext cx="4787929" cy="6412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탁상용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드릴기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사용 작업 중 추운 날씨에 스카프를 착용한 상태 작업실시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0243" y="1786720"/>
            <a:ext cx="4429156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탁상용 </a:t>
            </a:r>
            <a:r>
              <a:rPr lang="ko-KR" altLang="en-US" sz="1600" b="1" spc="-133" dirty="0" err="1" smtClean="0">
                <a:latin typeface="+mn-ea"/>
              </a:rPr>
              <a:t>드릴기를</a:t>
            </a:r>
            <a:r>
              <a:rPr lang="ko-KR" altLang="en-US" sz="1600" b="1" spc="-133" dirty="0" smtClean="0">
                <a:latin typeface="+mn-ea"/>
              </a:rPr>
              <a:t> 사용하여 금속부품에 구멍을 뚫는 작업 중 작업자가 착용한 스카프가 </a:t>
            </a:r>
            <a:r>
              <a:rPr lang="ko-KR" altLang="en-US" sz="1600" b="1" spc="-133" dirty="0" err="1" smtClean="0">
                <a:latin typeface="+mn-ea"/>
              </a:rPr>
              <a:t>드릴기</a:t>
            </a:r>
            <a:r>
              <a:rPr lang="ko-KR" altLang="en-US" sz="1600" b="1" spc="-133" dirty="0" smtClean="0">
                <a:latin typeface="+mn-ea"/>
              </a:rPr>
              <a:t> 날에 말려 들어가면서 목이 졸려 질식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442341" y="1858158"/>
            <a:ext cx="3071834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370243" y="5072868"/>
            <a:ext cx="5572164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몸에 밀착되는 작업복 등 올바른 복장 착용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드릴 날 방호덮개 설치 </a:t>
            </a:r>
          </a:p>
        </p:txBody>
      </p:sp>
      <p:grpSp>
        <p:nvGrpSpPr>
          <p:cNvPr id="3" name="그룹 15"/>
          <p:cNvGrpSpPr/>
          <p:nvPr/>
        </p:nvGrpSpPr>
        <p:grpSpPr>
          <a:xfrm>
            <a:off x="1512855" y="3715546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7" name="그룹 18"/>
          <p:cNvGrpSpPr/>
          <p:nvPr/>
        </p:nvGrpSpPr>
        <p:grpSpPr>
          <a:xfrm>
            <a:off x="1512855" y="5082380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4441813" y="1715282"/>
            <a:ext cx="5143536" cy="642942"/>
            <a:chOff x="4799003" y="1572406"/>
            <a:chExt cx="5143536" cy="642942"/>
          </a:xfrm>
        </p:grpSpPr>
        <p:pic>
          <p:nvPicPr>
            <p:cNvPr id="4" name="그림 3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끼임 재해 이것만은 확인 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370375" y="2643976"/>
            <a:ext cx="5143536" cy="1821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err="1" smtClean="0">
                <a:latin typeface="+mn-ea"/>
              </a:rPr>
              <a:t>정비ㆍ점검ㆍ수리ㆍ청소</a:t>
            </a:r>
            <a:r>
              <a:rPr lang="ko-KR" altLang="en-US" sz="1600" b="1" spc="-133" dirty="0" smtClean="0">
                <a:latin typeface="+mn-ea"/>
              </a:rPr>
              <a:t> 등의 작업 시 반드시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❶</a:t>
            </a:r>
            <a:r>
              <a:rPr lang="ko-KR" altLang="en-US" sz="1600" b="1" spc="-133" dirty="0" smtClean="0">
                <a:latin typeface="+mn-ea"/>
              </a:rPr>
              <a:t>  기계의 운전을 정지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전원 차단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하고</a:t>
            </a:r>
            <a:r>
              <a:rPr lang="en-US" altLang="ko-KR" sz="1600" b="1" spc="-133" dirty="0" smtClean="0">
                <a:latin typeface="+mn-ea"/>
              </a:rPr>
              <a:t>,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❷</a:t>
            </a:r>
            <a:r>
              <a:rPr lang="en-US" altLang="ko-KR" sz="1600" b="1" spc="-133" dirty="0" smtClean="0"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기동스위치 키</a:t>
            </a:r>
            <a:r>
              <a:rPr lang="en-US" altLang="ko-KR" sz="1600" b="1" spc="-133" dirty="0" smtClean="0">
                <a:latin typeface="+mn-ea"/>
              </a:rPr>
              <a:t>(Key)</a:t>
            </a:r>
            <a:r>
              <a:rPr lang="ko-KR" altLang="en-US" sz="1600" b="1" spc="-133" dirty="0" smtClean="0">
                <a:latin typeface="+mn-ea"/>
              </a:rPr>
              <a:t>를 별도 보관하거나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❸</a:t>
            </a:r>
            <a:r>
              <a:rPr lang="ko-KR" altLang="en-US" sz="1600" b="1" spc="-133" dirty="0" smtClean="0">
                <a:latin typeface="+mn-ea"/>
              </a:rPr>
              <a:t>  조작금지 표지판을 설치한 후 작업 실시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8" name="그림 7" descr="49 삽화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2341" y="2858290"/>
            <a:ext cx="2597053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6553" y="1858158"/>
            <a:ext cx="3507621" cy="2714644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09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탁상용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연삭기로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작업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깨진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연삭숫돌에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맞음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01166"/>
            <a:ext cx="4787929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최고 사용회전속도를 초과하여 사용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측정치 회전속도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2,554RPM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latin typeface="+mn-ea"/>
              </a:rPr>
              <a:t>    ※ </a:t>
            </a:r>
            <a:r>
              <a:rPr lang="ko-KR" altLang="en-US" sz="1400" b="1" spc="-133" dirty="0" err="1" smtClean="0">
                <a:latin typeface="+mn-ea"/>
              </a:rPr>
              <a:t>연삭숫돌</a:t>
            </a:r>
            <a:r>
              <a:rPr lang="ko-KR" altLang="en-US" sz="1400" b="1" spc="-133" dirty="0" smtClean="0">
                <a:latin typeface="+mn-ea"/>
              </a:rPr>
              <a:t> </a:t>
            </a:r>
            <a:r>
              <a:rPr lang="en-US" altLang="ko-KR" sz="1400" b="1" spc="-133" dirty="0" smtClean="0">
                <a:latin typeface="+mn-ea"/>
              </a:rPr>
              <a:t>: </a:t>
            </a:r>
            <a:r>
              <a:rPr lang="ko-KR" altLang="en-US" sz="1400" b="1" spc="-133" dirty="0" smtClean="0">
                <a:latin typeface="+mn-ea"/>
              </a:rPr>
              <a:t>지름 </a:t>
            </a:r>
            <a:r>
              <a:rPr lang="en-US" altLang="ko-KR" sz="1400" b="1" spc="-133" dirty="0" smtClean="0">
                <a:latin typeface="+mn-ea"/>
              </a:rPr>
              <a:t>510mm, </a:t>
            </a:r>
            <a:r>
              <a:rPr lang="ko-KR" altLang="en-US" sz="1400" b="1" spc="-133" dirty="0" smtClean="0">
                <a:latin typeface="+mn-ea"/>
              </a:rPr>
              <a:t>두께 </a:t>
            </a:r>
            <a:r>
              <a:rPr lang="en-US" altLang="ko-KR" sz="1400" b="1" spc="-133" dirty="0" smtClean="0">
                <a:latin typeface="+mn-ea"/>
              </a:rPr>
              <a:t>50mm, </a:t>
            </a:r>
            <a:r>
              <a:rPr lang="ko-KR" altLang="en-US" sz="1400" b="1" spc="-133" dirty="0" smtClean="0">
                <a:latin typeface="+mn-ea"/>
              </a:rPr>
              <a:t>최고 사용원주속도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                  4,000m/min(2,498RPM)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파편이 방호덮개의 강도 미달로 방호덮개가 분리되며 튀어나옴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탁상용 </a:t>
            </a:r>
            <a:r>
              <a:rPr lang="ko-KR" altLang="en-US" sz="1600" b="1" spc="-133" dirty="0" err="1" smtClean="0">
                <a:latin typeface="+mn-ea"/>
              </a:rPr>
              <a:t>연삭기를</a:t>
            </a:r>
            <a:r>
              <a:rPr lang="ko-KR" altLang="en-US" sz="1600" b="1" spc="-133" dirty="0" smtClean="0">
                <a:latin typeface="+mn-ea"/>
              </a:rPr>
              <a:t> 사용하여 자동차 엔진부품을 </a:t>
            </a:r>
            <a:r>
              <a:rPr lang="ko-KR" altLang="en-US" sz="1600" b="1" spc="-133" dirty="0" err="1" smtClean="0">
                <a:latin typeface="+mn-ea"/>
              </a:rPr>
              <a:t>연삭하던</a:t>
            </a:r>
            <a:r>
              <a:rPr lang="ko-KR" altLang="en-US" sz="1600" b="1" spc="-133" dirty="0" smtClean="0">
                <a:latin typeface="+mn-ea"/>
              </a:rPr>
              <a:t> 중 </a:t>
            </a:r>
            <a:r>
              <a:rPr lang="ko-KR" altLang="en-US" sz="1600" b="1" spc="-133" dirty="0" err="1" smtClean="0">
                <a:latin typeface="+mn-ea"/>
              </a:rPr>
              <a:t>연삭</a:t>
            </a:r>
            <a:r>
              <a:rPr lang="ko-KR" altLang="en-US" sz="1600" b="1" spc="-133" dirty="0" smtClean="0">
                <a:latin typeface="+mn-ea"/>
              </a:rPr>
              <a:t> 숫돌이 깨지면서 파편에 가슴을 맞아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0243" y="5072868"/>
            <a:ext cx="8353498" cy="1333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연삭숫돌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제원표</a:t>
            </a:r>
            <a:r>
              <a:rPr lang="ko-KR" altLang="en-US" sz="1600" b="1" spc="-133" dirty="0" smtClean="0">
                <a:latin typeface="+mn-ea"/>
              </a:rPr>
              <a:t> 확인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최고원주속도 이내에서 사용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숫돌의 최고 원주속도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숫돌의 두께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숫돌의 직경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덮개의 재질 등을 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</a:t>
            </a:r>
            <a:r>
              <a:rPr lang="ko-KR" altLang="en-US" sz="1600" b="1" spc="-133" dirty="0" smtClean="0">
                <a:latin typeface="+mn-ea"/>
              </a:rPr>
              <a:t>고려하여 적합한 방호덮개 사용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연삭기는</a:t>
            </a:r>
            <a:r>
              <a:rPr lang="ko-KR" altLang="en-US" sz="1600" b="1" spc="-133" dirty="0" smtClean="0">
                <a:latin typeface="+mn-ea"/>
              </a:rPr>
              <a:t> 사전 안전이 확보된 자율안전확인 대상 제품 사용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441417" y="3001166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436669" y="508238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21" name="그림 20" descr="53 사진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9103" y="5144306"/>
            <a:ext cx="2357454" cy="785818"/>
          </a:xfrm>
          <a:prstGeom prst="rect">
            <a:avLst/>
          </a:prstGeom>
        </p:spPr>
      </p:pic>
      <p:grpSp>
        <p:nvGrpSpPr>
          <p:cNvPr id="11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2505" y="1715282"/>
            <a:ext cx="3120658" cy="219620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10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핸드그라인더로 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폐드럼통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절단 작업 중 폭발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144042"/>
            <a:ext cx="4787929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밀폐 보관된 상태의 인화성 증기 폭발분위기 상태에서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점화원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핸드 그라인더 불꽃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작용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폐 드럼통 용도 외 사용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폐자재 보관용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643844"/>
            <a:ext cx="5072098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메탄올 보관용기로 사용했던 철제 빈 드럼통을 핸드그라인더로 절단 작업을 하던 중 드럼통 내부에 잔류된 인화성 증기가 그라인더 불꽃에 의해 </a:t>
            </a:r>
            <a:r>
              <a:rPr lang="ko-KR" altLang="en-US" sz="1600" b="1" spc="-133" dirty="0" err="1" smtClean="0">
                <a:latin typeface="+mn-ea"/>
              </a:rPr>
              <a:t>점화ㆍ폭발하여</a:t>
            </a:r>
            <a:r>
              <a:rPr lang="ko-KR" altLang="en-US" sz="1600" b="1" spc="-133" dirty="0" smtClean="0">
                <a:latin typeface="+mn-ea"/>
              </a:rPr>
              <a:t> 드럼통 상판이 날아가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안면 및 두부를 가격하여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370903" y="1715282"/>
            <a:ext cx="3112380" cy="2214578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4198136"/>
            <a:ext cx="8353498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밀폐된 </a:t>
            </a:r>
            <a:r>
              <a:rPr lang="ko-KR" altLang="en-US" sz="1500" b="1" spc="-133" dirty="0" err="1" smtClean="0">
                <a:latin typeface="+mn-ea"/>
              </a:rPr>
              <a:t>폐드럼통</a:t>
            </a:r>
            <a:r>
              <a:rPr lang="ko-KR" altLang="en-US" sz="1500" b="1" spc="-133" dirty="0" smtClean="0">
                <a:latin typeface="+mn-ea"/>
              </a:rPr>
              <a:t> 절단 </a:t>
            </a:r>
            <a:r>
              <a:rPr lang="ko-KR" altLang="en-US" sz="1500" b="1" spc="-133" dirty="0" err="1" smtClean="0">
                <a:latin typeface="+mn-ea"/>
              </a:rPr>
              <a:t>작업시</a:t>
            </a:r>
            <a:r>
              <a:rPr lang="ko-KR" altLang="en-US" sz="1500" b="1" spc="-133" dirty="0" smtClean="0">
                <a:latin typeface="+mn-ea"/>
              </a:rPr>
              <a:t> 인화성 증기 존재여부 확인 </a:t>
            </a:r>
            <a:r>
              <a:rPr lang="en-US" altLang="ko-KR" sz="1500" b="1" spc="-133" dirty="0" smtClean="0">
                <a:latin typeface="+mn-ea"/>
              </a:rPr>
              <a:t>: </a:t>
            </a:r>
            <a:r>
              <a:rPr lang="ko-KR" altLang="en-US" sz="1500" b="1" spc="-133" dirty="0" smtClean="0">
                <a:latin typeface="+mn-ea"/>
              </a:rPr>
              <a:t>드럼통 절단 작업을 하는 경우 드럼 내부에 인화성 잔류 증기에 의한 폭발위험이 상존하므로 증기 잔류 여부를 확인한 후 완전 치환 후 작업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드럼통을 절단하기 전에 필히 뚜껑을 개방하고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물 또는 불활성 기체 등으로 내용물을 완전히 치환하여 위험요인을 제거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err="1" smtClean="0">
                <a:latin typeface="+mn-ea"/>
              </a:rPr>
              <a:t>폐드럼통은</a:t>
            </a:r>
            <a:r>
              <a:rPr lang="ko-KR" altLang="en-US" sz="1500" b="1" spc="-133" dirty="0" smtClean="0">
                <a:latin typeface="+mn-ea"/>
              </a:rPr>
              <a:t> 용접</a:t>
            </a:r>
            <a:r>
              <a:rPr lang="en-US" altLang="ko-KR" sz="1500" b="1" spc="-133" dirty="0" smtClean="0">
                <a:latin typeface="+mn-ea"/>
              </a:rPr>
              <a:t>·</a:t>
            </a:r>
            <a:r>
              <a:rPr lang="ko-KR" altLang="en-US" sz="1500" b="1" spc="-133" dirty="0" smtClean="0">
                <a:latin typeface="+mn-ea"/>
              </a:rPr>
              <a:t>용단 등을 통해 개조하는 것은 매우 위험하므로 가급적 원래의 용도 외 사용 제한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메탄올 등 인화성 물질 등 </a:t>
            </a:r>
            <a:r>
              <a:rPr lang="ko-KR" altLang="en-US" sz="1500" b="1" spc="-133" dirty="0" err="1" smtClean="0">
                <a:latin typeface="+mn-ea"/>
              </a:rPr>
              <a:t>폐드럼통의</a:t>
            </a:r>
            <a:r>
              <a:rPr lang="ko-KR" altLang="en-US" sz="1500" b="1" spc="-133" dirty="0" smtClean="0">
                <a:latin typeface="+mn-ea"/>
              </a:rPr>
              <a:t> 경우 화재 또는 폭발의 위험이 있는 장소에 해당 화학 </a:t>
            </a:r>
            <a:r>
              <a:rPr lang="ko-KR" altLang="en-US" sz="1500" b="1" spc="-133" dirty="0" err="1" smtClean="0">
                <a:latin typeface="+mn-ea"/>
              </a:rPr>
              <a:t>물질명으로</a:t>
            </a:r>
            <a:r>
              <a:rPr lang="ko-KR" altLang="en-US" sz="1500" b="1" spc="-133" dirty="0" smtClean="0">
                <a:latin typeface="+mn-ea"/>
              </a:rPr>
              <a:t> 구분 </a:t>
            </a:r>
            <a:r>
              <a:rPr lang="en-US" altLang="ko-KR" sz="1500" b="1" spc="-133" dirty="0" smtClean="0">
                <a:latin typeface="+mn-ea"/>
              </a:rPr>
              <a:t>- </a:t>
            </a:r>
            <a:r>
              <a:rPr lang="ko-KR" altLang="en-US" sz="1500" b="1" spc="-133" dirty="0" smtClean="0">
                <a:latin typeface="+mn-ea"/>
              </a:rPr>
              <a:t>근로자가 인지하기 쉽게 화기엄금 등의 경고표지를 하고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관계자 외의 출입 금지 조치 </a:t>
            </a:r>
          </a:p>
        </p:txBody>
      </p:sp>
      <p:grpSp>
        <p:nvGrpSpPr>
          <p:cNvPr id="6" name="그룹 15"/>
          <p:cNvGrpSpPr/>
          <p:nvPr/>
        </p:nvGrpSpPr>
        <p:grpSpPr>
          <a:xfrm>
            <a:off x="1514438" y="3144042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12855" y="4144174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22" name="그림 21" descr="54 사진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12855" y="4644240"/>
            <a:ext cx="1428760" cy="1571636"/>
          </a:xfrm>
          <a:prstGeom prst="rect">
            <a:avLst/>
          </a:prstGeom>
        </p:spPr>
      </p:pic>
      <p:grpSp>
        <p:nvGrpSpPr>
          <p:cNvPr id="11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656523" y="1643844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산업현장의 입사근속 기간이 짧은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입사자에게서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산업재해가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많이 발생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70837" y="2001034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근로자가 업무에 관계되는 건설물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설비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원재료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가스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증기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ko-KR" altLang="en-US" sz="1400" b="1" spc="-133" dirty="0" smtClean="0">
                <a:solidFill>
                  <a:prstClr val="black"/>
                </a:solidFill>
              </a:rPr>
              <a:t>걸리는 것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산업재해의 정의</a:t>
            </a:r>
            <a:endParaRPr lang="ko-KR" altLang="en-US" sz="1600" b="1" spc="-133" dirty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/>
          </p:nvPr>
        </p:nvGraphicFramePr>
        <p:xfrm>
          <a:off x="8317135" y="2898827"/>
          <a:ext cx="3528392" cy="2187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차트 35"/>
          <p:cNvGraphicFramePr>
            <a:graphicFrameLocks/>
          </p:cNvGraphicFramePr>
          <p:nvPr>
            <p:extLst/>
          </p:nvPr>
        </p:nvGraphicFramePr>
        <p:xfrm>
          <a:off x="7020991" y="4056658"/>
          <a:ext cx="4867513" cy="2654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차트 20"/>
          <p:cNvGraphicFramePr>
            <a:graphicFrameLocks/>
          </p:cNvGraphicFramePr>
          <p:nvPr>
            <p:extLst/>
          </p:nvPr>
        </p:nvGraphicFramePr>
        <p:xfrm>
          <a:off x="3119909" y="2997746"/>
          <a:ext cx="453661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3" name="그림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6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사례1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3699" y="1858158"/>
            <a:ext cx="3549400" cy="2143140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교류아크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용접작업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감전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786720"/>
            <a:ext cx="4429156" cy="134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7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주물사</a:t>
            </a:r>
            <a:r>
              <a:rPr lang="ko-KR" altLang="en-US" sz="1600" b="1" spc="-133" dirty="0" smtClean="0">
                <a:latin typeface="+mn-ea"/>
              </a:rPr>
              <a:t> 재생라인의 도전성이 높은 금속제 </a:t>
            </a:r>
            <a:r>
              <a:rPr lang="ko-KR" altLang="en-US" sz="1600" b="1" spc="-133" dirty="0" err="1" smtClean="0">
                <a:latin typeface="+mn-ea"/>
              </a:rPr>
              <a:t>호퍼의</a:t>
            </a:r>
            <a:r>
              <a:rPr lang="ko-KR" altLang="en-US" sz="1600" b="1" spc="-133" dirty="0" smtClean="0">
                <a:latin typeface="+mn-ea"/>
              </a:rPr>
              <a:t> 내부로 들어가서 용접 작업을 하던 작업자가 협소한 내부에서 불안전한 자세로 작업 중 용접봉과 절연이 파괴된 </a:t>
            </a:r>
            <a:r>
              <a:rPr lang="ko-KR" altLang="en-US" sz="1600" b="1" spc="-133" dirty="0" err="1" smtClean="0">
                <a:latin typeface="+mn-ea"/>
              </a:rPr>
              <a:t>홀더에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신체일부가</a:t>
            </a:r>
            <a:r>
              <a:rPr lang="ko-KR" altLang="en-US" sz="1600" b="1" spc="-133" dirty="0" smtClean="0">
                <a:latin typeface="+mn-ea"/>
              </a:rPr>
              <a:t> 접촉되어 감전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942275" y="1858158"/>
            <a:ext cx="3571900" cy="2143140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70243" y="3358356"/>
            <a:ext cx="8358246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작업공간이 충분하지 않은 도전성이 높은 금속제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호퍼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내부 장소에서 자동전격방지기가 설치되지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교류아크용접기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사용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절연덮개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애자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 파손된 홀더 사용 또는 용접봉에 작업자 신체 접촉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200" b="1" spc="-133" dirty="0" smtClean="0">
                <a:latin typeface="+mn-ea"/>
              </a:rPr>
              <a:t>   </a:t>
            </a:r>
            <a:r>
              <a:rPr lang="en-US" altLang="ko-KR" sz="1300" b="1" spc="-133" dirty="0" smtClean="0">
                <a:latin typeface="+mn-ea"/>
              </a:rPr>
              <a:t>※  </a:t>
            </a:r>
            <a:r>
              <a:rPr lang="ko-KR" altLang="en-US" sz="1300" b="1" spc="-133" dirty="0" smtClean="0">
                <a:latin typeface="+mn-ea"/>
              </a:rPr>
              <a:t>통전경로 </a:t>
            </a:r>
            <a:r>
              <a:rPr lang="en-US" altLang="ko-KR" sz="1300" b="1" spc="-133" dirty="0" smtClean="0">
                <a:latin typeface="+mn-ea"/>
              </a:rPr>
              <a:t>: </a:t>
            </a:r>
            <a:r>
              <a:rPr lang="ko-KR" altLang="en-US" sz="1300" b="1" spc="-133" dirty="0" err="1" smtClean="0">
                <a:latin typeface="+mn-ea"/>
              </a:rPr>
              <a:t>용접기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홀더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또는 용접봉</a:t>
            </a:r>
            <a:r>
              <a:rPr lang="en-US" altLang="ko-KR" sz="1300" b="1" spc="-133" dirty="0" smtClean="0">
                <a:latin typeface="+mn-ea"/>
              </a:rPr>
              <a:t>) → </a:t>
            </a:r>
            <a:r>
              <a:rPr lang="ko-KR" altLang="en-US" sz="1300" b="1" spc="-133" dirty="0" smtClean="0">
                <a:latin typeface="+mn-ea"/>
              </a:rPr>
              <a:t>작업자의 신체 → 흉 </a:t>
            </a:r>
            <a:r>
              <a:rPr lang="en-US" altLang="ko-KR" sz="1300" b="1" spc="-133" dirty="0" smtClean="0">
                <a:latin typeface="+mn-ea"/>
              </a:rPr>
              <a:t>· </a:t>
            </a:r>
            <a:r>
              <a:rPr lang="ko-KR" altLang="en-US" sz="1300" b="1" spc="-133" dirty="0" smtClean="0">
                <a:latin typeface="+mn-ea"/>
              </a:rPr>
              <a:t>복부 → 좌측 상박 또는 좌측 무릎 → </a:t>
            </a:r>
            <a:r>
              <a:rPr lang="ko-KR" altLang="en-US" sz="1300" b="1" spc="-133" dirty="0" err="1" smtClean="0">
                <a:latin typeface="+mn-ea"/>
              </a:rPr>
              <a:t>주물사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금속구조부</a:t>
            </a:r>
            <a:r>
              <a:rPr lang="ko-KR" altLang="en-US" sz="1300" b="1" spc="-133" dirty="0" smtClean="0">
                <a:latin typeface="+mn-ea"/>
              </a:rPr>
              <a:t> → </a:t>
            </a:r>
            <a:r>
              <a:rPr lang="ko-KR" altLang="en-US" sz="1300" b="1" spc="-133" dirty="0" err="1" smtClean="0">
                <a:latin typeface="+mn-ea"/>
              </a:rPr>
              <a:t>용접기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접지측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74991" y="5398994"/>
            <a:ext cx="835349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도전성이 높은 장소에서 </a:t>
            </a:r>
            <a:r>
              <a:rPr lang="ko-KR" altLang="en-US" sz="1500" b="1" spc="-133" dirty="0" err="1" smtClean="0">
                <a:latin typeface="+mn-ea"/>
              </a:rPr>
              <a:t>교류아크용접기를</a:t>
            </a:r>
            <a:r>
              <a:rPr lang="ko-KR" altLang="en-US" sz="1500" b="1" spc="-133" dirty="0" smtClean="0">
                <a:latin typeface="+mn-ea"/>
              </a:rPr>
              <a:t> 사용하는 경우 자동전격방지기 설치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err="1" smtClean="0">
                <a:latin typeface="+mn-ea"/>
              </a:rPr>
              <a:t>홀더의</a:t>
            </a:r>
            <a:r>
              <a:rPr lang="ko-KR" altLang="en-US" sz="1500" b="1" spc="-133" dirty="0" smtClean="0">
                <a:latin typeface="+mn-ea"/>
              </a:rPr>
              <a:t> 절연덮개</a:t>
            </a:r>
            <a:r>
              <a:rPr lang="en-US" altLang="ko-KR" sz="1500" b="1" spc="-133" dirty="0" smtClean="0">
                <a:latin typeface="+mn-ea"/>
              </a:rPr>
              <a:t>(</a:t>
            </a:r>
            <a:r>
              <a:rPr lang="ko-KR" altLang="en-US" sz="1500" b="1" spc="-133" dirty="0" smtClean="0">
                <a:latin typeface="+mn-ea"/>
              </a:rPr>
              <a:t>애자</a:t>
            </a:r>
            <a:r>
              <a:rPr lang="en-US" altLang="ko-KR" sz="1500" b="1" spc="-133" dirty="0" smtClean="0">
                <a:latin typeface="+mn-ea"/>
              </a:rPr>
              <a:t>)</a:t>
            </a:r>
            <a:r>
              <a:rPr lang="ko-KR" altLang="en-US" sz="1500" b="1" spc="-133" dirty="0" smtClean="0">
                <a:latin typeface="+mn-ea"/>
              </a:rPr>
              <a:t>가 파손된 홀더 사용금지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절연물이 파손된 </a:t>
            </a:r>
            <a:r>
              <a:rPr lang="ko-KR" altLang="en-US" sz="1500" b="1" spc="-133" dirty="0" err="1" smtClean="0">
                <a:latin typeface="+mn-ea"/>
              </a:rPr>
              <a:t>홀더는</a:t>
            </a:r>
            <a:r>
              <a:rPr lang="ko-KR" altLang="en-US" sz="1500" b="1" spc="-133" dirty="0" smtClean="0">
                <a:latin typeface="+mn-ea"/>
              </a:rPr>
              <a:t> 절연내력 및 내열성이 있는 </a:t>
            </a:r>
            <a:r>
              <a:rPr lang="en-US" altLang="ko-KR" sz="1500" b="1" spc="-133" dirty="0" smtClean="0">
                <a:latin typeface="+mn-ea"/>
              </a:rPr>
              <a:t>KS</a:t>
            </a:r>
            <a:r>
              <a:rPr lang="ko-KR" altLang="en-US" sz="1500" b="1" spc="-133" dirty="0" smtClean="0">
                <a:latin typeface="+mn-ea"/>
              </a:rPr>
              <a:t>규격품으로 교체 사용</a:t>
            </a:r>
          </a:p>
        </p:txBody>
      </p:sp>
      <p:grpSp>
        <p:nvGrpSpPr>
          <p:cNvPr id="6" name="그룹 16"/>
          <p:cNvGrpSpPr/>
          <p:nvPr/>
        </p:nvGrpSpPr>
        <p:grpSpPr>
          <a:xfrm>
            <a:off x="1514438" y="3358356"/>
            <a:ext cx="1414515" cy="436579"/>
            <a:chOff x="1514438" y="4358488"/>
            <a:chExt cx="1414515" cy="436579"/>
          </a:xfrm>
        </p:grpSpPr>
        <p:pic>
          <p:nvPicPr>
            <p:cNvPr id="18" name="그림 17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9"/>
          <p:cNvGrpSpPr/>
          <p:nvPr/>
        </p:nvGrpSpPr>
        <p:grpSpPr>
          <a:xfrm>
            <a:off x="1512855" y="5358620"/>
            <a:ext cx="1414515" cy="419116"/>
            <a:chOff x="1512855" y="4215612"/>
            <a:chExt cx="1414515" cy="419116"/>
          </a:xfrm>
        </p:grpSpPr>
        <p:pic>
          <p:nvPicPr>
            <p:cNvPr id="21" name="그림 20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5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85151" y="1786720"/>
            <a:ext cx="3464048" cy="2637281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작업 영역에서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지그에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72604"/>
            <a:ext cx="6573880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로봇 작동 영역의 위험장소 출입 안전조치 미흡 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안전펜스의 문 개방 시 가동되는 로봇이 정지되는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연동구조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(Interlock)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 플러그가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2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(2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개 모두 꽂음 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상태가 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On 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상태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 설치되어 있으나 출입문과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연결되지 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않아 로봇을 정지시키지 않고도 출입 가능한 상태 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-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작업자의 작업 공정에서 무인 로봇 공정으로 출입 가능한 틈새 공간 존재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572032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자동차 차체 조립 라인에서 당해 작업라인이 아닌 로봇 가동범위인 무인 로봇 공정에 작업자가 출입한 상태에서 로봇 </a:t>
            </a:r>
            <a:r>
              <a:rPr lang="ko-KR" altLang="en-US" sz="1600" b="1" spc="-133" dirty="0" err="1" smtClean="0">
                <a:latin typeface="+mn-ea"/>
              </a:rPr>
              <a:t>지그에</a:t>
            </a:r>
            <a:r>
              <a:rPr lang="ko-KR" altLang="en-US" sz="1600" b="1" spc="-133" dirty="0" smtClean="0">
                <a:latin typeface="+mn-ea"/>
              </a:rPr>
              <a:t> 머리 부위를 부딪침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5144306"/>
            <a:ext cx="8353498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안전매트 및 높이 </a:t>
            </a:r>
            <a:r>
              <a:rPr lang="en-US" altLang="ko-KR" sz="1600" b="1" spc="-133" dirty="0" smtClean="0">
                <a:latin typeface="+mn-ea"/>
              </a:rPr>
              <a:t>1.8m </a:t>
            </a:r>
            <a:r>
              <a:rPr lang="ko-KR" altLang="en-US" sz="1600" b="1" spc="-133" dirty="0" smtClean="0">
                <a:latin typeface="+mn-ea"/>
              </a:rPr>
              <a:t>이상의  방책을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상시 정상적인 기능을 유지하도록 조치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</a:t>
            </a:r>
            <a:r>
              <a:rPr lang="ko-KR" altLang="en-US" sz="1600" b="1" spc="-133" dirty="0" smtClean="0">
                <a:latin typeface="+mn-ea"/>
              </a:rPr>
              <a:t>출입문 개방 시 가동되는 로봇이 정지되는 연동구조</a:t>
            </a:r>
            <a:r>
              <a:rPr lang="en-US" altLang="ko-KR" sz="1600" b="1" spc="-133" dirty="0" smtClean="0">
                <a:latin typeface="+mn-ea"/>
              </a:rPr>
              <a:t>(Interlock)</a:t>
            </a:r>
            <a:r>
              <a:rPr lang="ko-KR" altLang="en-US" sz="1600" b="1" spc="-133" dirty="0" smtClean="0">
                <a:latin typeface="+mn-ea"/>
              </a:rPr>
              <a:t>방호 상태 유지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위험범위</a:t>
            </a:r>
            <a:r>
              <a:rPr lang="en-US" altLang="ko-KR" sz="1600" b="1" spc="-133" dirty="0" smtClean="0">
                <a:latin typeface="+mn-ea"/>
              </a:rPr>
              <a:t>,  </a:t>
            </a:r>
            <a:r>
              <a:rPr lang="ko-KR" altLang="en-US" sz="1600" b="1" spc="-133" dirty="0" smtClean="0">
                <a:latin typeface="+mn-ea"/>
              </a:rPr>
              <a:t>방책설치가 어려운 장소 등에 안전매트 또는 </a:t>
            </a:r>
            <a:r>
              <a:rPr lang="ko-KR" altLang="en-US" sz="1600" b="1" spc="-133" dirty="0" err="1" smtClean="0">
                <a:latin typeface="+mn-ea"/>
              </a:rPr>
              <a:t>광선식</a:t>
            </a:r>
            <a:r>
              <a:rPr lang="ko-KR" altLang="en-US" sz="1600" b="1" spc="-133" dirty="0" smtClean="0">
                <a:latin typeface="+mn-ea"/>
              </a:rPr>
              <a:t> 안전장치 등을 추가 설치 권장 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441417" y="307260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144306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268463" y="1557586"/>
            <a:ext cx="8099854" cy="3910791"/>
            <a:chOff x="1441417" y="1072340"/>
            <a:chExt cx="8099854" cy="3910791"/>
          </a:xfrm>
        </p:grpSpPr>
        <p:sp>
          <p:nvSpPr>
            <p:cNvPr id="4" name="TextBox 3"/>
            <p:cNvSpPr txBox="1"/>
            <p:nvPr/>
          </p:nvSpPr>
          <p:spPr>
            <a:xfrm>
              <a:off x="2412479" y="2905639"/>
              <a:ext cx="4929222" cy="20774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1.  </a:t>
              </a:r>
              <a:r>
                <a:rPr lang="ko-KR" altLang="en-US" sz="1800" b="1" spc="-133" dirty="0" smtClean="0">
                  <a:latin typeface="+mn-ea"/>
                </a:rPr>
                <a:t>화학공장의 특성 및 위험성</a:t>
              </a:r>
            </a:p>
            <a:p>
              <a:pPr marL="342900" indent="-342900"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2.  </a:t>
              </a:r>
              <a:r>
                <a:rPr lang="ko-KR" altLang="en-US" sz="1800" b="1" spc="-133" dirty="0" err="1" smtClean="0">
                  <a:latin typeface="+mn-ea"/>
                </a:rPr>
                <a:t>주요설비별</a:t>
              </a:r>
              <a:r>
                <a:rPr lang="ko-KR" altLang="en-US" sz="1800" b="1" spc="-133" dirty="0" smtClean="0">
                  <a:latin typeface="+mn-ea"/>
                </a:rPr>
                <a:t> 안전점검 내용</a:t>
              </a:r>
              <a:endParaRPr lang="en-US" altLang="ko-KR" sz="1800" b="1" spc="-133" dirty="0" smtClean="0">
                <a:latin typeface="+mn-ea"/>
              </a:endParaRPr>
            </a:p>
            <a:p>
              <a:pPr marL="342900" indent="-342900"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3.  </a:t>
              </a:r>
              <a:r>
                <a:rPr lang="ko-KR" altLang="en-US" sz="1800" b="1" spc="-133" dirty="0" smtClean="0">
                  <a:latin typeface="+mn-ea"/>
                </a:rPr>
                <a:t>재해사례</a:t>
              </a:r>
              <a:endParaRPr lang="en-US" altLang="ko-KR" sz="1800" b="1" spc="-133" dirty="0" smtClean="0">
                <a:latin typeface="+mn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endParaRPr lang="en-US" altLang="ko-KR" sz="1800" b="1" spc="-133" dirty="0" smtClean="0">
                <a:latin typeface="+mn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endParaRPr lang="en-US" altLang="ko-KR" sz="1800" b="1" spc="-133" dirty="0" smtClean="0">
                <a:latin typeface="+mn-ea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1441417" y="1072340"/>
              <a:ext cx="8099854" cy="913447"/>
              <a:chOff x="2370111" y="658959"/>
              <a:chExt cx="7653511" cy="91344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247629" y="940021"/>
                <a:ext cx="677599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화학공업의 안전관리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7" name="그룹 6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8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4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404952" cy="684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000" b="1" dirty="0" smtClean="0">
                <a:solidFill>
                  <a:srgbClr val="33CCCC"/>
                </a:solidFill>
              </a:rPr>
              <a:t>화학공장의 특성 및 위험성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8623" y="1557586"/>
            <a:ext cx="7848872" cy="4321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화학공장은 각종 기술이 집약된 장치산업으로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여러 종류의 화학물질을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원료</a:t>
            </a:r>
            <a:r>
              <a:rPr lang="en-US" altLang="ko-KR" sz="1800" b="1" dirty="0" smtClean="0">
                <a:latin typeface="+mj-ea"/>
                <a:ea typeface="+mj-ea"/>
              </a:rPr>
              <a:t>·</a:t>
            </a:r>
            <a:r>
              <a:rPr lang="ko-KR" altLang="en-US" sz="1800" b="1" dirty="0" err="1" smtClean="0">
                <a:latin typeface="+mj-ea"/>
                <a:ea typeface="+mj-ea"/>
              </a:rPr>
              <a:t>중간체</a:t>
            </a:r>
            <a:r>
              <a:rPr lang="en-US" altLang="ko-KR" sz="1800" b="1" dirty="0" smtClean="0">
                <a:latin typeface="+mj-ea"/>
                <a:ea typeface="+mj-ea"/>
              </a:rPr>
              <a:t>·</a:t>
            </a:r>
            <a:r>
              <a:rPr lang="ko-KR" altLang="en-US" sz="1800" b="1" dirty="0" smtClean="0">
                <a:latin typeface="+mj-ea"/>
                <a:ea typeface="+mj-ea"/>
              </a:rPr>
              <a:t>첨가제</a:t>
            </a:r>
            <a:r>
              <a:rPr lang="en-US" altLang="ko-KR" sz="1800" b="1" dirty="0" smtClean="0">
                <a:latin typeface="+mj-ea"/>
                <a:ea typeface="+mj-ea"/>
              </a:rPr>
              <a:t>·</a:t>
            </a:r>
            <a:r>
              <a:rPr lang="ko-KR" altLang="en-US" sz="1800" b="1" dirty="0" smtClean="0">
                <a:latin typeface="+mj-ea"/>
                <a:ea typeface="+mj-ea"/>
              </a:rPr>
              <a:t>용제 및 제품의 형태로 저장</a:t>
            </a:r>
            <a:r>
              <a:rPr lang="en-US" altLang="ko-KR" sz="1800" b="1" dirty="0" smtClean="0">
                <a:latin typeface="+mj-ea"/>
                <a:ea typeface="+mj-ea"/>
              </a:rPr>
              <a:t>·</a:t>
            </a:r>
            <a:r>
              <a:rPr lang="ko-KR" altLang="en-US" sz="1800" b="1" dirty="0" smtClean="0">
                <a:latin typeface="+mj-ea"/>
                <a:ea typeface="+mj-ea"/>
              </a:rPr>
              <a:t>사용 및 취급하고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있고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그 보유량이 비교적 크며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설비 시스템이 복잡하여 고도의 전문성이 </a:t>
            </a:r>
            <a:endParaRPr lang="en-US" altLang="ko-KR" sz="1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요구된다</a:t>
            </a:r>
            <a:r>
              <a:rPr lang="en-US" altLang="ko-KR" sz="1800" b="1" dirty="0" smtClean="0">
                <a:latin typeface="+mj-ea"/>
                <a:ea typeface="+mj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또한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위험물의 누출 또는 화재</a:t>
            </a:r>
            <a:r>
              <a:rPr lang="en-US" altLang="ko-KR" sz="1800" b="1" dirty="0" smtClean="0">
                <a:latin typeface="+mj-ea"/>
                <a:ea typeface="+mj-ea"/>
              </a:rPr>
              <a:t>·</a:t>
            </a:r>
            <a:r>
              <a:rPr lang="ko-KR" altLang="en-US" sz="1800" b="1" dirty="0" smtClean="0">
                <a:latin typeface="+mj-ea"/>
                <a:ea typeface="+mj-ea"/>
              </a:rPr>
              <a:t>폭발 등의 사고 발생시 공장 내 근로자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는 물론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공장 인근의 주민과 환경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생태계에까지 영향을 끼칠 수 있다</a:t>
            </a:r>
            <a:r>
              <a:rPr lang="en-US" altLang="ko-KR" sz="1800" b="1" dirty="0" smtClean="0">
                <a:latin typeface="+mj-ea"/>
                <a:ea typeface="+mj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위와 같은 화학공업의 설비파손은 재산상 손실이 막대할 뿐만 아니라 </a:t>
            </a:r>
            <a:endParaRPr lang="en-US" altLang="ko-KR" sz="1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설비의 복구시간이 길고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관련 산업의 원재료 수급 등의 차질을 가져올 수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있어 국가 경제 전체에 커다란 영향을 미치게 된다</a:t>
            </a:r>
            <a:r>
              <a:rPr lang="en-US" altLang="ko-KR" sz="1800" b="1" dirty="0" smtClean="0">
                <a:latin typeface="+mj-ea"/>
                <a:ea typeface="+mj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화학공장 자체의 사고의 발생 빈도는 타 업종에 비해 낮지만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설비의 고장 </a:t>
            </a:r>
            <a:endParaRPr lang="en-US" altLang="ko-KR" sz="1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또는 근로자 조작실수 등에 의한 단 한번의 사고에 의해서도 엄청난</a:t>
            </a:r>
          </a:p>
          <a:p>
            <a:pPr>
              <a:lnSpc>
                <a:spcPct val="130000"/>
              </a:lnSpc>
            </a:pPr>
            <a:r>
              <a:rPr lang="ko-KR" altLang="en-US" sz="1800" b="1" dirty="0" smtClean="0">
                <a:latin typeface="+mj-ea"/>
                <a:ea typeface="+mj-ea"/>
              </a:rPr>
              <a:t>피해를 일으킬 수 있으므로</a:t>
            </a:r>
            <a:r>
              <a:rPr lang="en-US" altLang="ko-KR" sz="1800" b="1" dirty="0" smtClean="0">
                <a:latin typeface="+mj-ea"/>
                <a:ea typeface="+mj-ea"/>
              </a:rPr>
              <a:t>, </a:t>
            </a:r>
            <a:r>
              <a:rPr lang="ko-KR" altLang="en-US" sz="1800" b="1" dirty="0" smtClean="0">
                <a:latin typeface="+mj-ea"/>
                <a:ea typeface="+mj-ea"/>
              </a:rPr>
              <a:t>종합적이고 체계적인 안전관리가 필요하다</a:t>
            </a:r>
            <a:r>
              <a:rPr lang="en-US" altLang="ko-KR" sz="1800" b="1" dirty="0" smtClean="0">
                <a:latin typeface="+mj-ea"/>
                <a:ea typeface="+mj-ea"/>
              </a:rPr>
              <a:t>.</a:t>
            </a:r>
            <a:endParaRPr lang="en-US" altLang="ko-KR" sz="1800" b="1" spc="-133" dirty="0" smtClean="0">
              <a:latin typeface="+mj-ea"/>
              <a:ea typeface="+mj-ea"/>
            </a:endParaRPr>
          </a:p>
        </p:txBody>
      </p:sp>
      <p:grpSp>
        <p:nvGrpSpPr>
          <p:cNvPr id="7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9" name="TextBox 8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404952" cy="656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① 화학공장에서의 </a:t>
            </a:r>
            <a:endParaRPr lang="en-US" altLang="ko-KR" sz="1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    화학설비 특징</a:t>
            </a:r>
            <a:endParaRPr lang="ko-KR" altLang="en-US" sz="18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8623" y="1557586"/>
            <a:ext cx="7848872" cy="44028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화학공장에서는 원료를 화학적 물리적으로 처리하는 공정을 거쳐 제품을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얻게 된다</a:t>
            </a:r>
            <a:r>
              <a:rPr lang="en-US" altLang="ko-KR" sz="1600" dirty="0" smtClean="0">
                <a:latin typeface="+mj-ea"/>
                <a:ea typeface="+mj-ea"/>
              </a:rPr>
              <a:t>. </a:t>
            </a:r>
            <a:r>
              <a:rPr lang="ko-KR" altLang="en-US" sz="1600" dirty="0" smtClean="0">
                <a:latin typeface="+mj-ea"/>
                <a:ea typeface="+mj-ea"/>
              </a:rPr>
              <a:t>따라서 화학공업에서는 물질의 이송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분리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가열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혼합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분쇄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침강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추출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흡수 등 여러 가지 단위조작과 반응공정이 필요하며 이러한 조작이나 반응을 위하여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물질의 이송설비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분리설비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err="1" smtClean="0">
                <a:latin typeface="+mj-ea"/>
                <a:ea typeface="+mj-ea"/>
              </a:rPr>
              <a:t>열교환설비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반응설비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혼합 및 </a:t>
            </a:r>
            <a:r>
              <a:rPr lang="ko-KR" altLang="en-US" sz="1600" dirty="0" err="1" smtClean="0">
                <a:latin typeface="+mj-ea"/>
                <a:ea typeface="+mj-ea"/>
              </a:rPr>
              <a:t>교반설비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추출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흡수 및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흡착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건조설비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분쇄설비 등이 있어야 한다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이와 같이 화합물을 물리적 또는 화학적으로 처리하는 반응 또는 혼합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분리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저장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계량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err="1" smtClean="0">
                <a:latin typeface="+mj-ea"/>
                <a:ea typeface="+mj-ea"/>
              </a:rPr>
              <a:t>열교환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성형 또는 가공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err="1" smtClean="0">
                <a:latin typeface="+mj-ea"/>
                <a:ea typeface="+mj-ea"/>
              </a:rPr>
              <a:t>분체취급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이송 또는 압축 등에 필요한 장치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기계</a:t>
            </a:r>
            <a:r>
              <a:rPr lang="en-US" altLang="ko-KR" sz="1600" dirty="0" smtClean="0">
                <a:latin typeface="+mj-ea"/>
                <a:ea typeface="+mj-ea"/>
              </a:rPr>
              <a:t>·</a:t>
            </a:r>
            <a:r>
              <a:rPr lang="ko-KR" altLang="en-US" sz="1600" dirty="0" smtClean="0">
                <a:latin typeface="+mj-ea"/>
                <a:ea typeface="+mj-ea"/>
              </a:rPr>
              <a:t>기구 및 이에 부속하는 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배관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계장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제어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안전장치 등</a:t>
            </a:r>
            <a:r>
              <a:rPr lang="en-US" altLang="ko-KR" sz="1600" dirty="0" smtClean="0">
                <a:latin typeface="+mj-ea"/>
                <a:ea typeface="+mj-ea"/>
              </a:rPr>
              <a:t>) </a:t>
            </a:r>
            <a:r>
              <a:rPr lang="ko-KR" altLang="en-US" sz="1600" dirty="0" smtClean="0">
                <a:latin typeface="+mj-ea"/>
                <a:ea typeface="+mj-ea"/>
              </a:rPr>
              <a:t>설비를 화학설비라 한다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</a:p>
          <a:p>
            <a:pPr>
              <a:lnSpc>
                <a:spcPct val="1200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화학설비는 대부분 구조가 복잡하고 정밀하며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고도의 자동제어시스템으로 구성되어 있어서 설계 및 운영에 고도의 기술을 요하며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이 설비는 각종 유해위험물 및 대량의 에너지를 사용</a:t>
            </a:r>
            <a:r>
              <a:rPr lang="en-US" altLang="ko-KR" sz="1600" dirty="0" smtClean="0">
                <a:latin typeface="+mj-ea"/>
                <a:ea typeface="+mj-ea"/>
              </a:rPr>
              <a:t>·</a:t>
            </a:r>
            <a:r>
              <a:rPr lang="ko-KR" altLang="en-US" sz="1600" dirty="0" smtClean="0">
                <a:latin typeface="+mj-ea"/>
                <a:ea typeface="+mj-ea"/>
              </a:rPr>
              <a:t>보유하고 있어서 일단 이상이 발생하여 사고가 일어나면 그 영향이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커서 피해가 엄청나고 환경을 오염시킬 수도 있다</a:t>
            </a:r>
            <a:r>
              <a:rPr lang="en-US" altLang="ko-KR" sz="1600" dirty="0" smtClean="0">
                <a:latin typeface="+mj-ea"/>
                <a:ea typeface="+mj-ea"/>
              </a:rPr>
              <a:t>. </a:t>
            </a:r>
            <a:r>
              <a:rPr lang="ko-KR" altLang="en-US" sz="1600" dirty="0" smtClean="0">
                <a:latin typeface="+mj-ea"/>
                <a:ea typeface="+mj-ea"/>
              </a:rPr>
              <a:t>따라서 화학설비는 그 위험을 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정확히 평가하여 신뢰성이 확보된 후에 운전되어야 한다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grpSp>
        <p:nvGrpSpPr>
          <p:cNvPr id="7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9" name="TextBox 8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5599" y="1572406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② 화학공장의 흐름도</a:t>
            </a:r>
            <a:endParaRPr lang="ko-KR" altLang="en-US" sz="18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grpSp>
        <p:nvGrpSpPr>
          <p:cNvPr id="7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9" name="TextBox 8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42491" y="2072472"/>
            <a:ext cx="1974044" cy="6412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600" dirty="0" smtClean="0">
                <a:solidFill>
                  <a:srgbClr val="CC99FF"/>
                </a:solidFill>
              </a:rPr>
              <a:t>원유정제처리업 공정흐름도</a:t>
            </a:r>
            <a:endParaRPr lang="en-US" altLang="ko-KR" sz="1500" b="1" spc="-133" dirty="0" smtClean="0">
              <a:solidFill>
                <a:srgbClr val="CC99FF"/>
              </a:solidFill>
              <a:latin typeface="+mn-ea"/>
            </a:endParaRPr>
          </a:p>
        </p:txBody>
      </p:sp>
      <p:pic>
        <p:nvPicPr>
          <p:cNvPr id="1026" name="Picture 2" descr="C:\Users\1\Desktop\특성화고 교육 교안(초안 20190507)\제조업\제조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557586"/>
            <a:ext cx="7863024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② 화학공장의 흐름도</a:t>
            </a:r>
            <a:endParaRPr lang="ko-KR" altLang="en-US" sz="18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grpSp>
        <p:nvGrpSpPr>
          <p:cNvPr id="6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7" name="TextBox 6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42491" y="2072472"/>
            <a:ext cx="1974044" cy="6057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600" dirty="0" smtClean="0">
                <a:solidFill>
                  <a:srgbClr val="CC99FF"/>
                </a:solidFill>
              </a:rPr>
              <a:t>화학물질 및 화학제품 제조업의 공정흐름도</a:t>
            </a:r>
            <a:endParaRPr lang="en-US" altLang="ko-KR" sz="1500" b="1" spc="-133" dirty="0" smtClean="0">
              <a:solidFill>
                <a:srgbClr val="CC99FF"/>
              </a:solidFill>
              <a:latin typeface="+mn-ea"/>
            </a:endParaRPr>
          </a:p>
        </p:txBody>
      </p:sp>
      <p:pic>
        <p:nvPicPr>
          <p:cNvPr id="3075" name="Picture 3" descr="C:\Users\1\Desktop\특성화고 교육 교안(초안 20190507)\제조업\제조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895" y="2061642"/>
            <a:ext cx="5294313" cy="4370388"/>
          </a:xfrm>
          <a:prstGeom prst="rect">
            <a:avLst/>
          </a:prstGeom>
          <a:noFill/>
        </p:spPr>
      </p:pic>
      <p:pic>
        <p:nvPicPr>
          <p:cNvPr id="3074" name="Picture 2" descr="C:\Users\1\Desktop\특성화고 교육 교안(초안 20190507)\제조업\제조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99" y="1485578"/>
            <a:ext cx="4896544" cy="1051839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370243" y="6166098"/>
            <a:ext cx="5522956" cy="302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200" b="1" dirty="0" smtClean="0">
                <a:latin typeface="+mn-ea"/>
              </a:rPr>
              <a:t>※ </a:t>
            </a:r>
            <a:r>
              <a:rPr lang="ko-KR" altLang="en-US" sz="1200" b="1" dirty="0" err="1" smtClean="0">
                <a:latin typeface="+mn-ea"/>
              </a:rPr>
              <a:t>회분식</a:t>
            </a:r>
            <a:r>
              <a:rPr lang="ko-KR" altLang="en-US" sz="1200" b="1" dirty="0" smtClean="0">
                <a:latin typeface="+mn-ea"/>
              </a:rPr>
              <a:t> 중합반응공정인 합성수지 제조공정을 참조하여 설명함</a:t>
            </a:r>
            <a:endParaRPr lang="en-US" altLang="ko-KR" sz="12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9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55599" y="24936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통기설비 </a:t>
            </a:r>
            <a:endParaRPr lang="ko-KR" altLang="en-US" sz="18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08623" y="3789834"/>
            <a:ext cx="7848872" cy="22406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b="1" dirty="0" smtClean="0">
                <a:latin typeface="+mj-ea"/>
                <a:ea typeface="+mj-ea"/>
              </a:rPr>
              <a:t>인화성 액체를 저장</a:t>
            </a:r>
            <a:r>
              <a:rPr lang="en-US" altLang="ko-KR" sz="1600" b="1" dirty="0" smtClean="0">
                <a:latin typeface="+mj-ea"/>
                <a:ea typeface="+mj-ea"/>
              </a:rPr>
              <a:t>·</a:t>
            </a:r>
            <a:r>
              <a:rPr lang="ko-KR" altLang="en-US" sz="1600" b="1" dirty="0" smtClean="0">
                <a:latin typeface="+mj-ea"/>
                <a:ea typeface="+mj-ea"/>
              </a:rPr>
              <a:t>취급하는 대기압 탱크에는 </a:t>
            </a:r>
            <a:r>
              <a:rPr lang="ko-KR" altLang="en-US" sz="1600" b="1" dirty="0" err="1" smtClean="0">
                <a:latin typeface="+mj-ea"/>
                <a:ea typeface="+mj-ea"/>
              </a:rPr>
              <a:t>통기관</a:t>
            </a:r>
            <a:r>
              <a:rPr lang="en-US" altLang="ko-KR" sz="1600" b="1" dirty="0" smtClean="0">
                <a:latin typeface="+mj-ea"/>
                <a:ea typeface="+mj-ea"/>
              </a:rPr>
              <a:t>(Vent) </a:t>
            </a:r>
            <a:r>
              <a:rPr lang="ko-KR" altLang="en-US" sz="1600" b="1" dirty="0" smtClean="0">
                <a:latin typeface="+mj-ea"/>
                <a:ea typeface="+mj-ea"/>
              </a:rPr>
              <a:t>또는 통기밸브</a:t>
            </a:r>
            <a:r>
              <a:rPr lang="en-US" altLang="ko-KR" sz="1600" b="1" dirty="0" smtClean="0">
                <a:latin typeface="+mj-ea"/>
                <a:ea typeface="+mj-ea"/>
              </a:rPr>
              <a:t>(Breather Valve)</a:t>
            </a:r>
            <a:r>
              <a:rPr lang="ko-KR" altLang="en-US" sz="1600" b="1" dirty="0" smtClean="0">
                <a:latin typeface="+mj-ea"/>
                <a:ea typeface="+mj-ea"/>
              </a:rPr>
              <a:t>를 설치하여 </a:t>
            </a:r>
            <a:r>
              <a:rPr lang="ko-KR" altLang="en-US" sz="1600" b="1" dirty="0" err="1" smtClean="0">
                <a:latin typeface="+mj-ea"/>
                <a:ea typeface="+mj-ea"/>
              </a:rPr>
              <a:t>정상운전시에</a:t>
            </a:r>
            <a:r>
              <a:rPr lang="ko-KR" altLang="en-US" sz="1600" b="1" dirty="0" smtClean="0">
                <a:latin typeface="+mj-ea"/>
                <a:ea typeface="+mj-ea"/>
              </a:rPr>
              <a:t> 탱크 내부가 진공 또는 가압되지 않도록 외기를 흡입 또는 증기를 방출할 수 있는 충분한 용량의 통기설비를 사용하여야 한다</a:t>
            </a:r>
            <a:r>
              <a:rPr lang="en-US" altLang="ko-KR" sz="1600" b="1" dirty="0" smtClean="0">
                <a:latin typeface="+mj-ea"/>
                <a:ea typeface="+mj-ea"/>
              </a:rPr>
              <a:t>.</a:t>
            </a:r>
            <a:endParaRPr lang="ko-KR" altLang="en-US" sz="16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• </a:t>
            </a:r>
            <a:r>
              <a:rPr lang="ko-KR" altLang="en-US" sz="1600" dirty="0" smtClean="0">
                <a:latin typeface="+mj-ea"/>
                <a:ea typeface="+mj-ea"/>
              </a:rPr>
              <a:t>인화성 액체를 저장하는 용기의 </a:t>
            </a:r>
            <a:r>
              <a:rPr lang="ko-KR" altLang="en-US" sz="1600" dirty="0" err="1" smtClean="0">
                <a:latin typeface="+mj-ea"/>
                <a:ea typeface="+mj-ea"/>
              </a:rPr>
              <a:t>통기관</a:t>
            </a:r>
            <a:r>
              <a:rPr lang="ko-KR" altLang="en-US" sz="1600" dirty="0" smtClean="0">
                <a:latin typeface="+mj-ea"/>
                <a:ea typeface="+mj-ea"/>
              </a:rPr>
              <a:t> 및 통기밸브에는 외부의 화염이 탱크로 유입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하지 못하도록 </a:t>
            </a:r>
            <a:r>
              <a:rPr lang="ko-KR" altLang="en-US" sz="1600" dirty="0" err="1" smtClean="0">
                <a:latin typeface="+mj-ea"/>
                <a:ea typeface="+mj-ea"/>
              </a:rPr>
              <a:t>끝단에</a:t>
            </a:r>
            <a:r>
              <a:rPr lang="ko-KR" altLang="en-US" sz="1600" dirty="0" smtClean="0">
                <a:latin typeface="+mj-ea"/>
                <a:ea typeface="+mj-ea"/>
              </a:rPr>
              <a:t> 화염방지기를 설치하여야 한다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• </a:t>
            </a:r>
            <a:r>
              <a:rPr lang="ko-KR" altLang="en-US" sz="1600" dirty="0" smtClean="0">
                <a:latin typeface="+mj-ea"/>
                <a:ea typeface="+mj-ea"/>
              </a:rPr>
              <a:t>휘발성이 높아 증발손실이 많고 위험성이 높은 인화성 액체 저장탱크에는 통기밸브</a:t>
            </a:r>
            <a:endParaRPr lang="en-US" altLang="ko-KR" sz="160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  (Breather Valve)</a:t>
            </a:r>
            <a:r>
              <a:rPr lang="ko-KR" altLang="en-US" sz="1600" dirty="0" smtClean="0">
                <a:latin typeface="+mj-ea"/>
                <a:ea typeface="+mj-ea"/>
              </a:rPr>
              <a:t>를 설치한다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3800867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통기설비 정의 </a:t>
            </a:r>
            <a:endParaRPr lang="ko-KR" altLang="en-US" sz="18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767" y="1356377"/>
            <a:ext cx="4968552" cy="231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5" name="TextBox 4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026" name="Picture 2" descr="C:\Users\1\Desktop\특성화고 교육 교안(초안 20190507)\핸드북\핸드북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3"/>
            <a:ext cx="7920880" cy="440352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55599" y="29257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  <a:ea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  <a:ea typeface="+mj-ea"/>
              </a:rPr>
              <a:t>탱크의 </a:t>
            </a:r>
            <a:r>
              <a:rPr lang="ko-KR" altLang="en-US" sz="1600" b="1" spc="-133" dirty="0" err="1" smtClean="0">
                <a:solidFill>
                  <a:srgbClr val="00B0F0"/>
                </a:solidFill>
                <a:latin typeface="+mj-ea"/>
                <a:ea typeface="+mj-ea"/>
              </a:rPr>
              <a:t>통기구</a:t>
            </a:r>
            <a:endParaRPr lang="ko-KR" altLang="en-US" sz="1600" b="1" spc="-133" dirty="0">
              <a:solidFill>
                <a:srgbClr val="00B0F0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24936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  <a:ea typeface="+mj-ea"/>
              </a:rPr>
              <a:t>통기설비 </a:t>
            </a:r>
            <a:endParaRPr lang="ko-KR" altLang="en-US" sz="18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2050" name="Picture 2" descr="C:\Users\1\Desktop\특성화고 교육 교안(초안 20190507)\핸드북\핸드북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6" y="1629594"/>
            <a:ext cx="7901027" cy="439248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55599" y="29257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볼트</a:t>
            </a: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,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너트 및 </a:t>
            </a:r>
            <a:r>
              <a:rPr lang="ko-KR" altLang="en-US" sz="1600" b="1" spc="-133" dirty="0" err="1" smtClean="0">
                <a:solidFill>
                  <a:srgbClr val="00B0F0"/>
                </a:solidFill>
                <a:latin typeface="+mj-ea"/>
              </a:rPr>
              <a:t>플랜지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강한 인상을 남기려는 열망으로 무리하게 작업을 수행하기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약한 이유는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…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( 1 : 29 : 300 )</a:t>
            </a:r>
          </a:p>
        </p:txBody>
      </p:sp>
      <p:pic>
        <p:nvPicPr>
          <p:cNvPr id="17" name="그림 16" descr="06 하인리히법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3449" y="3501232"/>
            <a:ext cx="4707515" cy="5000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55995" y="5144306"/>
            <a:ext cx="7572427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※  330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사고 가운데 중상 또는 사망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경상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29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무상해사고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300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비율로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사고 발생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599" y="3858422"/>
            <a:ext cx="1857388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718107" y="4144174"/>
            <a:ext cx="1723442" cy="1643074"/>
            <a:chOff x="718107" y="4144174"/>
            <a:chExt cx="1723442" cy="164307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727037" y="4209893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solidFill>
                    <a:prstClr val="black"/>
                  </a:solidFill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정보마당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산업재해 통계를 보세요</a:t>
              </a:r>
              <a:r>
                <a:rPr lang="en-US" altLang="ko-KR" sz="1100" b="1" kern="0" spc="-133" dirty="0" smtClean="0">
                  <a:solidFill>
                    <a:prstClr val="black"/>
                  </a:solidFill>
                </a:rPr>
                <a:t>.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1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29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300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：무상해사고</a:t>
            </a:r>
            <a:endParaRPr lang="ko-KR" altLang="en-US" sz="1400" b="1" spc="-133" dirty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2" name="그림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3074" name="Picture 2" descr="C:\Users\1\Desktop\특성화고 교육 교안(초안 20190507)\핸드북\핸드북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591659"/>
            <a:ext cx="7920880" cy="440124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55599" y="29257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배관 지지대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381031" y="2752027"/>
            <a:ext cx="189350" cy="321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Picture 2" descr="C:\Users\1\Desktop\특성화고 교육 교안(초안 20190507)\핸드북\핸드북3.png"/>
          <p:cNvPicPr>
            <a:picLocks noChangeAspect="1" noChangeArrowheads="1"/>
          </p:cNvPicPr>
          <p:nvPr/>
        </p:nvPicPr>
        <p:blipFill rotWithShape="1">
          <a:blip r:embed="rId2" cstate="print"/>
          <a:srcRect l="48182" t="64147" r="43636" b="29309"/>
          <a:stretch/>
        </p:blipFill>
        <p:spPr bwMode="auto">
          <a:xfrm>
            <a:off x="7570381" y="2743963"/>
            <a:ext cx="648072" cy="288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4098" name="Picture 2" descr="C:\Users\1\Desktop\특성화고 교육 교안(초안 20190507)\핸드북\핸드북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696744" cy="438552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55599" y="29257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계장설비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pic>
        <p:nvPicPr>
          <p:cNvPr id="12" name="Picture 2" descr="C:\Users\1\Desktop\특성화고 교육 교안(초안 20190507)\핸드북\핸드북4.png"/>
          <p:cNvPicPr>
            <a:picLocks noChangeAspect="1" noChangeArrowheads="1"/>
          </p:cNvPicPr>
          <p:nvPr/>
        </p:nvPicPr>
        <p:blipFill rotWithShape="1">
          <a:blip r:embed="rId2" cstate="print"/>
          <a:srcRect l="77420" t="37765" r="21505" b="57309"/>
          <a:stretch/>
        </p:blipFill>
        <p:spPr bwMode="auto">
          <a:xfrm>
            <a:off x="8636270" y="3295110"/>
            <a:ext cx="68897" cy="206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5" name="TextBox 4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5122" name="Picture 2" descr="D:\맥 공유\19-5-10\핸드북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647" y="1269554"/>
            <a:ext cx="6912768" cy="214409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708623" y="3455806"/>
            <a:ext cx="7848872" cy="2782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b="1" dirty="0" smtClean="0">
                <a:latin typeface="+mj-ea"/>
                <a:ea typeface="+mj-ea"/>
              </a:rPr>
              <a:t>설비나 배관의 압력이 설정압력을 초과하는 경우 작동하여 내부압력을 분출하는 장치</a:t>
            </a:r>
          </a:p>
          <a:p>
            <a:r>
              <a:rPr lang="en-US" altLang="ko-KR" sz="1600" b="1" dirty="0" smtClean="0"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latin typeface="+mj-ea"/>
                <a:ea typeface="+mj-ea"/>
              </a:rPr>
              <a:t>안전밸브 등의 설치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다음에 해당하는 화학설비 및 그 부속설비에는 </a:t>
            </a:r>
            <a:r>
              <a:rPr lang="ko-KR" altLang="en-US" sz="1600" dirty="0" err="1" smtClean="0">
                <a:latin typeface="+mj-ea"/>
                <a:ea typeface="+mj-ea"/>
              </a:rPr>
              <a:t>과압에</a:t>
            </a:r>
            <a:r>
              <a:rPr lang="ko-KR" altLang="en-US" sz="1600" dirty="0" smtClean="0">
                <a:latin typeface="+mj-ea"/>
                <a:ea typeface="+mj-ea"/>
              </a:rPr>
              <a:t> 따른 폭발을 방지하기 위하여 안전밸브 또는 </a:t>
            </a:r>
            <a:r>
              <a:rPr lang="ko-KR" altLang="en-US" sz="1600" dirty="0" err="1" smtClean="0">
                <a:latin typeface="+mj-ea"/>
                <a:ea typeface="+mj-ea"/>
              </a:rPr>
              <a:t>파열판을</a:t>
            </a:r>
            <a:r>
              <a:rPr lang="ko-KR" altLang="en-US" sz="1600" dirty="0" smtClean="0">
                <a:latin typeface="+mj-ea"/>
                <a:ea typeface="+mj-ea"/>
              </a:rPr>
              <a:t> 설치하여야 한다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  <a:endParaRPr lang="ko-KR" altLang="en-US" sz="16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- </a:t>
            </a:r>
            <a:r>
              <a:rPr lang="ko-KR" altLang="en-US" sz="1400" dirty="0" smtClean="0">
                <a:latin typeface="+mj-ea"/>
                <a:ea typeface="+mj-ea"/>
              </a:rPr>
              <a:t>압력용기</a:t>
            </a:r>
            <a:r>
              <a:rPr lang="en-US" altLang="ko-KR" sz="1400" dirty="0" smtClean="0">
                <a:latin typeface="+mj-ea"/>
                <a:ea typeface="+mj-ea"/>
              </a:rPr>
              <a:t>(</a:t>
            </a:r>
            <a:r>
              <a:rPr lang="ko-KR" altLang="en-US" sz="1400" dirty="0" err="1" smtClean="0">
                <a:latin typeface="+mj-ea"/>
                <a:ea typeface="+mj-ea"/>
              </a:rPr>
              <a:t>안지름이</a:t>
            </a:r>
            <a:r>
              <a:rPr lang="ko-KR" altLang="en-US" sz="1400" dirty="0" smtClean="0">
                <a:latin typeface="+mj-ea"/>
                <a:ea typeface="+mj-ea"/>
              </a:rPr>
              <a:t> </a:t>
            </a:r>
            <a:r>
              <a:rPr lang="en-US" altLang="ko-KR" sz="1400" dirty="0" smtClean="0">
                <a:latin typeface="+mj-ea"/>
                <a:ea typeface="+mj-ea"/>
              </a:rPr>
              <a:t>150mm </a:t>
            </a:r>
            <a:r>
              <a:rPr lang="ko-KR" altLang="en-US" sz="1400" dirty="0" smtClean="0">
                <a:latin typeface="+mj-ea"/>
                <a:ea typeface="+mj-ea"/>
              </a:rPr>
              <a:t>이하인 압력용기는 제외하며</a:t>
            </a:r>
            <a:r>
              <a:rPr lang="en-US" altLang="ko-KR" sz="1400" dirty="0" smtClean="0">
                <a:latin typeface="+mj-ea"/>
                <a:ea typeface="+mj-ea"/>
              </a:rPr>
              <a:t>, </a:t>
            </a:r>
            <a:r>
              <a:rPr lang="ko-KR" altLang="en-US" sz="1400" dirty="0" err="1" smtClean="0">
                <a:latin typeface="+mj-ea"/>
                <a:ea typeface="+mj-ea"/>
              </a:rPr>
              <a:t>열교환기는</a:t>
            </a:r>
            <a:r>
              <a:rPr lang="ko-KR" altLang="en-US" sz="1400" dirty="0" smtClean="0">
                <a:latin typeface="+mj-ea"/>
                <a:ea typeface="+mj-ea"/>
              </a:rPr>
              <a:t> 관의 파열로</a:t>
            </a:r>
            <a:r>
              <a:rPr lang="en-US" altLang="ko-KR" sz="1400" dirty="0" smtClean="0">
                <a:latin typeface="+mj-ea"/>
                <a:ea typeface="+mj-ea"/>
              </a:rPr>
              <a:t> </a:t>
            </a:r>
            <a:r>
              <a:rPr lang="ko-KR" altLang="en-US" sz="1400" dirty="0" smtClean="0">
                <a:latin typeface="+mj-ea"/>
                <a:ea typeface="+mj-ea"/>
              </a:rPr>
              <a:t>인한 압력</a:t>
            </a:r>
            <a:endParaRPr lang="en-US" altLang="ko-KR" sz="14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  </a:t>
            </a:r>
            <a:r>
              <a:rPr lang="ko-KR" altLang="en-US" sz="1400" dirty="0" smtClean="0">
                <a:latin typeface="+mj-ea"/>
                <a:ea typeface="+mj-ea"/>
              </a:rPr>
              <a:t>상승이 동체의 최고사용압력을 초과할 우려가 있는 경우에 한정한다</a:t>
            </a:r>
            <a:r>
              <a:rPr lang="en-US" altLang="ko-KR" sz="1400" dirty="0" smtClean="0">
                <a:latin typeface="+mj-ea"/>
                <a:ea typeface="+mj-ea"/>
              </a:rPr>
              <a:t>)</a:t>
            </a:r>
            <a:endParaRPr lang="ko-KR" altLang="en-US" sz="14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- </a:t>
            </a:r>
            <a:r>
              <a:rPr lang="ko-KR" altLang="en-US" sz="1400" dirty="0" err="1" smtClean="0">
                <a:latin typeface="+mj-ea"/>
                <a:ea typeface="+mj-ea"/>
              </a:rPr>
              <a:t>정변위</a:t>
            </a:r>
            <a:r>
              <a:rPr lang="ko-KR" altLang="en-US" sz="1400" dirty="0" smtClean="0">
                <a:latin typeface="+mj-ea"/>
                <a:ea typeface="+mj-ea"/>
              </a:rPr>
              <a:t> 압축기</a:t>
            </a:r>
          </a:p>
          <a:p>
            <a:r>
              <a:rPr lang="en-US" altLang="ko-KR" sz="1400" dirty="0" smtClean="0">
                <a:latin typeface="+mj-ea"/>
                <a:ea typeface="+mj-ea"/>
              </a:rPr>
              <a:t>  - </a:t>
            </a:r>
            <a:r>
              <a:rPr lang="ko-KR" altLang="en-US" sz="1400" dirty="0" err="1" smtClean="0">
                <a:latin typeface="+mj-ea"/>
                <a:ea typeface="+mj-ea"/>
              </a:rPr>
              <a:t>정변위</a:t>
            </a:r>
            <a:r>
              <a:rPr lang="ko-KR" altLang="en-US" sz="1400" dirty="0" smtClean="0">
                <a:latin typeface="+mj-ea"/>
                <a:ea typeface="+mj-ea"/>
              </a:rPr>
              <a:t> 펌프</a:t>
            </a:r>
            <a:r>
              <a:rPr lang="en-US" altLang="ko-KR" sz="1400" dirty="0" smtClean="0">
                <a:latin typeface="+mj-ea"/>
                <a:ea typeface="+mj-ea"/>
              </a:rPr>
              <a:t>(</a:t>
            </a:r>
            <a:r>
              <a:rPr lang="ko-KR" altLang="en-US" sz="1400" dirty="0" err="1" smtClean="0">
                <a:latin typeface="+mj-ea"/>
                <a:ea typeface="+mj-ea"/>
              </a:rPr>
              <a:t>토출축에</a:t>
            </a:r>
            <a:r>
              <a:rPr lang="ko-KR" altLang="en-US" sz="1400" dirty="0" smtClean="0">
                <a:latin typeface="+mj-ea"/>
                <a:ea typeface="+mj-ea"/>
              </a:rPr>
              <a:t> 차단밸브가 설치된 것에 한정한다</a:t>
            </a:r>
            <a:r>
              <a:rPr lang="en-US" altLang="ko-KR" sz="1400" dirty="0" smtClean="0">
                <a:latin typeface="+mj-ea"/>
                <a:ea typeface="+mj-ea"/>
              </a:rPr>
              <a:t>)</a:t>
            </a:r>
            <a:endParaRPr lang="ko-KR" altLang="en-US" sz="14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- </a:t>
            </a:r>
            <a:r>
              <a:rPr lang="ko-KR" altLang="en-US" sz="1400" dirty="0" smtClean="0">
                <a:latin typeface="+mj-ea"/>
                <a:ea typeface="+mj-ea"/>
              </a:rPr>
              <a:t>배관</a:t>
            </a:r>
            <a:r>
              <a:rPr lang="en-US" altLang="ko-KR" sz="1400" dirty="0" smtClean="0">
                <a:latin typeface="+mj-ea"/>
                <a:ea typeface="+mj-ea"/>
              </a:rPr>
              <a:t>(2</a:t>
            </a:r>
            <a:r>
              <a:rPr lang="ko-KR" altLang="en-US" sz="1400" dirty="0" smtClean="0">
                <a:latin typeface="+mj-ea"/>
                <a:ea typeface="+mj-ea"/>
              </a:rPr>
              <a:t>개 이상의 밸브에 의하여 차단되어 대기온도에서 액체의 열팽창에 의한 파열이 우려되는</a:t>
            </a:r>
            <a:endParaRPr lang="en-US" altLang="ko-KR" sz="14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 </a:t>
            </a:r>
            <a:r>
              <a:rPr lang="ko-KR" altLang="en-US" sz="1400" dirty="0" smtClean="0">
                <a:latin typeface="+mj-ea"/>
                <a:ea typeface="+mj-ea"/>
              </a:rPr>
              <a:t> 것에 한정한다</a:t>
            </a:r>
            <a:r>
              <a:rPr lang="en-US" altLang="ko-KR" sz="1400" dirty="0" smtClean="0">
                <a:latin typeface="+mj-ea"/>
                <a:ea typeface="+mj-ea"/>
              </a:rPr>
              <a:t>)</a:t>
            </a:r>
            <a:endParaRPr lang="ko-KR" altLang="en-US" sz="14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- </a:t>
            </a:r>
            <a:r>
              <a:rPr lang="ko-KR" altLang="en-US" sz="1400" dirty="0" smtClean="0">
                <a:latin typeface="+mj-ea"/>
                <a:ea typeface="+mj-ea"/>
              </a:rPr>
              <a:t>그 밖에 화학설비 및 그 부속설비</a:t>
            </a:r>
            <a:r>
              <a:rPr lang="en-US" altLang="ko-KR" sz="1400" dirty="0" smtClean="0">
                <a:latin typeface="+mj-ea"/>
                <a:ea typeface="+mj-ea"/>
              </a:rPr>
              <a:t>(</a:t>
            </a:r>
            <a:r>
              <a:rPr lang="ko-KR" altLang="en-US" sz="1400" dirty="0" smtClean="0">
                <a:latin typeface="+mj-ea"/>
                <a:ea typeface="+mj-ea"/>
              </a:rPr>
              <a:t>이상 화학 반응</a:t>
            </a:r>
            <a:r>
              <a:rPr lang="en-US" altLang="ko-KR" sz="1400" dirty="0" smtClean="0">
                <a:latin typeface="+mj-ea"/>
                <a:ea typeface="+mj-ea"/>
              </a:rPr>
              <a:t>, </a:t>
            </a:r>
            <a:r>
              <a:rPr lang="ko-KR" altLang="en-US" sz="1400" dirty="0" smtClean="0">
                <a:latin typeface="+mj-ea"/>
                <a:ea typeface="+mj-ea"/>
              </a:rPr>
              <a:t>밸브의 막힘 등 이상상태로 인한</a:t>
            </a:r>
            <a:r>
              <a:rPr lang="en-US" altLang="ko-KR" sz="1400" dirty="0" smtClean="0">
                <a:latin typeface="+mj-ea"/>
                <a:ea typeface="+mj-ea"/>
              </a:rPr>
              <a:t> </a:t>
            </a:r>
            <a:r>
              <a:rPr lang="ko-KR" altLang="en-US" sz="1400" dirty="0" smtClean="0">
                <a:latin typeface="+mj-ea"/>
                <a:ea typeface="+mj-ea"/>
              </a:rPr>
              <a:t>압력상승</a:t>
            </a:r>
            <a:endParaRPr lang="en-US" altLang="ko-KR" sz="1400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  </a:t>
            </a:r>
            <a:r>
              <a:rPr lang="ko-KR" altLang="en-US" sz="1400" dirty="0" smtClean="0">
                <a:latin typeface="+mj-ea"/>
                <a:ea typeface="+mj-ea"/>
              </a:rPr>
              <a:t>으로 해당 설비의 최고사용압력을 초과할 우려가 있는 것에 한정한다</a:t>
            </a:r>
            <a:r>
              <a:rPr lang="en-US" altLang="ko-KR" sz="1400" dirty="0" smtClean="0">
                <a:latin typeface="+mj-ea"/>
                <a:ea typeface="+mj-ea"/>
              </a:rPr>
              <a:t>)</a:t>
            </a:r>
            <a:endParaRPr lang="en-US" altLang="ko-KR" sz="1400" b="1" spc="-133" dirty="0" smtClean="0"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</a:rPr>
              <a:t>안전밸브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6146" name="Picture 2" descr="C:\Users\1\Desktop\특성화고 교육 교안(초안 20190507)\핸드북\핸드북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3"/>
            <a:ext cx="6480720" cy="436642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  <a:latin typeface="+mj-ea"/>
              </a:rPr>
              <a:t>안전밸브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7170" name="Picture 2" descr="C:\Users\1\Desktop\특성화고 교육 교안(초안 20190507)\핸드북\핸드북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480720" cy="436894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내화설비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8194" name="Picture 2" descr="C:\Users\1\Desktop\특성화고 교육 교안(초안 20190507)\핸드북\핸드북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6" y="1629594"/>
            <a:ext cx="6510095" cy="439248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위험물 저장설비 </a:t>
            </a:r>
            <a:r>
              <a:rPr lang="ko-KR" altLang="en-US" sz="1600" b="1" spc="-133" dirty="0" err="1" smtClean="0">
                <a:solidFill>
                  <a:srgbClr val="00B0F0"/>
                </a:solidFill>
                <a:latin typeface="+mj-ea"/>
              </a:rPr>
              <a:t>방유제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pic>
        <p:nvPicPr>
          <p:cNvPr id="12" name="Picture 2" descr="C:\Users\1\Desktop\특성화고 교육 교안(초안 20190507)\핸드북\핸드북8.png"/>
          <p:cNvPicPr>
            <a:picLocks noChangeAspect="1" noChangeArrowheads="1"/>
          </p:cNvPicPr>
          <p:nvPr/>
        </p:nvPicPr>
        <p:blipFill rotWithShape="1">
          <a:blip r:embed="rId2" cstate="print"/>
          <a:srcRect l="72874" t="53907" r="21596" b="41175"/>
          <a:stretch/>
        </p:blipFill>
        <p:spPr bwMode="auto">
          <a:xfrm>
            <a:off x="5878194" y="3996527"/>
            <a:ext cx="360040" cy="216024"/>
          </a:xfrm>
          <a:prstGeom prst="rect">
            <a:avLst/>
          </a:prstGeom>
          <a:noFill/>
        </p:spPr>
      </p:pic>
      <p:pic>
        <p:nvPicPr>
          <p:cNvPr id="15" name="Picture 2" descr="C:\Users\1\Desktop\특성화고 교육 교안(초안 20190507)\핸드북\핸드북8.png"/>
          <p:cNvPicPr>
            <a:picLocks noChangeAspect="1" noChangeArrowheads="1"/>
          </p:cNvPicPr>
          <p:nvPr/>
        </p:nvPicPr>
        <p:blipFill rotWithShape="1">
          <a:blip r:embed="rId2" cstate="print"/>
          <a:srcRect l="89595" t="81969" r="2211" b="3316"/>
          <a:stretch/>
        </p:blipFill>
        <p:spPr bwMode="auto">
          <a:xfrm>
            <a:off x="6210241" y="3844576"/>
            <a:ext cx="317407" cy="384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9218" name="Picture 2" descr="C:\Users\1\Desktop\특성화고 교육 교안(초안 20190507)\핸드북\핸드북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6" y="1629594"/>
            <a:ext cx="6626271" cy="446449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err="1" smtClean="0">
                <a:solidFill>
                  <a:srgbClr val="00B0F0"/>
                </a:solidFill>
                <a:latin typeface="+mj-ea"/>
              </a:rPr>
              <a:t>세안세척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 설비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pic>
        <p:nvPicPr>
          <p:cNvPr id="12" name="Picture 2" descr="C:\Users\1\Desktop\특성화고 교육 교안(초안 20190507)\핸드북\핸드북4.png"/>
          <p:cNvPicPr>
            <a:picLocks noChangeAspect="1" noChangeArrowheads="1"/>
          </p:cNvPicPr>
          <p:nvPr/>
        </p:nvPicPr>
        <p:blipFill rotWithShape="1">
          <a:blip r:embed="rId3" cstate="print"/>
          <a:srcRect l="73105" t="37771" r="25820" b="57302"/>
          <a:stretch/>
        </p:blipFill>
        <p:spPr bwMode="auto">
          <a:xfrm>
            <a:off x="8145126" y="4400582"/>
            <a:ext cx="72008" cy="216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5" name="TextBox 4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0242" name="Picture 2" descr="D:\맥 공유\19-5-10\핸드북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711" y="1557586"/>
            <a:ext cx="5736516" cy="27363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708623" y="4509914"/>
            <a:ext cx="7848872" cy="1421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b="1" dirty="0" smtClean="0">
                <a:latin typeface="+mj-ea"/>
                <a:ea typeface="+mj-ea"/>
              </a:rPr>
              <a:t>인화성 또는 독성 물질의 가스를 감지하여 그 농도를 지시하고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latin typeface="+mj-ea"/>
                <a:ea typeface="+mj-ea"/>
              </a:rPr>
              <a:t>미리 설정해 놓은 가스 농도에서 자동적으로 경보가 울리도록 하는 장치를 말하며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err="1" smtClean="0">
                <a:latin typeface="+mj-ea"/>
                <a:ea typeface="+mj-ea"/>
              </a:rPr>
              <a:t>감지부와</a:t>
            </a:r>
            <a:r>
              <a:rPr lang="ko-KR" altLang="en-US" sz="1600" b="1" dirty="0" smtClean="0"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latin typeface="+mj-ea"/>
                <a:ea typeface="+mj-ea"/>
              </a:rPr>
              <a:t>수신경보부로</a:t>
            </a:r>
            <a:r>
              <a:rPr lang="ko-KR" altLang="en-US" sz="1600" b="1" dirty="0" smtClean="0">
                <a:latin typeface="+mj-ea"/>
                <a:ea typeface="+mj-ea"/>
              </a:rPr>
              <a:t> 구성된 것을 말한다</a:t>
            </a:r>
            <a:r>
              <a:rPr lang="en-US" altLang="ko-KR" sz="1600" b="1" dirty="0" smtClean="0">
                <a:latin typeface="+mj-ea"/>
                <a:ea typeface="+mj-ea"/>
              </a:rPr>
              <a:t>. </a:t>
            </a:r>
            <a:endParaRPr lang="ko-KR" altLang="en-US" sz="1600" b="1" dirty="0" smtClean="0">
              <a:latin typeface="+mj-ea"/>
              <a:ea typeface="+mj-ea"/>
            </a:endParaRPr>
          </a:p>
          <a:p>
            <a:r>
              <a:rPr lang="en-US" altLang="ko-KR" sz="1600" b="1" dirty="0" smtClean="0">
                <a:latin typeface="+mj-ea"/>
                <a:ea typeface="+mj-ea"/>
              </a:rPr>
              <a:t>• </a:t>
            </a:r>
            <a:r>
              <a:rPr lang="ko-KR" altLang="en-US" sz="1600" b="1" dirty="0" smtClean="0"/>
              <a:t>설치대상 관련법령</a:t>
            </a:r>
            <a:endParaRPr lang="ko-KR" altLang="en-US" sz="1600" b="1" dirty="0" smtClean="0">
              <a:latin typeface="+mj-ea"/>
              <a:ea typeface="+mj-ea"/>
            </a:endParaRPr>
          </a:p>
          <a:p>
            <a:r>
              <a:rPr lang="en-US" altLang="ko-KR" sz="1400" dirty="0" smtClean="0">
                <a:latin typeface="+mj-ea"/>
                <a:ea typeface="+mj-ea"/>
              </a:rPr>
              <a:t>  </a:t>
            </a:r>
            <a:r>
              <a:rPr lang="en-US" altLang="ko-KR" sz="1400" dirty="0" smtClean="0"/>
              <a:t>- </a:t>
            </a:r>
            <a:r>
              <a:rPr lang="ko-KR" altLang="en-US" sz="1400" dirty="0" smtClean="0"/>
              <a:t>산업안전보건기준에 관한 규칙 제</a:t>
            </a:r>
            <a:r>
              <a:rPr lang="en-US" altLang="ko-KR" sz="1400" dirty="0" smtClean="0"/>
              <a:t>232</a:t>
            </a:r>
            <a:r>
              <a:rPr lang="ko-KR" altLang="en-US" sz="1400" dirty="0" smtClean="0"/>
              <a:t>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제</a:t>
            </a:r>
            <a:r>
              <a:rPr lang="en-US" altLang="ko-KR" sz="1400" dirty="0" smtClean="0"/>
              <a:t>299</a:t>
            </a:r>
            <a:r>
              <a:rPr lang="ko-KR" altLang="en-US" sz="1400" dirty="0" smtClean="0"/>
              <a:t>조</a:t>
            </a:r>
            <a:endParaRPr lang="en-US" altLang="ko-KR" sz="1400" b="1" spc="-133" dirty="0" smtClean="0"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</a:rPr>
              <a:t>가스누출감지 경보기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1266" name="Picture 2" descr="C:\Users\1\Desktop\특성화고 교육 교안(초안 20190507)\핸드북\핸드북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436792" cy="44644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가스감지기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b="1" dirty="0" smtClean="0">
                <a:solidFill>
                  <a:srgbClr val="0070C0"/>
                </a:solidFill>
              </a:rPr>
              <a:t>가스누출감지 경보기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5007" y="4231213"/>
            <a:ext cx="60787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dist"/>
            <a:r>
              <a:rPr lang="ko-KR" altLang="en-US" sz="1200" b="1" spc="-150" dirty="0" smtClean="0">
                <a:solidFill>
                  <a:schemeClr val="bg1">
                    <a:lumMod val="50000"/>
                  </a:schemeClr>
                </a:solidFill>
              </a:rPr>
              <a:t>가벼운</a:t>
            </a:r>
            <a:endParaRPr lang="ko-KR" altLang="en-US" sz="1200" b="1" spc="-1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6655" y="4797946"/>
            <a:ext cx="1008112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dist"/>
            <a:r>
              <a:rPr lang="ko-KR" altLang="en-US" sz="1400" b="1" dirty="0" err="1" smtClean="0">
                <a:solidFill>
                  <a:schemeClr val="bg1">
                    <a:lumMod val="50000"/>
                  </a:schemeClr>
                </a:solidFill>
              </a:rPr>
              <a:t>검교정</a:t>
            </a:r>
            <a:endParaRPr lang="ko-KR" alt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996655" y="4797945"/>
            <a:ext cx="99878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pc="300" dirty="0" err="1" smtClean="0">
                <a:solidFill>
                  <a:schemeClr val="bg1">
                    <a:lumMod val="50000"/>
                  </a:schemeClr>
                </a:solidFill>
              </a:rPr>
              <a:t>검교정</a:t>
            </a:r>
            <a:endParaRPr lang="ko-KR" altLang="en-US" sz="1400" b="1" spc="3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2290" name="Picture 2" descr="C:\Users\1\Desktop\특성화고 교육 교안(초안 20190507)\핸드북\핸드북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552728" cy="441706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err="1" smtClean="0">
                <a:solidFill>
                  <a:srgbClr val="00B0F0"/>
                </a:solidFill>
                <a:latin typeface="+mj-ea"/>
              </a:rPr>
              <a:t>방폭전기기계기구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pic>
        <p:nvPicPr>
          <p:cNvPr id="11" name="Picture 2" descr="C:\Users\1\Desktop\특성화고 교육 교안(초안 20190507)\핸드북\핸드북11.png"/>
          <p:cNvPicPr>
            <a:picLocks noChangeAspect="1" noChangeArrowheads="1"/>
          </p:cNvPicPr>
          <p:nvPr/>
        </p:nvPicPr>
        <p:blipFill rotWithShape="1">
          <a:blip r:embed="rId2" cstate="print"/>
          <a:srcRect l="70330" t="53798" r="13186" b="41311"/>
          <a:stretch/>
        </p:blipFill>
        <p:spPr bwMode="auto">
          <a:xfrm>
            <a:off x="7643710" y="4619246"/>
            <a:ext cx="1080120" cy="216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안전하고 건강하게 작업을 하기 위한 작업순서 즉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작업표준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안전작업 절차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매뉴얼 등을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기반으로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현장 적응 하기 위해 교육하고 훈련하는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1" y="2572538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prstClr val="black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산업안전보건법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29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항 및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31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건설업 기초안전보건교육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건설업 기초안전보건교육의 시간∙내용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solidFill>
                    <a:prstClr val="black"/>
                  </a:solidFill>
                </a:rPr>
                <a:t>※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상기 외 정기교육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작업내용 변경시의 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특별교육 등이 있으니 산업안전보건법 시행규칙 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4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교육과정별 교육시간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), </a:t>
              </a:r>
              <a:br>
                <a:rPr lang="en-US" altLang="ko-KR" sz="1100" spc="-133" dirty="0" smtClean="0">
                  <a:solidFill>
                    <a:prstClr val="black"/>
                  </a:solidFill>
                </a:rPr>
              </a:br>
              <a:r>
                <a:rPr lang="en-US" altLang="ko-KR" sz="1100" spc="-133" dirty="0" smtClean="0">
                  <a:solidFill>
                    <a:prstClr val="black"/>
                  </a:solidFill>
                </a:rPr>
                <a:t>   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5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</a:t>
              </a:r>
              <a:r>
                <a:rPr lang="ko-KR" altLang="en-US" sz="1100" spc="-133" dirty="0" err="1" smtClean="0">
                  <a:solidFill>
                    <a:prstClr val="black"/>
                  </a:solidFill>
                </a:rPr>
                <a:t>교육대상별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  교육내용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를 참조</a:t>
              </a:r>
              <a:endParaRPr lang="en-US" altLang="ko-KR" sz="1100" spc="-133" dirty="0" smtClean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/>
          </p:nvPr>
        </p:nvGraphicFramePr>
        <p:xfrm>
          <a:off x="3441681" y="3501232"/>
          <a:ext cx="800105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1000132"/>
                <a:gridCol w="928694"/>
                <a:gridCol w="521497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 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 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 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8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3314" name="Picture 2" descr="C:\Users\1\Desktop\특성화고 교육 교안(초안 20190507)\핸드북\핸드북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552728" cy="442125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err="1" smtClean="0">
                <a:solidFill>
                  <a:srgbClr val="00B0F0"/>
                </a:solidFill>
                <a:latin typeface="+mj-ea"/>
              </a:rPr>
              <a:t>방폭전기기계기구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9" name="TextBox 8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4338" name="Picture 2" descr="C:\Users\1\Desktop\특성화고 교육 교안(초안 20190507)\핸드북\핸드북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3"/>
            <a:ext cx="6552728" cy="441494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접지설비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5362" name="Picture 2" descr="C:\Users\1\Desktop\특성화고 교육 교안(초안 20190507)\핸드북\핸드북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480720" cy="437015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위험물 입</a:t>
            </a:r>
            <a:r>
              <a:rPr lang="en-US" altLang="ko-KR" sz="1600" b="1" spc="-133" dirty="0" smtClean="0">
                <a:solidFill>
                  <a:srgbClr val="00B0F0"/>
                </a:solidFill>
                <a:latin typeface="맑은 고딕"/>
                <a:ea typeface="맑은 고딕"/>
              </a:rPr>
              <a:t>·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맑은 고딕"/>
                <a:ea typeface="맑은 고딕"/>
              </a:rPr>
              <a:t>출 절차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  <p:pic>
        <p:nvPicPr>
          <p:cNvPr id="12" name="Picture 2" descr="C:\Users\1\Desktop\특성화고 교육 교안(초안 20190507)\핸드북\핸드북14.png"/>
          <p:cNvPicPr>
            <a:picLocks noChangeAspect="1" noChangeArrowheads="1"/>
          </p:cNvPicPr>
          <p:nvPr/>
        </p:nvPicPr>
        <p:blipFill rotWithShape="1">
          <a:blip r:embed="rId2" cstate="print"/>
          <a:srcRect l="41662" t="89151" r="41672" b="5905"/>
          <a:stretch/>
        </p:blipFill>
        <p:spPr bwMode="auto">
          <a:xfrm>
            <a:off x="6300912" y="3573810"/>
            <a:ext cx="1080120" cy="216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6386" name="Picture 2" descr="C:\Users\1\Desktop\특성화고 교육 교안(초안 20190507)\핸드북\핸드북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3"/>
            <a:ext cx="6480720" cy="436894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펌프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주요설비별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안전점검 내용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7410" name="Picture 2" descr="C:\Users\1\Desktop\특성화고 교육 교안(초안 20190507)\핸드북\핸드북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629594"/>
            <a:ext cx="6403372" cy="432048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7999" y="3078138"/>
            <a:ext cx="240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en-US" altLang="ko-KR" sz="1600" b="1" spc="-133" dirty="0" smtClean="0">
                <a:solidFill>
                  <a:srgbClr val="00B0F0"/>
                </a:solidFill>
                <a:latin typeface="+mj-ea"/>
              </a:rPr>
              <a:t>• </a:t>
            </a:r>
            <a:r>
              <a:rPr lang="ko-KR" altLang="en-US" sz="1600" b="1" spc="-133" dirty="0" smtClean="0">
                <a:solidFill>
                  <a:srgbClr val="00B0F0"/>
                </a:solidFill>
                <a:latin typeface="+mj-ea"/>
              </a:rPr>
              <a:t>장치 지지대</a:t>
            </a:r>
            <a:endParaRPr lang="ko-KR" altLang="en-US" sz="1600" b="1" spc="-133" dirty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5" name="TextBox 4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53994" y="1485578"/>
            <a:ext cx="8314299" cy="1094679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20XX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년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월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일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05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시경 ○○○○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주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○○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제련소 용해로에서 공정이상이 발생</a:t>
            </a:r>
            <a:r>
              <a:rPr lang="ko-KR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하여 이를 파악하기 위해 용해로 주변을 점검하던 중 </a:t>
            </a:r>
            <a:r>
              <a:rPr lang="ko-KR" alt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폐열보일러의</a:t>
            </a:r>
            <a:r>
              <a:rPr lang="ko-KR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튜브 파손으로 유입된 물에 의한 수증기 폭발이 발생하여 용해로 상부의 구조물 일부가 파손되면서 작업자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명이 화상을 입었으며 병원으로 </a:t>
            </a:r>
            <a:r>
              <a:rPr lang="ko-KR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후송하여 치료를 받던 중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명이 사망한 재해임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684287" y="2493690"/>
            <a:ext cx="2376264" cy="1493333"/>
            <a:chOff x="684287" y="2816525"/>
            <a:chExt cx="2376264" cy="1493333"/>
          </a:xfrm>
        </p:grpSpPr>
        <p:grpSp>
          <p:nvGrpSpPr>
            <p:cNvPr id="26" name="그룹 25"/>
            <p:cNvGrpSpPr/>
            <p:nvPr/>
          </p:nvGrpSpPr>
          <p:grpSpPr>
            <a:xfrm>
              <a:off x="684287" y="2853730"/>
              <a:ext cx="2376264" cy="1456128"/>
              <a:chOff x="684287" y="1350606"/>
              <a:chExt cx="2376264" cy="1456128"/>
            </a:xfrm>
          </p:grpSpPr>
          <p:sp>
            <p:nvSpPr>
              <p:cNvPr id="27" name="직사각형 26"/>
              <p:cNvSpPr/>
              <p:nvPr/>
            </p:nvSpPr>
            <p:spPr>
              <a:xfrm>
                <a:off x="684287" y="1773610"/>
                <a:ext cx="2376264" cy="1033124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2">
                        <a:lumMod val="25000"/>
                      </a:schemeClr>
                    </a:solidFill>
                  </a:rPr>
                  <a:t>용해로 </a:t>
                </a:r>
                <a:r>
                  <a:rPr lang="ko-KR" altLang="en-US" sz="2000" b="1" dirty="0" err="1" smtClean="0">
                    <a:solidFill>
                      <a:schemeClr val="bg2">
                        <a:lumMod val="25000"/>
                      </a:schemeClr>
                    </a:solidFill>
                  </a:rPr>
                  <a:t>폐열보일러</a:t>
                </a:r>
                <a:r>
                  <a:rPr lang="ko-KR" altLang="en-US" sz="2000" b="1" dirty="0" smtClean="0">
                    <a:solidFill>
                      <a:schemeClr val="bg2">
                        <a:lumMod val="25000"/>
                      </a:schemeClr>
                    </a:solidFill>
                  </a:rPr>
                  <a:t> 튜브 파손으로 </a:t>
                </a:r>
                <a:endParaRPr lang="en-US" altLang="ko-KR" sz="2000" b="1" dirty="0" smtClean="0">
                  <a:solidFill>
                    <a:schemeClr val="bg2">
                      <a:lumMod val="25000"/>
                    </a:schemeClr>
                  </a:solidFill>
                </a:endParaRPr>
              </a:p>
              <a:p>
                <a:r>
                  <a:rPr lang="ko-KR" altLang="en-US" sz="2000" b="1" dirty="0" smtClean="0">
                    <a:solidFill>
                      <a:schemeClr val="bg2">
                        <a:lumMod val="25000"/>
                      </a:schemeClr>
                    </a:solidFill>
                  </a:rPr>
                  <a:t>인한 수증기 폭발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28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29" name="대각선 방향의 모서리가 둥근 사각형 28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1</a:t>
                  </a:r>
                  <a:endParaRPr lang="ko-KR" altLang="en-US" sz="1900" b="1" dirty="0"/>
                </a:p>
              </p:txBody>
            </p:sp>
            <p:cxnSp>
              <p:nvCxnSpPr>
                <p:cNvPr id="30" name="직선 연결선 29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직사각형 32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823" y="2637706"/>
            <a:ext cx="3857650" cy="391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공정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003501" cy="848458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latin typeface="+mj-ea"/>
                <a:ea typeface="+mj-ea"/>
              </a:rPr>
              <a:t>유가금속 회수공정</a:t>
            </a:r>
            <a:endParaRPr lang="en-US" altLang="ko-KR" sz="1600" b="1" dirty="0" smtClean="0">
              <a:latin typeface="+mj-ea"/>
              <a:ea typeface="+mj-ea"/>
            </a:endParaRPr>
          </a:p>
          <a:p>
            <a:r>
              <a:rPr lang="ko-KR" altLang="en-US" sz="1600" dirty="0" smtClean="0">
                <a:latin typeface="+mj-ea"/>
                <a:ea typeface="+mj-ea"/>
              </a:rPr>
              <a:t>  아연공장에서 발생한 각종 슬래그</a:t>
            </a:r>
            <a:r>
              <a:rPr lang="en-US" altLang="ko-KR" sz="1600" dirty="0" smtClean="0">
                <a:latin typeface="+mj-ea"/>
                <a:ea typeface="+mj-ea"/>
              </a:rPr>
              <a:t>(Slag) </a:t>
            </a:r>
            <a:r>
              <a:rPr lang="ko-KR" altLang="en-US" sz="1600" dirty="0" smtClean="0">
                <a:latin typeface="+mj-ea"/>
                <a:ea typeface="+mj-ea"/>
              </a:rPr>
              <a:t>등을 용해로에서 용융 및 환원반응을 통해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유가금속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아연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구리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납 등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을 회수하고 환경적으로 안정한 슬래그를 제조하는 공정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2679" y="2493690"/>
            <a:ext cx="5832648" cy="392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공정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87" y="1557586"/>
            <a:ext cx="6120680" cy="458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363541" cy="3803113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용해로 운전절차 미흡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용해로 운전절차서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조업표준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에 용해로 내부의 보일러수 유입에 따른 수증기폭발과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관련된 운전절차 및 이에 대한 비상조치 내용이 명확히 기술되지 않음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</a:p>
          <a:p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용해로 운전 미흡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용해로 내부에서 </a:t>
            </a:r>
            <a:r>
              <a:rPr lang="ko-KR" altLang="en-US" sz="1600" dirty="0" err="1" smtClean="0">
                <a:latin typeface="+mj-ea"/>
                <a:ea typeface="+mj-ea"/>
              </a:rPr>
              <a:t>양압이</a:t>
            </a:r>
            <a:r>
              <a:rPr lang="ko-KR" altLang="en-US" sz="1600" dirty="0" smtClean="0">
                <a:latin typeface="+mj-ea"/>
                <a:ea typeface="+mj-ea"/>
              </a:rPr>
              <a:t> 발생하는 경우는 </a:t>
            </a:r>
            <a:r>
              <a:rPr lang="ko-KR" altLang="en-US" sz="1600" dirty="0" err="1" smtClean="0">
                <a:latin typeface="+mj-ea"/>
                <a:ea typeface="+mj-ea"/>
              </a:rPr>
              <a:t>배기팬의</a:t>
            </a:r>
            <a:r>
              <a:rPr lang="ko-KR" altLang="en-US" sz="1600" dirty="0" smtClean="0">
                <a:latin typeface="+mj-ea"/>
                <a:ea typeface="+mj-ea"/>
              </a:rPr>
              <a:t> 가동 중지를 제외하면 용해로 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내부의 수증기 폭발이지만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용해로 외부로 물이 유출되는 것을 확인할 때까지 상당한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시간 동안 용해로 내부에서의 수증기폭발로 인식하지 못함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또한 용해로 관련 공정변수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온도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압력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에 대한 고온경보 및 고압경보에 대한 설정치가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너무 높게 설정되어 공정 이상을 조기에 감지하는데 어려움이 있었음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</a:p>
          <a:p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  <a:latin typeface="+mj-ea"/>
                <a:ea typeface="+mj-ea"/>
              </a:rPr>
              <a:t>용해로 설비 관리 미흡</a:t>
            </a:r>
          </a:p>
          <a:p>
            <a:r>
              <a:rPr lang="ko-KR" altLang="en-US" sz="1600" dirty="0" smtClean="0">
                <a:latin typeface="+mj-ea"/>
                <a:ea typeface="+mj-ea"/>
              </a:rPr>
              <a:t>  보일러 튜브의 손상 원인이 제작 또는 설치과정에서 발생된 것으로 추정되나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최초 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>
                <a:latin typeface="+mj-ea"/>
                <a:ea typeface="+mj-ea"/>
              </a:rPr>
              <a:t>보일러 제작 및 설치와 관련된 기록의 보존이 미흡하며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정기점검 결과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두께 측정 등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를</a:t>
            </a:r>
            <a:endParaRPr lang="en-US" altLang="ko-KR" sz="1600" dirty="0" smtClean="0">
              <a:latin typeface="+mj-ea"/>
              <a:ea typeface="+mj-ea"/>
            </a:endParaRPr>
          </a:p>
          <a:p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보존하지 않는 등 설비관리가 </a:t>
            </a:r>
            <a:r>
              <a:rPr lang="ko-KR" altLang="en-US" sz="1600" dirty="0" err="1" smtClean="0">
                <a:latin typeface="+mj-ea"/>
                <a:ea typeface="+mj-ea"/>
              </a:rPr>
              <a:t>미흡한것으로</a:t>
            </a:r>
            <a:r>
              <a:rPr lang="ko-KR" altLang="en-US" sz="1600" dirty="0" smtClean="0">
                <a:latin typeface="+mj-ea"/>
                <a:ea typeface="+mj-ea"/>
              </a:rPr>
              <a:t> 추정됨</a:t>
            </a:r>
            <a:r>
              <a:rPr lang="en-US" altLang="ko-KR" sz="1600" dirty="0" smtClean="0">
                <a:latin typeface="+mj-ea"/>
                <a:ea typeface="+mj-ea"/>
              </a:rPr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작업안전 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363541" cy="4787998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용해로 운전절차 수정</a:t>
            </a:r>
            <a:endParaRPr lang="ko-KR" altLang="en-US" sz="1600" b="1" dirty="0" smtClean="0">
              <a:solidFill>
                <a:srgbClr val="CC99FF"/>
              </a:solidFill>
              <a:latin typeface="+mj-ea"/>
              <a:ea typeface="+mj-ea"/>
            </a:endParaRPr>
          </a:p>
          <a:p>
            <a:r>
              <a:rPr lang="ko-KR" altLang="en-US" sz="1600" dirty="0" smtClean="0">
                <a:latin typeface="+mj-ea"/>
                <a:ea typeface="+mj-ea"/>
              </a:rPr>
              <a:t>  </a:t>
            </a:r>
            <a:r>
              <a:rPr lang="ko-KR" altLang="en-US" sz="1600" dirty="0" smtClean="0"/>
              <a:t>용해로 운전절차서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조업표준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 용해로 내부의 물유입에 따른 수증기 폭발과 관련된 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운전절차 및 이에 대한 비상조치 내용을 명확히 기술하여야 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용해로 운전 교육 및 훈련 강화</a:t>
            </a:r>
          </a:p>
          <a:p>
            <a:r>
              <a:rPr lang="ko-KR" altLang="en-US" sz="1600" dirty="0" smtClean="0"/>
              <a:t>  용해로 </a:t>
            </a:r>
            <a:r>
              <a:rPr lang="ko-KR" altLang="en-US" sz="1600" dirty="0" err="1" smtClean="0"/>
              <a:t>운전원이</a:t>
            </a:r>
            <a:r>
              <a:rPr lang="ko-KR" altLang="en-US" sz="1600" dirty="0" smtClean="0"/>
              <a:t> 용해로 운전 시 발생될 수 있는 모든 상황을 </a:t>
            </a:r>
            <a:r>
              <a:rPr lang="ko-KR" altLang="en-US" sz="1600" dirty="0" err="1" smtClean="0"/>
              <a:t>인식할수</a:t>
            </a:r>
            <a:r>
              <a:rPr lang="ko-KR" altLang="en-US" sz="1600" dirty="0" smtClean="0"/>
              <a:t> 있도록 충분히</a:t>
            </a:r>
            <a:endParaRPr lang="en-US" altLang="ko-KR" sz="1600" dirty="0" smtClean="0"/>
          </a:p>
          <a:p>
            <a:r>
              <a:rPr lang="en-US" altLang="ko-KR" sz="1600" dirty="0" smtClean="0"/>
              <a:t> </a:t>
            </a:r>
            <a:r>
              <a:rPr lang="ko-KR" altLang="en-US" sz="1600" dirty="0" smtClean="0"/>
              <a:t> 교육 및 훈련할 필요가 있으며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비상 시나리오에 따른 훈련이 필요함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용해로 운전에 필요한 공정변수의 설정치 조정</a:t>
            </a:r>
          </a:p>
          <a:p>
            <a:r>
              <a:rPr lang="ko-KR" altLang="en-US" sz="1600" dirty="0" smtClean="0"/>
              <a:t>  용해로 운전과 관련된 공정변수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온도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압력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 대한 고온경보 및 고압경보에 대한 설정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치를 조정하여 공정 이상을 조기에 감지하도록 개선이 필요함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용해로 설비 관리 미흡</a:t>
            </a:r>
          </a:p>
          <a:p>
            <a:r>
              <a:rPr lang="ko-KR" altLang="en-US" sz="1600" dirty="0" smtClean="0"/>
              <a:t>  설비의 제작 또는 설치와 관련된 검사 기록을 보존하고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정기적인 검사 결과를 보존하는</a:t>
            </a:r>
            <a:endParaRPr lang="en-US" altLang="ko-KR" sz="1600" dirty="0" smtClean="0"/>
          </a:p>
          <a:p>
            <a:r>
              <a:rPr lang="en-US" altLang="ko-KR" sz="1600" dirty="0" smtClean="0"/>
              <a:t> </a:t>
            </a:r>
            <a:r>
              <a:rPr lang="ko-KR" altLang="en-US" sz="1600" dirty="0" smtClean="0"/>
              <a:t> 등으로 설비에 대한 체계적인 관리가 필요함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손상 메커니즘 결과에 대한 추가 반영</a:t>
            </a:r>
          </a:p>
          <a:p>
            <a:r>
              <a:rPr lang="ko-KR" altLang="en-US" sz="1600" dirty="0" smtClean="0"/>
              <a:t>  보일러 튜브에 대한 손상 메커니즘을 규명하기 위해 조직검사 등의 결과가 다르게 나올</a:t>
            </a:r>
            <a:endParaRPr lang="en-US" altLang="ko-KR" sz="1600" dirty="0" smtClean="0"/>
          </a:p>
          <a:p>
            <a:r>
              <a:rPr lang="en-US" altLang="ko-KR" sz="1600" dirty="0" smtClean="0"/>
              <a:t> </a:t>
            </a:r>
            <a:r>
              <a:rPr lang="ko-KR" altLang="en-US" sz="1600" dirty="0" smtClean="0"/>
              <a:t> 경우 그에 대한 추가적인 대책이 필요함</a:t>
            </a:r>
            <a:r>
              <a:rPr lang="en-US" altLang="ko-KR" sz="1600" dirty="0" smtClean="0"/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안전의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습관화ㆍ</a:t>
            </a:r>
            <a:endParaRPr lang="ko-KR" altLang="en-US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생활화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작업별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화학설비 정비보수작업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지정ㆍ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운영하고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유해ㆍ위험물질이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누출되지 않도록 해당 설비를 안전하게 격리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개방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불활성가스 치환작업 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작업장 및 그 주변의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가스 농도를 측정 후 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작업 전 안전점검의 예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설비별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후사경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좌석안전띠는 정상적으로 설치되어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운전자는 유자격자인가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5" y="117426"/>
            <a:ext cx="11189357" cy="12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783" y="2493689"/>
            <a:ext cx="4896544" cy="401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3994" y="1485578"/>
            <a:ext cx="8314299" cy="1340900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/>
              <a:t>20XX</a:t>
            </a:r>
            <a:r>
              <a:rPr lang="ko-KR" altLang="en-US" sz="1600" b="1" dirty="0" smtClean="0"/>
              <a:t>년 </a:t>
            </a:r>
            <a:r>
              <a:rPr lang="en-US" altLang="ko-KR" sz="1600" b="1" dirty="0" smtClean="0"/>
              <a:t>00</a:t>
            </a:r>
            <a:r>
              <a:rPr lang="ko-KR" altLang="en-US" sz="1600" b="1" dirty="0" smtClean="0"/>
              <a:t>월 </a:t>
            </a:r>
            <a:r>
              <a:rPr lang="en-US" altLang="ko-KR" sz="1600" b="1" dirty="0" smtClean="0"/>
              <a:t>00</a:t>
            </a:r>
            <a:r>
              <a:rPr lang="ko-KR" altLang="en-US" sz="1600" b="1" dirty="0" smtClean="0"/>
              <a:t>일 오전 </a:t>
            </a:r>
            <a:r>
              <a:rPr lang="en-US" altLang="ko-KR" sz="1600" b="1" dirty="0" smtClean="0"/>
              <a:t>10</a:t>
            </a:r>
            <a:r>
              <a:rPr lang="ko-KR" altLang="en-US" sz="1600" b="1" dirty="0" smtClean="0"/>
              <a:t>시경 충북 </a:t>
            </a:r>
            <a:r>
              <a:rPr lang="ko-KR" altLang="en-US" sz="1600" dirty="0" smtClean="0"/>
              <a:t>○○시 ○○구 소재 ○○화학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주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의 </a:t>
            </a:r>
            <a:r>
              <a:rPr lang="en-US" altLang="ko-KR" sz="1600" b="1" dirty="0" smtClean="0"/>
              <a:t>OLED(Organic Light Emitting Diode) </a:t>
            </a:r>
            <a:r>
              <a:rPr lang="ko-KR" altLang="en-US" sz="1600" b="1" dirty="0" err="1" smtClean="0"/>
              <a:t>재료생산팀에</a:t>
            </a:r>
            <a:r>
              <a:rPr lang="ko-KR" altLang="en-US" sz="1600" dirty="0" err="1" smtClean="0"/>
              <a:t>서</a:t>
            </a:r>
            <a:r>
              <a:rPr lang="ko-KR" altLang="en-US" sz="1600" dirty="0" smtClean="0"/>
              <a:t> 반제품인 </a:t>
            </a:r>
            <a:r>
              <a:rPr lang="en-US" altLang="ko-KR" sz="1600" b="1" dirty="0" smtClean="0"/>
              <a:t>P2 Crude(OLED </a:t>
            </a:r>
            <a:r>
              <a:rPr lang="ko-KR" altLang="en-US" sz="1600" b="1" dirty="0" smtClean="0"/>
              <a:t>재료용</a:t>
            </a:r>
            <a:r>
              <a:rPr lang="en-US" altLang="ko-KR" sz="1600" b="1" dirty="0" smtClean="0"/>
              <a:t>) </a:t>
            </a:r>
            <a:r>
              <a:rPr lang="ko-KR" altLang="en-US" sz="1600" b="1" dirty="0" smtClean="0"/>
              <a:t>재결정 </a:t>
            </a:r>
            <a:r>
              <a:rPr lang="ko-KR" altLang="en-US" sz="1600" b="1" dirty="0" err="1" smtClean="0"/>
              <a:t>작업중</a:t>
            </a:r>
            <a:r>
              <a:rPr lang="ko-KR" altLang="en-US" sz="1600" b="1" dirty="0" smtClean="0"/>
              <a:t> 용매로 사용한 </a:t>
            </a:r>
            <a:r>
              <a:rPr lang="en-US" altLang="ko-KR" sz="1600" b="1" dirty="0" smtClean="0"/>
              <a:t>1,4-Dioxane</a:t>
            </a:r>
            <a:r>
              <a:rPr lang="ko-KR" altLang="en-US" sz="1600" b="1" dirty="0" smtClean="0"/>
              <a:t>을 </a:t>
            </a:r>
            <a:r>
              <a:rPr lang="en-US" altLang="ko-KR" sz="1600" b="1" dirty="0" smtClean="0"/>
              <a:t>200ℓ </a:t>
            </a:r>
            <a:r>
              <a:rPr lang="ko-KR" altLang="en-US" sz="1600" b="1" dirty="0" smtClean="0"/>
              <a:t>드럼으로 회수하는 과정에서 폭발이 발생하여 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○</a:t>
            </a:r>
            <a:r>
              <a:rPr lang="ko-KR" altLang="en-US" sz="1600" dirty="0" smtClean="0"/>
              <a:t>○화학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주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소속 근로자 </a:t>
            </a:r>
            <a:r>
              <a:rPr lang="en-US" altLang="ko-KR" sz="1600" b="1" dirty="0" smtClean="0"/>
              <a:t>9</a:t>
            </a:r>
            <a:r>
              <a:rPr lang="ko-KR" altLang="en-US" sz="1600" b="1" dirty="0" smtClean="0"/>
              <a:t>명과 설비 설계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설치 및 시공 총괄사인 ○○○</a:t>
            </a:r>
            <a:r>
              <a:rPr lang="ko-KR" altLang="en-US" sz="1600" dirty="0" smtClean="0"/>
              <a:t>소속 근로자 </a:t>
            </a:r>
            <a:endParaRPr lang="en-US" altLang="ko-KR" sz="1600" dirty="0" smtClean="0"/>
          </a:p>
          <a:p>
            <a:r>
              <a:rPr lang="en-US" altLang="ko-KR" sz="1600" b="1" dirty="0" smtClean="0"/>
              <a:t>2</a:t>
            </a:r>
            <a:r>
              <a:rPr lang="ko-KR" altLang="en-US" sz="1600" b="1" dirty="0" smtClean="0"/>
              <a:t>명이 부상을 입어 </a:t>
            </a:r>
            <a:r>
              <a:rPr lang="ko-KR" altLang="en-US" sz="1600" b="1" dirty="0" err="1" smtClean="0"/>
              <a:t>그중</a:t>
            </a:r>
            <a:r>
              <a:rPr lang="ko-KR" altLang="en-US" sz="1600" b="1" dirty="0" smtClean="0"/>
              <a:t> </a:t>
            </a:r>
            <a:r>
              <a:rPr lang="en-US" altLang="ko-KR" sz="1600" b="1" dirty="0" smtClean="0"/>
              <a:t>8</a:t>
            </a:r>
            <a:r>
              <a:rPr lang="ko-KR" altLang="en-US" sz="1600" b="1" dirty="0" smtClean="0"/>
              <a:t>명이 사망하고 </a:t>
            </a:r>
            <a:r>
              <a:rPr lang="en-US" altLang="ko-KR" sz="1600" b="1" dirty="0" smtClean="0"/>
              <a:t>3</a:t>
            </a:r>
            <a:r>
              <a:rPr lang="ko-KR" altLang="en-US" sz="1600" b="1" dirty="0" smtClean="0"/>
              <a:t>명이 부상을 당한 </a:t>
            </a:r>
            <a:r>
              <a:rPr lang="ko-KR" altLang="en-US" sz="1600" dirty="0" smtClean="0"/>
              <a:t>재해임</a:t>
            </a:r>
            <a:r>
              <a:rPr lang="en-US" altLang="ko-KR" sz="1600" dirty="0" smtClean="0"/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84287" y="2493690"/>
            <a:ext cx="2448272" cy="1801109"/>
            <a:chOff x="684287" y="2816525"/>
            <a:chExt cx="2448272" cy="1801109"/>
          </a:xfrm>
        </p:grpSpPr>
        <p:grpSp>
          <p:nvGrpSpPr>
            <p:cNvPr id="9" name="그룹 25"/>
            <p:cNvGrpSpPr/>
            <p:nvPr/>
          </p:nvGrpSpPr>
          <p:grpSpPr>
            <a:xfrm>
              <a:off x="684287" y="2853730"/>
              <a:ext cx="2448272" cy="1763904"/>
              <a:chOff x="684287" y="1350606"/>
              <a:chExt cx="2448272" cy="1763904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684287" y="1773610"/>
                <a:ext cx="2448272" cy="134090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smtClean="0"/>
                  <a:t>신설 반응기 및 </a:t>
                </a:r>
                <a:endParaRPr lang="en-US" altLang="ko-KR" sz="2000" b="1" dirty="0" smtClean="0"/>
              </a:p>
              <a:p>
                <a:r>
                  <a:rPr lang="ko-KR" altLang="en-US" sz="2000" b="1" dirty="0" smtClean="0"/>
                  <a:t>리시버탱크 </a:t>
                </a:r>
                <a:r>
                  <a:rPr lang="ko-KR" altLang="en-US" sz="2000" b="1" dirty="0" err="1" smtClean="0"/>
                  <a:t>점검중</a:t>
                </a:r>
                <a:r>
                  <a:rPr lang="ko-KR" altLang="en-US" sz="2000" b="1" dirty="0" smtClean="0"/>
                  <a:t> 인화성 액체의 증기 발생에 의한 폭발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12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  <p:cxnSp>
              <p:nvCxnSpPr>
                <p:cNvPr id="14" name="직선 연결선 13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직사각형 9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656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전체공정 및 사고발생</a:t>
            </a:r>
            <a:endParaRPr lang="en-US" altLang="ko-KR" sz="1800" dirty="0" smtClean="0"/>
          </a:p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설비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003501" cy="356015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latin typeface="+mj-ea"/>
                <a:ea typeface="+mj-ea"/>
              </a:rPr>
              <a:t>전체공정 개략도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2679" y="1917625"/>
            <a:ext cx="6408712" cy="443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656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전체공정 및 사고발생</a:t>
            </a:r>
            <a:endParaRPr lang="en-US" altLang="ko-KR" sz="1800" dirty="0" smtClean="0"/>
          </a:p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설비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994" y="1485578"/>
            <a:ext cx="8003501" cy="356015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b="1" dirty="0" smtClean="0">
                <a:latin typeface="+mj-ea"/>
                <a:ea typeface="+mj-ea"/>
              </a:rPr>
              <a:t>• </a:t>
            </a:r>
            <a:r>
              <a:rPr lang="ko-KR" altLang="en-US" sz="1600" b="1" dirty="0" err="1" smtClean="0">
                <a:latin typeface="+mj-ea"/>
                <a:ea typeface="+mj-ea"/>
              </a:rPr>
              <a:t>공정별</a:t>
            </a:r>
            <a:r>
              <a:rPr lang="ko-KR" altLang="en-US" sz="1600" b="1" dirty="0" smtClean="0">
                <a:latin typeface="+mj-ea"/>
                <a:ea typeface="+mj-ea"/>
              </a:rPr>
              <a:t> 세부내용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2639" y="1917626"/>
            <a:ext cx="6057059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3994" y="1485578"/>
            <a:ext cx="8363541" cy="4235603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변경관리 절차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미준수</a:t>
            </a:r>
            <a:endParaRPr lang="ko-KR" altLang="en-US" sz="1600" b="1" dirty="0" smtClean="0">
              <a:solidFill>
                <a:srgbClr val="CC99FF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당초 설계된 용매회수 작업 방법을 </a:t>
            </a:r>
            <a:r>
              <a:rPr lang="ko-KR" altLang="en-US" sz="1600" dirty="0" err="1" smtClean="0"/>
              <a:t>변경시</a:t>
            </a:r>
            <a:r>
              <a:rPr lang="ko-KR" altLang="en-US" sz="1600" dirty="0" smtClean="0"/>
              <a:t> 변경관리 절차에 따라 위험성 평가를 실시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하고 안전조치 마련 후 작업하여야 하나 임의로 작업을 변경함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설계의도상 리시버탱크 내의 </a:t>
            </a:r>
            <a:r>
              <a:rPr lang="en-US" altLang="ko-KR" sz="1600" dirty="0" smtClean="0"/>
              <a:t>1.4-Dioxane </a:t>
            </a:r>
            <a:r>
              <a:rPr lang="ko-KR" altLang="en-US" sz="1600" dirty="0" smtClean="0"/>
              <a:t>회수는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층에 위치한 </a:t>
            </a:r>
            <a:r>
              <a:rPr lang="en-US" altLang="ko-KR" sz="1600" dirty="0" smtClean="0"/>
              <a:t>Portable vessel</a:t>
            </a:r>
            <a:r>
              <a:rPr lang="ko-KR" altLang="en-US" sz="1600" dirty="0" smtClean="0"/>
              <a:t>로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회수하여야 하나 사고발생 당시에는 리시버탱크 내의 </a:t>
            </a:r>
            <a:r>
              <a:rPr lang="en-US" altLang="ko-KR" sz="1600" dirty="0" smtClean="0"/>
              <a:t>1.4-Dioxane </a:t>
            </a:r>
            <a:r>
              <a:rPr lang="ko-KR" altLang="en-US" sz="1600" dirty="0" smtClean="0"/>
              <a:t>회수를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층에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위치한 </a:t>
            </a:r>
            <a:r>
              <a:rPr lang="en-US" altLang="ko-KR" sz="1600" dirty="0" smtClean="0"/>
              <a:t>Portable vessel</a:t>
            </a:r>
            <a:r>
              <a:rPr lang="ko-KR" altLang="en-US" sz="1600" dirty="0" smtClean="0"/>
              <a:t>로 회수하지 않고 동일 층</a:t>
            </a:r>
            <a:r>
              <a:rPr lang="en-US" altLang="ko-KR" sz="1600" dirty="0" smtClean="0"/>
              <a:t>(2</a:t>
            </a:r>
            <a:r>
              <a:rPr lang="ko-KR" altLang="en-US" sz="1600" dirty="0" smtClean="0"/>
              <a:t>층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 빈 드럼을 설치하여 회수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30000"/>
              </a:lnSpc>
            </a:pP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인화성 액체 취급 안전조치 미흡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인화성 액체 </a:t>
            </a:r>
            <a:r>
              <a:rPr lang="ko-KR" altLang="en-US" sz="1600" dirty="0" err="1" smtClean="0"/>
              <a:t>취급시</a:t>
            </a:r>
            <a:r>
              <a:rPr lang="ko-KR" altLang="en-US" sz="1600" dirty="0" smtClean="0"/>
              <a:t> 인화성 액체의 증기에 의한 폭발분위기가 조성되지 않도록 환기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또는 불활성화 조치를 실시하여야 하나 </a:t>
            </a:r>
            <a:r>
              <a:rPr lang="ko-KR" altLang="en-US" sz="1600" dirty="0" err="1" smtClean="0"/>
              <a:t>미실시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사고 발생 당시 질소를 이용하여 리시버탱크내의 </a:t>
            </a:r>
            <a:r>
              <a:rPr lang="en-US" altLang="ko-KR" sz="1600" dirty="0" smtClean="0"/>
              <a:t>1.4-Dioxane</a:t>
            </a:r>
            <a:r>
              <a:rPr lang="ko-KR" altLang="en-US" sz="1600" dirty="0" smtClean="0"/>
              <a:t>을 빈드럼으로 회수하는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 과정에서 이송된 용매의 증기가 드럼 </a:t>
            </a:r>
            <a:r>
              <a:rPr lang="ko-KR" altLang="en-US" sz="1600" dirty="0" err="1" smtClean="0"/>
              <a:t>주입구를</a:t>
            </a:r>
            <a:r>
              <a:rPr lang="ko-KR" altLang="en-US" sz="1600" dirty="0" smtClean="0"/>
              <a:t> 통해 외부로 유출되며 드럼 </a:t>
            </a:r>
            <a:r>
              <a:rPr lang="ko-KR" altLang="en-US" sz="1600" dirty="0" err="1" smtClean="0"/>
              <a:t>주입구</a:t>
            </a: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주변에서 공기와 혼합하여 폭발 분위기가 조성된 것으로 사료됨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재해발생 원인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3994" y="1485578"/>
            <a:ext cx="8363541" cy="4555691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정전기 등에 의한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점화원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발생 억제 조치 미흡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인화성 액체를 취급할 경우 설비에서 정전기 등에 의한 </a:t>
            </a:r>
            <a:r>
              <a:rPr lang="ko-KR" altLang="en-US" sz="1600" dirty="0" err="1" smtClean="0"/>
              <a:t>점화원이</a:t>
            </a:r>
            <a:r>
              <a:rPr lang="ko-KR" altLang="en-US" sz="1600" dirty="0" smtClean="0"/>
              <a:t> 생성되지 않도록 접지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등 조치를 실시하여야 하나 </a:t>
            </a:r>
            <a:r>
              <a:rPr lang="ko-KR" altLang="en-US" sz="1600" dirty="0" err="1" smtClean="0"/>
              <a:t>미실시</a:t>
            </a:r>
            <a:endParaRPr lang="ko-KR" altLang="en-US" sz="1600" dirty="0" smtClean="0"/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① 비전도성 </a:t>
            </a:r>
            <a:r>
              <a:rPr lang="ko-KR" altLang="en-US" sz="1600" dirty="0" err="1" smtClean="0"/>
              <a:t>플렉시블</a:t>
            </a:r>
            <a:r>
              <a:rPr lang="ko-KR" altLang="en-US" sz="1600" dirty="0" smtClean="0"/>
              <a:t> 호스를 드럼으로 </a:t>
            </a:r>
            <a:r>
              <a:rPr lang="ko-KR" altLang="en-US" sz="1600" dirty="0" err="1" smtClean="0"/>
              <a:t>부터</a:t>
            </a:r>
            <a:r>
              <a:rPr lang="ko-KR" altLang="en-US" sz="1600" dirty="0" smtClean="0"/>
              <a:t> 꺼내는 과정에서 드럼 </a:t>
            </a:r>
            <a:r>
              <a:rPr lang="ko-KR" altLang="en-US" sz="1600" dirty="0" err="1" smtClean="0"/>
              <a:t>주입구와</a:t>
            </a:r>
            <a:r>
              <a:rPr lang="ko-KR" altLang="en-US" sz="1600" dirty="0" smtClean="0"/>
              <a:t> 비전도성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플렉시블</a:t>
            </a:r>
            <a:r>
              <a:rPr lang="ko-KR" altLang="en-US" sz="1600" dirty="0" smtClean="0"/>
              <a:t> 호스간의 전위차에 의한 정전기적 방전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② 비전도성 </a:t>
            </a:r>
            <a:r>
              <a:rPr lang="ko-KR" altLang="en-US" sz="1600" dirty="0" err="1" smtClean="0"/>
              <a:t>플렉시블</a:t>
            </a:r>
            <a:r>
              <a:rPr lang="ko-KR" altLang="en-US" sz="1600" dirty="0" smtClean="0"/>
              <a:t> 호스를 이용하여 </a:t>
            </a:r>
            <a:r>
              <a:rPr lang="en-US" altLang="ko-KR" sz="1600" dirty="0" smtClean="0"/>
              <a:t>1.4-Dioxane</a:t>
            </a:r>
            <a:r>
              <a:rPr lang="ko-KR" altLang="en-US" sz="1600" dirty="0" smtClean="0"/>
              <a:t>을 미접지된 드럼으로 이송하는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 </a:t>
            </a:r>
            <a:r>
              <a:rPr lang="ko-KR" altLang="en-US" sz="1600" dirty="0" smtClean="0"/>
              <a:t>과정에서 인체대전 또는 유동대전에 의한 정전기적 방전</a:t>
            </a: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③ 비전도성 </a:t>
            </a:r>
            <a:r>
              <a:rPr lang="ko-KR" altLang="en-US" sz="1600" dirty="0" err="1" smtClean="0"/>
              <a:t>플렉시블</a:t>
            </a:r>
            <a:r>
              <a:rPr lang="ko-KR" altLang="en-US" sz="1600" dirty="0" smtClean="0"/>
              <a:t> 호스의 말단에서 드럼내부로 </a:t>
            </a:r>
            <a:r>
              <a:rPr lang="en-US" altLang="ko-KR" sz="1600" dirty="0" smtClean="0"/>
              <a:t>1.4-Dioxane</a:t>
            </a:r>
            <a:r>
              <a:rPr lang="ko-KR" altLang="en-US" sz="1600" dirty="0" smtClean="0"/>
              <a:t>이 분출되며 발생하는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 정전기적 방전 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안전운전절차 및 위험성평가 결과 교육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미실시</a:t>
            </a:r>
            <a:endParaRPr lang="ko-KR" altLang="en-US" sz="1600" b="1" dirty="0" smtClean="0">
              <a:solidFill>
                <a:srgbClr val="CC99FF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600" dirty="0" smtClean="0"/>
              <a:t>  공정 </a:t>
            </a:r>
            <a:r>
              <a:rPr lang="ko-KR" altLang="en-US" sz="1600" dirty="0" err="1" smtClean="0"/>
              <a:t>운전중</a:t>
            </a:r>
            <a:r>
              <a:rPr lang="ko-KR" altLang="en-US" sz="1600" dirty="0" smtClean="0"/>
              <a:t> 생산성 향상 또는 운전의 편리성 등을 고려하여 설비 또는 작업방법 등이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변경될 경우 변경요소 관리지침에 의거하여 변경을 실시하고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그에 따른 안전운전절차와</a:t>
            </a:r>
            <a:endParaRPr lang="en-US" altLang="ko-KR" sz="1600" dirty="0" smtClean="0"/>
          </a:p>
          <a:p>
            <a:pPr>
              <a:lnSpc>
                <a:spcPct val="13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위험성평가 결과에 대한 교육을 근로자에게 실시하여야 하나 </a:t>
            </a:r>
            <a:r>
              <a:rPr lang="ko-KR" altLang="en-US" sz="1600" dirty="0" err="1" smtClean="0"/>
              <a:t>미실시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3994" y="1485578"/>
            <a:ext cx="8507557" cy="4691113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비계획작업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또는 임시작업에 대한 변경관리 절차 준수</a:t>
            </a:r>
          </a:p>
          <a:p>
            <a:pPr>
              <a:lnSpc>
                <a:spcPct val="110000"/>
              </a:lnSpc>
            </a:pPr>
            <a:r>
              <a:rPr lang="ko-KR" altLang="en-US" sz="1600" dirty="0" smtClean="0"/>
              <a:t>  리시버탱크로부터 드럼으로 </a:t>
            </a:r>
            <a:r>
              <a:rPr lang="en-US" altLang="ko-KR" sz="1600" dirty="0" smtClean="0"/>
              <a:t>1.4-Dioxane</a:t>
            </a:r>
            <a:r>
              <a:rPr lang="ko-KR" altLang="en-US" sz="1600" dirty="0" smtClean="0"/>
              <a:t>을 회수하는 과정에서 초기 설계의도와 달리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2</a:t>
            </a:r>
            <a:r>
              <a:rPr lang="ko-KR" altLang="en-US" sz="1600" dirty="0" smtClean="0"/>
              <a:t>층에서 빈 드럼을 이용하여 용매를 회수하고자 하는 경우에는 공정안전보고서 안전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운전계획의 변경관리지침에 의거하여 변경관리 절차를 준수하여야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변경을 </a:t>
            </a:r>
            <a:r>
              <a:rPr lang="ko-KR" altLang="en-US" sz="1600" dirty="0" err="1" smtClean="0"/>
              <a:t>수행함으로서</a:t>
            </a:r>
            <a:r>
              <a:rPr lang="ko-KR" altLang="en-US" sz="1600" dirty="0" smtClean="0"/>
              <a:t> 추가되는 위험이 없도록 제안된 변경내용에 대한 위험성을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충분히 검토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변경의 결과로서 요구되는 새로운 절차와 자료 등을 검토하여 개정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변경에 관련된 안전운전절차서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공정안전자료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공정운전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정비교육교재 및 설비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정비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 </a:t>
            </a:r>
            <a:r>
              <a:rPr lang="ko-KR" altLang="en-US" sz="1600" dirty="0" smtClean="0"/>
              <a:t>대장 등의 서류를 수정 또는 보완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위험성평가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안전운전절차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공정안전자료 등 업데이트된 내용에 대한 근로자 교육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폭발 또는 화재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예방위한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통풍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·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환기 조치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1.4-Dioxane</a:t>
            </a:r>
            <a:r>
              <a:rPr lang="ko-KR" altLang="en-US" sz="1600" dirty="0" smtClean="0"/>
              <a:t>과 같은 인화성 액체를 취급하는 장소에서는 증기의 발산에 의한 폭발</a:t>
            </a:r>
            <a:r>
              <a:rPr lang="en-US" altLang="ko-KR" sz="1600" dirty="0" smtClean="0"/>
              <a:t>·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화재를 예방하기 위하여 증기의 농도가 폭발한계 내에 들어가지 않도록 적절히 통풍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또는 환기 등의 제거 조치를 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sz="1600" dirty="0" smtClean="0"/>
              <a:t>  아래의 방법을 참고로 하여 당해 공정에 적합한 방법을 단독 또는 복합적으로 적용하여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 사용하는 것이 필요함</a:t>
            </a:r>
            <a:r>
              <a:rPr lang="en-US" altLang="ko-KR" sz="1600" dirty="0" smtClean="0"/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3994" y="1485578"/>
            <a:ext cx="8507557" cy="4443288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600" dirty="0" smtClean="0"/>
              <a:t>  - 1.4-Dioxane</a:t>
            </a:r>
            <a:r>
              <a:rPr lang="ko-KR" altLang="en-US" sz="1600" dirty="0" smtClean="0"/>
              <a:t>의 회수는 밀폐된 전용의 용기에 회수토록 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이송과 정중에서 발생하는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</a:t>
            </a:r>
            <a:r>
              <a:rPr lang="ko-KR" altLang="en-US" sz="1600" dirty="0" smtClean="0"/>
              <a:t> 증기 또는 가스의 원활한 배출을 위해 </a:t>
            </a:r>
            <a:r>
              <a:rPr lang="ko-KR" altLang="en-US" sz="1600" dirty="0" err="1" smtClean="0"/>
              <a:t>벤트</a:t>
            </a:r>
            <a:r>
              <a:rPr lang="ko-KR" altLang="en-US" sz="1600" dirty="0" smtClean="0"/>
              <a:t> 구멍을 설치한 후 이로부터 배출되는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증기나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가스는 </a:t>
            </a:r>
            <a:r>
              <a:rPr lang="ko-KR" altLang="en-US" sz="1600" dirty="0" err="1" smtClean="0"/>
              <a:t>흡착탑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스크러버</a:t>
            </a:r>
            <a:r>
              <a:rPr lang="ko-KR" altLang="en-US" sz="1600" dirty="0" smtClean="0"/>
              <a:t> 또는 소각설비 등 적절한 처리설비를 거치도록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정전기 등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점화원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관리 철저</a:t>
            </a:r>
          </a:p>
          <a:p>
            <a:pPr>
              <a:lnSpc>
                <a:spcPct val="110000"/>
              </a:lnSpc>
            </a:pPr>
            <a:r>
              <a:rPr lang="ko-KR" altLang="en-US" sz="1600" dirty="0" smtClean="0"/>
              <a:t>  위험물을 드럼 등에 주입하는 설비를 사용할 때에 정전기에 의한 화재 또는 폭발 등의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위험이 발생할 우려가 있는 경우에는 접지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도전성 페인트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유속의 제어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방폭형</a:t>
            </a:r>
            <a:r>
              <a:rPr lang="ko-KR" altLang="en-US" sz="1600" dirty="0" smtClean="0"/>
              <a:t> 전기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</a:t>
            </a:r>
            <a:r>
              <a:rPr lang="ko-KR" altLang="en-US" sz="1600" dirty="0" smtClean="0"/>
              <a:t>기계기구의 사용 등 </a:t>
            </a:r>
            <a:r>
              <a:rPr lang="ko-KR" altLang="en-US" sz="1600" dirty="0" err="1" smtClean="0"/>
              <a:t>점화원</a:t>
            </a:r>
            <a:r>
              <a:rPr lang="ko-KR" altLang="en-US" sz="1600" dirty="0" smtClean="0"/>
              <a:t> 관리를 철저히 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해당 설비에 대하여 접지가 상시 보증될 수 있도록 확실한 방법으로 접지를 하거나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용기의 이동 등으로 접지가 상시 보증될 수 없는 경우 정전기 방지용 페인트 등의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재료를 사용하여 정전기의 축적을 예방하여야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- 1.4-Dioxane</a:t>
            </a:r>
            <a:r>
              <a:rPr lang="ko-KR" altLang="en-US" sz="1600" dirty="0" smtClean="0"/>
              <a:t>과 같은 인화성액체를 취급하는 장소에서는 유체의 유동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마찰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분출 등에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의한 정전기 발생을 억제하기 위하여 호스는 반드시 도전성 재질을 사용하고 충전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노즐과 호스는 </a:t>
            </a:r>
            <a:r>
              <a:rPr lang="ko-KR" altLang="en-US" sz="1600" dirty="0" err="1" smtClean="0"/>
              <a:t>본딩을</a:t>
            </a:r>
            <a:r>
              <a:rPr lang="ko-KR" altLang="en-US" sz="1600" dirty="0" smtClean="0"/>
              <a:t> 실시하여 등 전위를 유지하며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금속제의 드럼 용기는 접지를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실시하도록 함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동종재해 예방대책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3994" y="1485578"/>
            <a:ext cx="8507557" cy="5009597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또한 용기의 충전은 접지가 되어 있는 배관이 바닥까지 연장되도록 구성하는 것이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err="1" smtClean="0"/>
              <a:t>바람직</a:t>
            </a:r>
            <a:r>
              <a:rPr lang="ko-KR" altLang="en-US" sz="1600" dirty="0" smtClean="0"/>
              <a:t> 하며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바닥까지 연장되어 있지 않는 경우 충전 파이프가 말단으로부터 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약 </a:t>
            </a:r>
            <a:r>
              <a:rPr lang="en-US" altLang="ko-KR" sz="1600" dirty="0" smtClean="0"/>
              <a:t>150 mm </a:t>
            </a:r>
            <a:r>
              <a:rPr lang="ko-KR" altLang="en-US" sz="1600" dirty="0" smtClean="0"/>
              <a:t>가량 잠길 때까지 </a:t>
            </a:r>
            <a:r>
              <a:rPr lang="en-US" altLang="ko-KR" sz="1600" dirty="0" smtClean="0"/>
              <a:t>1 m/s </a:t>
            </a:r>
            <a:r>
              <a:rPr lang="ko-KR" altLang="en-US" sz="1600" dirty="0" smtClean="0"/>
              <a:t>또는 그 이하의 낮은 속도로 충전하여야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인체의 움직임 등에 의한 정전기 발생을 억제하기 위하여 </a:t>
            </a:r>
            <a:r>
              <a:rPr lang="ko-KR" altLang="en-US" sz="1600" dirty="0" err="1" smtClean="0"/>
              <a:t>제전복</a:t>
            </a:r>
            <a:r>
              <a:rPr lang="ko-KR" altLang="en-US" sz="1600" dirty="0" smtClean="0"/>
              <a:t> 착용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습도 유지관리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</a:t>
            </a:r>
            <a:r>
              <a:rPr lang="ko-KR" altLang="en-US" sz="1600" dirty="0" smtClean="0"/>
              <a:t> 등의 안전조치도 정전기를 제어하는데 효과적임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- </a:t>
            </a:r>
            <a:r>
              <a:rPr lang="ko-KR" altLang="en-US" sz="1600" dirty="0" smtClean="0"/>
              <a:t>인화성 액체의 증기 및 가스 등을 취급하는 폭발위험장소 내에서 취급하는 모든 전기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</a:t>
            </a:r>
            <a:r>
              <a:rPr lang="ko-KR" altLang="en-US" sz="1600" dirty="0" smtClean="0"/>
              <a:t>기계기구는 </a:t>
            </a:r>
            <a:r>
              <a:rPr lang="ko-KR" altLang="en-US" sz="1600" dirty="0" err="1" smtClean="0"/>
              <a:t>방폭형</a:t>
            </a:r>
            <a:r>
              <a:rPr lang="ko-KR" altLang="en-US" sz="1600" dirty="0" smtClean="0"/>
              <a:t> 전기기계기구를 사용하도록 하고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비방폭형</a:t>
            </a:r>
            <a:r>
              <a:rPr lang="ko-KR" altLang="en-US" sz="1600" dirty="0" smtClean="0"/>
              <a:t> 전기기계기구</a:t>
            </a:r>
            <a:endParaRPr lang="en-US" altLang="ko-KR" sz="1600" dirty="0" smtClean="0"/>
          </a:p>
          <a:p>
            <a:pPr>
              <a:lnSpc>
                <a:spcPct val="110000"/>
              </a:lnSpc>
            </a:pPr>
            <a:r>
              <a:rPr lang="en-US" altLang="ko-KR" sz="1600" dirty="0" smtClean="0"/>
              <a:t>    (</a:t>
            </a:r>
            <a:r>
              <a:rPr lang="ko-KR" altLang="en-US" sz="1600" dirty="0" smtClean="0"/>
              <a:t>예</a:t>
            </a:r>
            <a:r>
              <a:rPr lang="en-US" altLang="ko-KR" sz="1600" dirty="0" smtClean="0"/>
              <a:t>:</a:t>
            </a:r>
            <a:r>
              <a:rPr lang="ko-KR" altLang="en-US" sz="1600" dirty="0" smtClean="0"/>
              <a:t>손전등 등 전기기계기구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사용을 엄격히 통제하여야 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10000"/>
              </a:lnSpc>
            </a:pPr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1.4-Dioxane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회수용 드럼의 </a:t>
            </a:r>
            <a:r>
              <a:rPr lang="ko-KR" altLang="en-US" sz="1600" b="1" dirty="0" err="1" smtClean="0">
                <a:solidFill>
                  <a:srgbClr val="CC99FF"/>
                </a:solidFill>
              </a:rPr>
              <a:t>액위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 확인방법 개선</a:t>
            </a:r>
          </a:p>
          <a:p>
            <a:r>
              <a:rPr lang="ko-KR" altLang="en-US" sz="1600" dirty="0" smtClean="0"/>
              <a:t>  밀폐된 금속 드럼의 경우 용기 내의 </a:t>
            </a:r>
            <a:r>
              <a:rPr lang="ko-KR" altLang="en-US" sz="1600" dirty="0" err="1" smtClean="0"/>
              <a:t>액위를</a:t>
            </a:r>
            <a:r>
              <a:rPr lang="ko-KR" altLang="en-US" sz="1600" dirty="0" smtClean="0"/>
              <a:t> 확인하기 위하여 </a:t>
            </a:r>
            <a:r>
              <a:rPr lang="ko-KR" altLang="en-US" sz="1600" dirty="0" err="1" smtClean="0"/>
              <a:t>플렉시블</a:t>
            </a:r>
            <a:r>
              <a:rPr lang="ko-KR" altLang="en-US" sz="1600" dirty="0" smtClean="0"/>
              <a:t> 호스를 꺼내 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들고 손전등 등으로 직접 확인하는 방법은 전기적 </a:t>
            </a:r>
            <a:r>
              <a:rPr lang="ko-KR" altLang="en-US" sz="1600" dirty="0" err="1" smtClean="0"/>
              <a:t>점화원에</a:t>
            </a:r>
            <a:r>
              <a:rPr lang="ko-KR" altLang="en-US" sz="1600" dirty="0" smtClean="0"/>
              <a:t> 의한 화재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폭발의 우려가 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있으므로 근본적으로 액위를 확인할 수 있는 레벨게이지 또는 저울 등을 설치하여 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사용하는 것이 바람직함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CC99FF"/>
                </a:solidFill>
                <a:latin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변경요소 발생시 안전운전 절차 및 위험성평가 교육 철저</a:t>
            </a:r>
          </a:p>
          <a:p>
            <a:r>
              <a:rPr lang="ko-KR" altLang="en-US" sz="1600" dirty="0" smtClean="0"/>
              <a:t>  공정 </a:t>
            </a:r>
            <a:r>
              <a:rPr lang="ko-KR" altLang="en-US" sz="1600" dirty="0" err="1" smtClean="0"/>
              <a:t>운전중</a:t>
            </a:r>
            <a:r>
              <a:rPr lang="ko-KR" altLang="en-US" sz="1600" dirty="0" smtClean="0"/>
              <a:t> 생산성 향상 또는 운전의 편리성 등을 고려하여 설비 또는 작업방법 등이 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변경될 경우 변경 요소 관리지침에 의거하여 변경을 실시하고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그에 따른 안전운전</a:t>
            </a:r>
            <a:endParaRPr lang="en-US" altLang="ko-KR" sz="1600" dirty="0" smtClean="0"/>
          </a:p>
          <a:p>
            <a:r>
              <a:rPr lang="en-US" altLang="ko-KR" sz="1600" dirty="0" smtClean="0"/>
              <a:t>  </a:t>
            </a:r>
            <a:r>
              <a:rPr lang="ko-KR" altLang="en-US" sz="1600" dirty="0" smtClean="0"/>
              <a:t>절차와 위험성평가 결과에 대한 교육을 근로자에게 실시하여야 한다</a:t>
            </a:r>
            <a:r>
              <a:rPr lang="en-US" altLang="ko-KR" sz="1600" dirty="0" smtClean="0"/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5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6" name="TextBox 5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807" y="2637706"/>
            <a:ext cx="431960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3994" y="1485578"/>
            <a:ext cx="8314299" cy="1340900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r>
              <a:rPr lang="en-US" altLang="ko-KR" sz="1600" dirty="0" smtClean="0"/>
              <a:t>20XX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12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20</a:t>
            </a:r>
            <a:r>
              <a:rPr lang="ko-KR" altLang="en-US" sz="1600" dirty="0" smtClean="0"/>
              <a:t>일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월</a:t>
            </a:r>
            <a:r>
              <a:rPr lang="en-US" altLang="ko-KR" sz="1600" dirty="0" smtClean="0"/>
              <a:t>) 09</a:t>
            </a:r>
            <a:r>
              <a:rPr lang="ko-KR" altLang="en-US" sz="1600" dirty="0" smtClean="0"/>
              <a:t>시 </a:t>
            </a:r>
            <a:r>
              <a:rPr lang="en-US" altLang="ko-KR" sz="1600" dirty="0" smtClean="0"/>
              <a:t>15</a:t>
            </a:r>
            <a:r>
              <a:rPr lang="ko-KR" altLang="en-US" sz="1600" dirty="0" smtClean="0"/>
              <a:t>분경 </a:t>
            </a:r>
            <a:r>
              <a:rPr lang="en-US" altLang="ko-KR" sz="1600" dirty="0" smtClean="0"/>
              <a:t>XX</a:t>
            </a:r>
            <a:r>
              <a:rPr lang="ko-KR" altLang="en-US" sz="1600" dirty="0" smtClean="0"/>
              <a:t>시 남구 </a:t>
            </a:r>
            <a:r>
              <a:rPr lang="ko-KR" altLang="en-US" sz="1600" dirty="0" err="1" smtClean="0"/>
              <a:t>고사동</a:t>
            </a:r>
            <a:r>
              <a:rPr lang="ko-KR" altLang="en-US" sz="1600" dirty="0" smtClean="0"/>
              <a:t> 소재 ○○○○○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주</a:t>
            </a:r>
            <a:r>
              <a:rPr lang="en-US" altLang="ko-KR" sz="1600" dirty="0" smtClean="0"/>
              <a:t>) </a:t>
            </a:r>
            <a:r>
              <a:rPr lang="ko-KR" altLang="en-US" sz="1600" dirty="0" err="1" smtClean="0"/>
              <a:t>중질유분해공장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PSA-2</a:t>
            </a:r>
            <a:r>
              <a:rPr lang="ko-KR" altLang="en-US" sz="1600" dirty="0" smtClean="0"/>
              <a:t>공정</a:t>
            </a:r>
            <a:r>
              <a:rPr lang="en-US" altLang="ko-KR" sz="1600" dirty="0" smtClean="0"/>
              <a:t>(Pressure </a:t>
            </a:r>
            <a:r>
              <a:rPr lang="en-US" altLang="ko-KR" sz="1600" dirty="0" err="1" smtClean="0"/>
              <a:t>SwingAdsorption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에서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번 </a:t>
            </a:r>
            <a:r>
              <a:rPr lang="en-US" altLang="ko-KR" sz="1600" dirty="0" smtClean="0"/>
              <a:t>Bed </a:t>
            </a:r>
            <a:r>
              <a:rPr lang="ko-KR" altLang="en-US" sz="1600" dirty="0" smtClean="0"/>
              <a:t>정비작업을 마치고 </a:t>
            </a:r>
            <a:r>
              <a:rPr lang="ko-KR" altLang="en-US" sz="1600" b="1" dirty="0" smtClean="0"/>
              <a:t>가동 준비 중 배관에서 </a:t>
            </a:r>
            <a:r>
              <a:rPr lang="en-US" altLang="ko-KR" sz="1600" b="1" dirty="0" smtClean="0"/>
              <a:t>Off-gas(</a:t>
            </a:r>
            <a:r>
              <a:rPr lang="ko-KR" altLang="en-US" sz="1600" b="1" dirty="0" smtClean="0"/>
              <a:t>수소 약 </a:t>
            </a:r>
            <a:r>
              <a:rPr lang="en-US" altLang="ko-KR" sz="1600" b="1" dirty="0" smtClean="0"/>
              <a:t>86.5%)</a:t>
            </a:r>
            <a:r>
              <a:rPr lang="ko-KR" altLang="en-US" sz="1600" b="1" dirty="0" smtClean="0"/>
              <a:t>가 누출되면서 화재</a:t>
            </a:r>
            <a:r>
              <a:rPr lang="en-US" altLang="ko-KR" sz="1600" b="1" dirty="0" smtClean="0"/>
              <a:t>·</a:t>
            </a:r>
            <a:r>
              <a:rPr lang="ko-KR" altLang="en-US" sz="1600" b="1" dirty="0" smtClean="0"/>
              <a:t>폭발사고가 발생하고</a:t>
            </a:r>
            <a:r>
              <a:rPr lang="en-US" altLang="ko-KR" sz="1600" b="1" dirty="0" smtClean="0"/>
              <a:t>, </a:t>
            </a:r>
          </a:p>
          <a:p>
            <a:r>
              <a:rPr lang="ko-KR" altLang="en-US" sz="1600" b="1" dirty="0" smtClean="0"/>
              <a:t>주변의 보온재를 덮은 비닐로 화재가 전파되어 </a:t>
            </a:r>
            <a:r>
              <a:rPr lang="en-US" altLang="ko-KR" sz="1600" b="1" dirty="0" smtClean="0"/>
              <a:t>1</a:t>
            </a:r>
            <a:r>
              <a:rPr lang="ko-KR" altLang="en-US" sz="1600" b="1" dirty="0" smtClean="0"/>
              <a:t>명 사망 및 </a:t>
            </a:r>
            <a:r>
              <a:rPr lang="en-US" altLang="ko-KR" sz="1600" b="1" dirty="0" smtClean="0"/>
              <a:t>6</a:t>
            </a:r>
            <a:r>
              <a:rPr lang="ko-KR" altLang="en-US" sz="1600" b="1" dirty="0" smtClean="0"/>
              <a:t>명 부상</a:t>
            </a:r>
            <a:r>
              <a:rPr lang="en-US" altLang="ko-KR" sz="1600" b="1" dirty="0" smtClean="0"/>
              <a:t>(3</a:t>
            </a:r>
            <a:r>
              <a:rPr lang="ko-KR" altLang="en-US" sz="1600" b="1" dirty="0" smtClean="0"/>
              <a:t>명중상</a:t>
            </a:r>
            <a:r>
              <a:rPr lang="en-US" altLang="ko-KR" sz="1600" b="1" dirty="0" smtClean="0"/>
              <a:t>, 3</a:t>
            </a:r>
            <a:r>
              <a:rPr lang="ko-KR" altLang="en-US" sz="1600" b="1" dirty="0" smtClean="0"/>
              <a:t>명 경상</a:t>
            </a:r>
            <a:r>
              <a:rPr lang="en-US" altLang="ko-KR" sz="1600" b="1" dirty="0" smtClean="0"/>
              <a:t>) </a:t>
            </a:r>
            <a:r>
              <a:rPr lang="ko-KR" altLang="en-US" sz="1600" b="1" dirty="0" smtClean="0"/>
              <a:t>사고가 발생함</a:t>
            </a:r>
            <a:r>
              <a:rPr lang="en-US" altLang="ko-KR" sz="1600" b="1" dirty="0" smtClean="0"/>
              <a:t>.</a:t>
            </a:r>
            <a:endParaRPr lang="en-US" altLang="ko-KR" sz="1600" b="1" spc="-11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84287" y="2493690"/>
            <a:ext cx="2448272" cy="1801109"/>
            <a:chOff x="684287" y="2816525"/>
            <a:chExt cx="2448272" cy="1801109"/>
          </a:xfrm>
        </p:grpSpPr>
        <p:grpSp>
          <p:nvGrpSpPr>
            <p:cNvPr id="9" name="그룹 25"/>
            <p:cNvGrpSpPr/>
            <p:nvPr/>
          </p:nvGrpSpPr>
          <p:grpSpPr>
            <a:xfrm>
              <a:off x="684287" y="2853730"/>
              <a:ext cx="2448272" cy="1763904"/>
              <a:chOff x="684287" y="1350606"/>
              <a:chExt cx="2448272" cy="1763904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684287" y="1773610"/>
                <a:ext cx="2448272" cy="134090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2000" b="1" dirty="0" smtClean="0"/>
                  <a:t>공정 정비작업 후</a:t>
                </a:r>
                <a:endParaRPr lang="en-US" altLang="ko-KR" sz="2000" b="1" dirty="0" smtClean="0"/>
              </a:p>
              <a:p>
                <a:r>
                  <a:rPr lang="ko-KR" altLang="en-US" sz="2000" b="1" dirty="0" smtClean="0"/>
                  <a:t>가동준비 중 </a:t>
                </a:r>
                <a:endParaRPr lang="en-US" altLang="ko-KR" sz="2000" b="1" dirty="0" smtClean="0"/>
              </a:p>
              <a:p>
                <a:r>
                  <a:rPr lang="ko-KR" altLang="en-US" sz="2000" b="1" dirty="0" smtClean="0"/>
                  <a:t>배관에서 가스누출로 화재</a:t>
                </a:r>
                <a:r>
                  <a:rPr lang="en-US" altLang="ko-KR" sz="2000" b="1" dirty="0" smtClean="0"/>
                  <a:t>·</a:t>
                </a:r>
                <a:r>
                  <a:rPr lang="ko-KR" altLang="en-US" sz="2000" b="1" dirty="0" smtClean="0"/>
                  <a:t>폭발 발생</a:t>
                </a:r>
                <a:endParaRPr lang="ko-KR" altLang="en-US" sz="2000" b="1" spc="-119" dirty="0">
                  <a:solidFill>
                    <a:schemeClr val="bg2">
                      <a:lumMod val="25000"/>
                    </a:schemeClr>
                  </a:solidFill>
                  <a:ea typeface="맑은 고딕" pitchFamily="50" charset="-127"/>
                </a:endParaRPr>
              </a:p>
            </p:txBody>
          </p:sp>
          <p:grpSp>
            <p:nvGrpSpPr>
              <p:cNvPr id="12" name="그룹 6"/>
              <p:cNvGrpSpPr/>
              <p:nvPr/>
            </p:nvGrpSpPr>
            <p:grpSpPr>
              <a:xfrm>
                <a:off x="684287" y="1350606"/>
                <a:ext cx="1728192" cy="372344"/>
                <a:chOff x="1293105" y="1350606"/>
                <a:chExt cx="1728192" cy="372344"/>
              </a:xfrm>
            </p:grpSpPr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1293105" y="1350606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FBAD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  <p:cxnSp>
              <p:nvCxnSpPr>
                <p:cNvPr id="14" name="직선 연결선 13"/>
                <p:cNvCxnSpPr/>
                <p:nvPr/>
              </p:nvCxnSpPr>
              <p:spPr>
                <a:xfrm flipV="1">
                  <a:off x="1849302" y="1701602"/>
                  <a:ext cx="1171995" cy="13613"/>
                </a:xfrm>
                <a:prstGeom prst="line">
                  <a:avLst/>
                </a:prstGeom>
                <a:ln w="9525">
                  <a:solidFill>
                    <a:srgbClr val="CABC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직사각형 9"/>
            <p:cNvSpPr/>
            <p:nvPr/>
          </p:nvSpPr>
          <p:spPr>
            <a:xfrm>
              <a:off x="1188343" y="2816525"/>
              <a:ext cx="792088" cy="325237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400" b="1" spc="-178" dirty="0" smtClean="0">
                  <a:latin typeface="+mj-ea"/>
                </a:rPr>
                <a:t>사례</a:t>
              </a:r>
              <a:endParaRPr lang="en-US" altLang="ko-KR" sz="1400" b="1" spc="-178" dirty="0">
                <a:latin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화학공업의 안전관리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화학공장 중대 산업사고 사례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7999" y="2646090"/>
            <a:ext cx="240495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800" dirty="0" smtClean="0"/>
              <a:t>사고발생 설비 ≫</a:t>
            </a:r>
            <a:endParaRPr lang="ko-KR" altLang="en-US" sz="1800" b="1" spc="-133" dirty="0">
              <a:solidFill>
                <a:srgbClr val="0070C0"/>
              </a:solidFill>
              <a:latin typeface="+mj-ea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1557585"/>
            <a:ext cx="7920880" cy="227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53994" y="4077866"/>
            <a:ext cx="8363541" cy="2153430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CC99FF"/>
                </a:solidFill>
                <a:latin typeface="+mj-ea"/>
                <a:ea typeface="+mj-ea"/>
              </a:rPr>
              <a:t>• 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사고발생 공정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(PSA-2</a:t>
            </a:r>
            <a:r>
              <a:rPr lang="ko-KR" altLang="en-US" sz="1600" b="1" dirty="0" smtClean="0">
                <a:solidFill>
                  <a:srgbClr val="CC99FF"/>
                </a:solidFill>
              </a:rPr>
              <a:t>공정</a:t>
            </a:r>
            <a:r>
              <a:rPr lang="en-US" altLang="ko-KR" sz="1600" b="1" dirty="0" smtClean="0">
                <a:solidFill>
                  <a:srgbClr val="CC99FF"/>
                </a:solidFill>
              </a:rPr>
              <a:t>)</a:t>
            </a:r>
            <a:endParaRPr lang="ko-KR" altLang="en-US" sz="1600" b="1" dirty="0" smtClean="0">
              <a:solidFill>
                <a:srgbClr val="CC99FF"/>
              </a:solidFill>
            </a:endParaRPr>
          </a:p>
          <a:p>
            <a:r>
              <a:rPr lang="ko-KR" altLang="en-US" sz="1600" dirty="0" smtClean="0"/>
              <a:t>  </a:t>
            </a:r>
            <a:r>
              <a:rPr lang="en-US" altLang="ko-KR" sz="1600" dirty="0" smtClean="0"/>
              <a:t>- PSA-2</a:t>
            </a:r>
            <a:r>
              <a:rPr lang="ko-KR" altLang="en-US" sz="1600" dirty="0" smtClean="0"/>
              <a:t>공정은 여러 공정에서 발생하는 </a:t>
            </a:r>
            <a:r>
              <a:rPr lang="ko-KR" altLang="en-US" sz="1600" dirty="0" err="1" smtClean="0"/>
              <a:t>저순도</a:t>
            </a:r>
            <a:r>
              <a:rPr lang="ko-KR" altLang="en-US" sz="1600" dirty="0" smtClean="0"/>
              <a:t> 수소</a:t>
            </a:r>
            <a:r>
              <a:rPr lang="en-US" altLang="ko-KR" sz="1600" dirty="0" smtClean="0"/>
              <a:t>(Off-gas)</a:t>
            </a:r>
            <a:r>
              <a:rPr lang="ko-KR" altLang="en-US" sz="1600" dirty="0" smtClean="0"/>
              <a:t>를 정제하여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중질유분해</a:t>
            </a:r>
            <a:endParaRPr lang="en-US" altLang="ko-KR" sz="1600" dirty="0" smtClean="0"/>
          </a:p>
          <a:p>
            <a:r>
              <a:rPr lang="en-US" altLang="ko-KR" sz="1600" dirty="0" smtClean="0"/>
              <a:t>    </a:t>
            </a:r>
            <a:r>
              <a:rPr lang="ko-KR" altLang="en-US" sz="1600" dirty="0" smtClean="0"/>
              <a:t>공정 등의 공정에서 필요로 하는 고순도 수소를 제조하는 공정으로 </a:t>
            </a:r>
            <a:r>
              <a:rPr lang="en-US" altLang="ko-KR" sz="1600" dirty="0" smtClean="0"/>
              <a:t>10</a:t>
            </a:r>
            <a:r>
              <a:rPr lang="ko-KR" altLang="en-US" sz="1600" dirty="0" smtClean="0"/>
              <a:t>개의 </a:t>
            </a:r>
            <a:r>
              <a:rPr lang="en-US" altLang="ko-KR" sz="1600" dirty="0" smtClean="0"/>
              <a:t>Bed</a:t>
            </a:r>
            <a:r>
              <a:rPr lang="ko-KR" altLang="en-US" sz="1600" dirty="0" smtClean="0"/>
              <a:t>로 </a:t>
            </a:r>
            <a:endParaRPr lang="en-US" altLang="ko-KR" sz="1600" dirty="0" smtClean="0"/>
          </a:p>
          <a:p>
            <a:r>
              <a:rPr lang="en-US" altLang="ko-KR" sz="1600" dirty="0" smtClean="0"/>
              <a:t>    </a:t>
            </a:r>
            <a:r>
              <a:rPr lang="ko-KR" altLang="en-US" sz="1600" dirty="0" smtClean="0"/>
              <a:t>구성되어 있으며 흡착과 </a:t>
            </a:r>
            <a:r>
              <a:rPr lang="ko-KR" altLang="en-US" sz="1600" dirty="0" err="1" smtClean="0"/>
              <a:t>탈착을</a:t>
            </a:r>
            <a:r>
              <a:rPr lang="ko-KR" altLang="en-US" sz="1600" dirty="0" smtClean="0"/>
              <a:t> 반복하여 자동적으로 재생되게 운전됨</a:t>
            </a:r>
          </a:p>
          <a:p>
            <a:r>
              <a:rPr lang="en-US" altLang="ko-KR" sz="1600" dirty="0" smtClean="0"/>
              <a:t>  - </a:t>
            </a:r>
            <a:r>
              <a:rPr lang="ko-KR" altLang="en-US" sz="1600" dirty="0" err="1" smtClean="0"/>
              <a:t>저순도</a:t>
            </a:r>
            <a:r>
              <a:rPr lang="ko-KR" altLang="en-US" sz="1600" dirty="0" smtClean="0"/>
              <a:t> 수소</a:t>
            </a:r>
            <a:r>
              <a:rPr lang="en-US" altLang="ko-KR" sz="1600" dirty="0" smtClean="0"/>
              <a:t>(Off-gas ; Feed Gas) </a:t>
            </a:r>
            <a:r>
              <a:rPr lang="ko-KR" altLang="en-US" sz="1600" dirty="0" smtClean="0"/>
              <a:t>속에 포함된 불순물은 높은 </a:t>
            </a:r>
            <a:r>
              <a:rPr lang="ko-KR" altLang="en-US" sz="1600" dirty="0" err="1" smtClean="0"/>
              <a:t>인입</a:t>
            </a:r>
            <a:r>
              <a:rPr lang="ko-KR" altLang="en-US" sz="1600" dirty="0" smtClean="0"/>
              <a:t> 가스압력에 의해 </a:t>
            </a:r>
            <a:endParaRPr lang="en-US" altLang="ko-KR" sz="1600" dirty="0" smtClean="0"/>
          </a:p>
          <a:p>
            <a:r>
              <a:rPr lang="en-US" altLang="ko-KR" sz="1600" dirty="0" smtClean="0"/>
              <a:t>    </a:t>
            </a:r>
            <a:r>
              <a:rPr lang="ko-KR" altLang="en-US" sz="1600" dirty="0" smtClean="0"/>
              <a:t>흡착되고 낮은 압력에서 내보냄</a:t>
            </a:r>
          </a:p>
          <a:p>
            <a:r>
              <a:rPr lang="en-US" altLang="ko-KR" sz="1600" dirty="0" smtClean="0"/>
              <a:t>  - </a:t>
            </a:r>
            <a:r>
              <a:rPr lang="ko-KR" altLang="en-US" sz="1600" dirty="0" smtClean="0"/>
              <a:t>흡착단계 동안 모든 불순물은 걸러지고 </a:t>
            </a:r>
            <a:r>
              <a:rPr lang="en-US" altLang="ko-KR" sz="1600" dirty="0" smtClean="0"/>
              <a:t>99.9%</a:t>
            </a:r>
            <a:r>
              <a:rPr lang="ko-KR" altLang="en-US" sz="1600" dirty="0" smtClean="0"/>
              <a:t>의 </a:t>
            </a:r>
            <a:r>
              <a:rPr lang="en-US" altLang="ko-KR" sz="1600" dirty="0" smtClean="0"/>
              <a:t>H2</a:t>
            </a:r>
            <a:r>
              <a:rPr lang="ko-KR" altLang="en-US" sz="1600" dirty="0" smtClean="0"/>
              <a:t>를 생산하며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탈착단계</a:t>
            </a:r>
            <a:r>
              <a:rPr lang="ko-KR" altLang="en-US" sz="1600" dirty="0" smtClean="0"/>
              <a:t> 동안 </a:t>
            </a:r>
            <a:endParaRPr lang="en-US" altLang="ko-KR" sz="1600" dirty="0" smtClean="0"/>
          </a:p>
          <a:p>
            <a:r>
              <a:rPr lang="en-US" altLang="ko-KR" sz="1600" dirty="0" smtClean="0"/>
              <a:t>    </a:t>
            </a:r>
            <a:r>
              <a:rPr lang="ko-KR" altLang="en-US" sz="1600" dirty="0" smtClean="0"/>
              <a:t>불순물</a:t>
            </a:r>
            <a:r>
              <a:rPr lang="en-US" altLang="ko-KR" sz="1600" dirty="0" smtClean="0"/>
              <a:t>(Tail Gas)</a:t>
            </a:r>
            <a:r>
              <a:rPr lang="ko-KR" altLang="en-US" sz="1600" dirty="0" smtClean="0"/>
              <a:t>은 흡착제로부터 불어냄</a:t>
            </a:r>
            <a:r>
              <a:rPr lang="en-US" altLang="ko-KR" sz="1600" dirty="0" smtClean="0"/>
              <a:t>(Blow-off)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4399</TotalTime>
  <Words>10061</Words>
  <Application>Microsoft Office PowerPoint</Application>
  <PresentationFormat>사용자 지정</PresentationFormat>
  <Paragraphs>1760</Paragraphs>
  <Slides>120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120</vt:i4>
      </vt:variant>
    </vt:vector>
  </HeadingPairs>
  <TitlesOfParts>
    <vt:vector size="131" baseType="lpstr">
      <vt:lpstr>HY견고딕</vt:lpstr>
      <vt:lpstr>맑은 고딕</vt:lpstr>
      <vt:lpstr>Arial</vt:lpstr>
      <vt:lpstr>Mangal</vt:lpstr>
      <vt:lpstr>Wingdings</vt:lpstr>
      <vt:lpstr>Office 테마</vt:lpstr>
      <vt:lpstr>디자인 사용자 지정</vt:lpstr>
      <vt:lpstr>1_디자인 사용자 지정</vt:lpstr>
      <vt:lpstr>2_디자인 사용자 지정</vt:lpstr>
      <vt:lpstr>3_디자인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Imac</dc:creator>
  <cp:lastModifiedBy>KOSHA_User</cp:lastModifiedBy>
  <cp:revision>440</cp:revision>
  <dcterms:created xsi:type="dcterms:W3CDTF">2018-09-06T09:47:18Z</dcterms:created>
  <dcterms:modified xsi:type="dcterms:W3CDTF">2021-09-17T01:30:30Z</dcterms:modified>
</cp:coreProperties>
</file>