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2"/>
  </p:notesMasterIdLst>
  <p:sldIdLst>
    <p:sldId id="358" r:id="rId2"/>
    <p:sldId id="278" r:id="rId3"/>
    <p:sldId id="281" r:id="rId4"/>
    <p:sldId id="356" r:id="rId5"/>
    <p:sldId id="258" r:id="rId6"/>
    <p:sldId id="259" r:id="rId7"/>
    <p:sldId id="260" r:id="rId8"/>
    <p:sldId id="262" r:id="rId9"/>
    <p:sldId id="264" r:id="rId10"/>
    <p:sldId id="263" r:id="rId11"/>
    <p:sldId id="261" r:id="rId12"/>
    <p:sldId id="363" r:id="rId13"/>
    <p:sldId id="277" r:id="rId14"/>
    <p:sldId id="265" r:id="rId15"/>
    <p:sldId id="268" r:id="rId16"/>
    <p:sldId id="270" r:id="rId17"/>
    <p:sldId id="271" r:id="rId18"/>
    <p:sldId id="273" r:id="rId19"/>
    <p:sldId id="274" r:id="rId20"/>
    <p:sldId id="275" r:id="rId21"/>
    <p:sldId id="276" r:id="rId22"/>
    <p:sldId id="362" r:id="rId23"/>
    <p:sldId id="293" r:id="rId24"/>
    <p:sldId id="360" r:id="rId25"/>
    <p:sldId id="284" r:id="rId26"/>
    <p:sldId id="354" r:id="rId27"/>
    <p:sldId id="294" r:id="rId28"/>
    <p:sldId id="287" r:id="rId29"/>
    <p:sldId id="288" r:id="rId30"/>
    <p:sldId id="289" r:id="rId31"/>
    <p:sldId id="295" r:id="rId32"/>
    <p:sldId id="296" r:id="rId33"/>
    <p:sldId id="297" r:id="rId34"/>
    <p:sldId id="298" r:id="rId35"/>
    <p:sldId id="299" r:id="rId36"/>
    <p:sldId id="300" r:id="rId37"/>
    <p:sldId id="301" r:id="rId38"/>
    <p:sldId id="302" r:id="rId39"/>
    <p:sldId id="303" r:id="rId40"/>
    <p:sldId id="304" r:id="rId41"/>
    <p:sldId id="305" r:id="rId42"/>
    <p:sldId id="306" r:id="rId43"/>
    <p:sldId id="307" r:id="rId44"/>
    <p:sldId id="308" r:id="rId45"/>
    <p:sldId id="309" r:id="rId46"/>
    <p:sldId id="310" r:id="rId47"/>
    <p:sldId id="311" r:id="rId48"/>
    <p:sldId id="312" r:id="rId49"/>
    <p:sldId id="313" r:id="rId50"/>
    <p:sldId id="314" r:id="rId51"/>
    <p:sldId id="315" r:id="rId52"/>
    <p:sldId id="316" r:id="rId53"/>
    <p:sldId id="317" r:id="rId54"/>
    <p:sldId id="318" r:id="rId55"/>
    <p:sldId id="319" r:id="rId56"/>
    <p:sldId id="320" r:id="rId57"/>
    <p:sldId id="322" r:id="rId58"/>
    <p:sldId id="323" r:id="rId59"/>
    <p:sldId id="324" r:id="rId60"/>
    <p:sldId id="325" r:id="rId61"/>
    <p:sldId id="355" r:id="rId62"/>
    <p:sldId id="357" r:id="rId63"/>
    <p:sldId id="328" r:id="rId64"/>
    <p:sldId id="364" r:id="rId65"/>
    <p:sldId id="365" r:id="rId66"/>
    <p:sldId id="329" r:id="rId67"/>
    <p:sldId id="330" r:id="rId68"/>
    <p:sldId id="332" r:id="rId69"/>
    <p:sldId id="333" r:id="rId70"/>
    <p:sldId id="334" r:id="rId71"/>
    <p:sldId id="366" r:id="rId72"/>
    <p:sldId id="336" r:id="rId73"/>
    <p:sldId id="337" r:id="rId74"/>
    <p:sldId id="338" r:id="rId75"/>
    <p:sldId id="339" r:id="rId76"/>
    <p:sldId id="340" r:id="rId77"/>
    <p:sldId id="341" r:id="rId78"/>
    <p:sldId id="342" r:id="rId79"/>
    <p:sldId id="343" r:id="rId80"/>
    <p:sldId id="344" r:id="rId81"/>
    <p:sldId id="345" r:id="rId82"/>
    <p:sldId id="346" r:id="rId83"/>
    <p:sldId id="347" r:id="rId84"/>
    <p:sldId id="348" r:id="rId85"/>
    <p:sldId id="349" r:id="rId86"/>
    <p:sldId id="350" r:id="rId87"/>
    <p:sldId id="351" r:id="rId88"/>
    <p:sldId id="352" r:id="rId89"/>
    <p:sldId id="353" r:id="rId90"/>
    <p:sldId id="361" r:id="rId91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93"/>
      <p:bold r:id="rId9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C3256E40-A9C2-43D4-BEA9-61756AAA1EFA}">
          <p14:sldIdLst>
            <p14:sldId id="358"/>
            <p14:sldId id="278"/>
            <p14:sldId id="281"/>
          </p14:sldIdLst>
        </p14:section>
        <p14:section name="제목 없는 구역" id="{986F9757-4B08-4E0F-9AE5-AC8D48777DA5}">
          <p14:sldIdLst>
            <p14:sldId id="356"/>
            <p14:sldId id="258"/>
            <p14:sldId id="259"/>
            <p14:sldId id="260"/>
            <p14:sldId id="262"/>
            <p14:sldId id="264"/>
            <p14:sldId id="263"/>
            <p14:sldId id="261"/>
            <p14:sldId id="363"/>
            <p14:sldId id="277"/>
            <p14:sldId id="265"/>
            <p14:sldId id="268"/>
            <p14:sldId id="270"/>
            <p14:sldId id="271"/>
            <p14:sldId id="273"/>
            <p14:sldId id="274"/>
            <p14:sldId id="275"/>
            <p14:sldId id="276"/>
            <p14:sldId id="362"/>
            <p14:sldId id="293"/>
            <p14:sldId id="360"/>
            <p14:sldId id="284"/>
            <p14:sldId id="354"/>
            <p14:sldId id="294"/>
            <p14:sldId id="287"/>
            <p14:sldId id="288"/>
            <p14:sldId id="289"/>
            <p14:sldId id="295"/>
            <p14:sldId id="296"/>
            <p14:sldId id="297"/>
            <p14:sldId id="298"/>
            <p14:sldId id="299"/>
            <p14:sldId id="300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2"/>
            <p14:sldId id="323"/>
            <p14:sldId id="324"/>
            <p14:sldId id="325"/>
            <p14:sldId id="355"/>
            <p14:sldId id="357"/>
            <p14:sldId id="328"/>
            <p14:sldId id="364"/>
            <p14:sldId id="365"/>
            <p14:sldId id="329"/>
            <p14:sldId id="330"/>
            <p14:sldId id="332"/>
            <p14:sldId id="333"/>
            <p14:sldId id="334"/>
            <p14:sldId id="366"/>
            <p14:sldId id="336"/>
            <p14:sldId id="337"/>
            <p14:sldId id="338"/>
            <p14:sldId id="339"/>
            <p14:sldId id="340"/>
            <p14:sldId id="341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  <p14:sldId id="350"/>
            <p14:sldId id="351"/>
            <p14:sldId id="352"/>
            <p14:sldId id="353"/>
            <p14:sldId id="3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9">
          <p15:clr>
            <a:srgbClr val="A4A3A4"/>
          </p15:clr>
        </p15:guide>
        <p15:guide id="2" pos="106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464"/>
    <a:srgbClr val="2767B2"/>
    <a:srgbClr val="636362"/>
    <a:srgbClr val="FBAD3C"/>
    <a:srgbClr val="FFFFFF"/>
    <a:srgbClr val="747069"/>
    <a:srgbClr val="EEE9E4"/>
    <a:srgbClr val="6A665F"/>
    <a:srgbClr val="8B8781"/>
    <a:srgbClr val="8388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40" autoAdjust="0"/>
    <p:restoredTop sz="69332" autoAdjust="0"/>
  </p:normalViewPr>
  <p:slideViewPr>
    <p:cSldViewPr>
      <p:cViewPr varScale="1">
        <p:scale>
          <a:sx n="113" d="100"/>
          <a:sy n="113" d="100"/>
        </p:scale>
        <p:origin x="1584" y="96"/>
      </p:cViewPr>
      <p:guideLst>
        <p:guide orient="horz" pos="119"/>
        <p:guide pos="106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3132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1.fntdata"/><Relationship Id="rId9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08037-F27C-45CC-B96A-3A8BC355558E}" type="datetimeFigureOut">
              <a:rPr lang="ko-KR" altLang="en-US" smtClean="0"/>
              <a:t>2021-07-01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7A8190-49D9-4567-97CE-4856CA1DC4E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7532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A8190-49D9-4567-97CE-4856CA1DC4EE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28262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A8190-49D9-4567-97CE-4856CA1DC4EE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41292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7A8190-49D9-4567-97CE-4856CA1DC4EE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8655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3A58B-A46D-4831-9229-8AB62AABA8AF}" type="datetime1">
              <a:rPr lang="ko-KR" altLang="en-US" smtClean="0"/>
              <a:t>2021-07-01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5868144" y="6356350"/>
            <a:ext cx="2895600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563888" y="635635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7D5C9395-525F-47E2-B97A-DDF91AAA8D5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1745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355EE-77FC-4E04-A6BB-F48E69439C5F}" type="datetime1">
              <a:rPr lang="ko-KR" altLang="en-US" smtClean="0"/>
              <a:t>2021-07-01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43659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427C3-220E-488F-A749-01EF495D3F85}" type="datetime1">
              <a:rPr lang="ko-KR" altLang="en-US" smtClean="0"/>
              <a:t>2021-07-01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0566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A9658-62D4-43B1-8A59-DE790B6E3D2C}" type="datetime1">
              <a:rPr lang="ko-KR" altLang="en-US" smtClean="0"/>
              <a:t>2021-07-01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5868144" y="6356350"/>
            <a:ext cx="2895600" cy="365125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3563888" y="6356350"/>
            <a:ext cx="2133600" cy="365125"/>
          </a:xfrm>
        </p:spPr>
        <p:txBody>
          <a:bodyPr/>
          <a:lstStyle>
            <a:lvl1pPr algn="ctr">
              <a:defRPr/>
            </a:lvl1pPr>
          </a:lstStyle>
          <a:p>
            <a:fld id="{7D5C9395-525F-47E2-B97A-DDF91AAA8D5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97197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BC59-F040-4522-B5B6-D94E7FE2C2F7}" type="datetime1">
              <a:rPr lang="ko-KR" altLang="en-US" smtClean="0"/>
              <a:t>2021-07-01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5074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023F9-1356-439F-B39F-268FEB01BE67}" type="datetime1">
              <a:rPr lang="ko-KR" altLang="en-US" smtClean="0"/>
              <a:t>2021-07-01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897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337A9-D64A-4011-8459-600AAD131DE9}" type="datetime1">
              <a:rPr lang="ko-KR" altLang="en-US" smtClean="0"/>
              <a:t>2021-07-01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430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F84453-6BD1-4A59-A97F-4E80326B6DEE}" type="datetime1">
              <a:rPr lang="ko-KR" altLang="en-US" smtClean="0"/>
              <a:t>2021-07-01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5793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D6F5A-DB91-474A-800D-33E4DAD71831}" type="datetime1">
              <a:rPr lang="ko-KR" altLang="en-US" smtClean="0"/>
              <a:t>2021-07-01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63854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FBF3EB-6329-4C3E-93EF-2472C6ACCD5F}" type="datetime1">
              <a:rPr lang="ko-KR" altLang="en-US" smtClean="0"/>
              <a:t>2021-07-01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1200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7FBA5-5914-43C1-B9F2-7FB0CBD713D0}" type="datetime1">
              <a:rPr lang="ko-KR" altLang="en-US" smtClean="0"/>
              <a:t>2021-07-01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43573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48E05E-9022-4FFB-A8E1-2CBD5F979E73}" type="datetime1">
              <a:rPr lang="ko-KR" altLang="en-US" smtClean="0"/>
              <a:t>2021-07-01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53289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image" Target="../media/image50.emf"/><Relationship Id="rId3" Type="http://schemas.openxmlformats.org/officeDocument/2006/relationships/image" Target="../media/image40.png"/><Relationship Id="rId7" Type="http://schemas.openxmlformats.org/officeDocument/2006/relationships/image" Target="../media/image44.emf"/><Relationship Id="rId12" Type="http://schemas.openxmlformats.org/officeDocument/2006/relationships/image" Target="../media/image49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5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emf"/><Relationship Id="rId11" Type="http://schemas.openxmlformats.org/officeDocument/2006/relationships/image" Target="../media/image48.emf"/><Relationship Id="rId5" Type="http://schemas.openxmlformats.org/officeDocument/2006/relationships/image" Target="../media/image42.emf"/><Relationship Id="rId15" Type="http://schemas.openxmlformats.org/officeDocument/2006/relationships/image" Target="../media/image52.emf"/><Relationship Id="rId10" Type="http://schemas.openxmlformats.org/officeDocument/2006/relationships/image" Target="../media/image47.emf"/><Relationship Id="rId4" Type="http://schemas.openxmlformats.org/officeDocument/2006/relationships/image" Target="../media/image41.png"/><Relationship Id="rId9" Type="http://schemas.openxmlformats.org/officeDocument/2006/relationships/image" Target="../media/image46.emf"/><Relationship Id="rId14" Type="http://schemas.openxmlformats.org/officeDocument/2006/relationships/image" Target="../media/image51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59.png"/><Relationship Id="rId4" Type="http://schemas.openxmlformats.org/officeDocument/2006/relationships/image" Target="../media/image6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6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8.png"/><Relationship Id="rId4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image" Target="../media/image87.png"/><Relationship Id="rId7" Type="http://schemas.openxmlformats.org/officeDocument/2006/relationships/image" Target="../media/image9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Relationship Id="rId9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png"/><Relationship Id="rId3" Type="http://schemas.openxmlformats.org/officeDocument/2006/relationships/image" Target="../media/image109.png"/><Relationship Id="rId7" Type="http://schemas.openxmlformats.org/officeDocument/2006/relationships/image" Target="../media/image11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2.png"/><Relationship Id="rId5" Type="http://schemas.openxmlformats.org/officeDocument/2006/relationships/image" Target="../media/image111.png"/><Relationship Id="rId4" Type="http://schemas.openxmlformats.org/officeDocument/2006/relationships/image" Target="../media/image110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2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3" Type="http://schemas.openxmlformats.org/officeDocument/2006/relationships/image" Target="../media/image125.png"/><Relationship Id="rId7" Type="http://schemas.openxmlformats.org/officeDocument/2006/relationships/image" Target="../media/image12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4.png"/><Relationship Id="rId5" Type="http://schemas.openxmlformats.org/officeDocument/2006/relationships/image" Target="../media/image133.png"/><Relationship Id="rId4" Type="http://schemas.openxmlformats.org/officeDocument/2006/relationships/image" Target="../media/image13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3.png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2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3" Type="http://schemas.openxmlformats.org/officeDocument/2006/relationships/image" Target="../media/image167.png"/><Relationship Id="rId7" Type="http://schemas.openxmlformats.org/officeDocument/2006/relationships/image" Target="../media/image17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6.pn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177.png"/><Relationship Id="rId7" Type="http://schemas.openxmlformats.org/officeDocument/2006/relationships/image" Target="../media/image18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0.png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4.pn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7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0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4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0.png"/><Relationship Id="rId3" Type="http://schemas.openxmlformats.org/officeDocument/2006/relationships/image" Target="../media/image195.png"/><Relationship Id="rId7" Type="http://schemas.openxmlformats.org/officeDocument/2006/relationships/image" Target="../media/image199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8.png"/><Relationship Id="rId5" Type="http://schemas.openxmlformats.org/officeDocument/2006/relationships/image" Target="../media/image197.png"/><Relationship Id="rId4" Type="http://schemas.openxmlformats.org/officeDocument/2006/relationships/image" Target="../media/image19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TextBox 2"/>
            <p:cNvSpPr txBox="1"/>
            <p:nvPr/>
          </p:nvSpPr>
          <p:spPr>
            <a:xfrm>
              <a:off x="799009" y="869925"/>
              <a:ext cx="1238994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 smtClean="0">
                  <a:solidFill>
                    <a:srgbClr val="8D7E69"/>
                  </a:solidFill>
                </a:rPr>
                <a:t>2013-M-001</a:t>
              </a:r>
              <a:endParaRPr lang="ko-KR" altLang="en-US" sz="1400" b="1" dirty="0">
                <a:solidFill>
                  <a:srgbClr val="8D7E69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010911" y="5553092"/>
              <a:ext cx="1328840" cy="16158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ko-KR" altLang="en-US" sz="1050" b="1" dirty="0" smtClean="0">
                  <a:solidFill>
                    <a:srgbClr val="968772"/>
                  </a:solidFill>
                </a:rPr>
                <a:t>업종별 교안</a:t>
              </a:r>
              <a:endParaRPr lang="ko-KR" altLang="en-US" sz="1050" b="1" dirty="0">
                <a:solidFill>
                  <a:srgbClr val="968772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53245" y="5786175"/>
              <a:ext cx="1328841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000" b="1" dirty="0" smtClean="0">
                  <a:solidFill>
                    <a:srgbClr val="968772"/>
                  </a:solidFill>
                </a:rPr>
                <a:t>2021-</a:t>
              </a:r>
              <a:r>
                <a:rPr lang="ko-KR" altLang="en-US" sz="1000" b="1" dirty="0" err="1" smtClean="0">
                  <a:solidFill>
                    <a:srgbClr val="968772"/>
                  </a:solidFill>
                </a:rPr>
                <a:t>교육혁신실</a:t>
              </a:r>
              <a:r>
                <a:rPr lang="en-US" altLang="ko-KR" sz="1000" b="1" dirty="0" smtClean="0">
                  <a:solidFill>
                    <a:srgbClr val="968772"/>
                  </a:solidFill>
                </a:rPr>
                <a:t>-396</a:t>
              </a:r>
              <a:endParaRPr lang="ko-KR" altLang="en-US" sz="1000" b="1" dirty="0">
                <a:solidFill>
                  <a:srgbClr val="968772"/>
                </a:solidFill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0" y="2564904"/>
              <a:ext cx="4327567" cy="383750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799008" y="869925"/>
              <a:ext cx="1828776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ko-KR" altLang="en-US" sz="1400" b="1" dirty="0" smtClean="0">
                  <a:solidFill>
                    <a:srgbClr val="8D7E69"/>
                  </a:solidFill>
                </a:rPr>
                <a:t>현장 작업자를 위한</a:t>
              </a:r>
              <a:endParaRPr lang="ko-KR" altLang="en-US" sz="1400" b="1" dirty="0">
                <a:solidFill>
                  <a:srgbClr val="8D7E69"/>
                </a:solidFill>
              </a:endParaRPr>
            </a:p>
          </p:txBody>
        </p:sp>
      </p:grpSp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4"/>
          <a:srcRect l="56306" r="6289"/>
          <a:stretch/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3193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TextBox 14"/>
            <p:cNvSpPr txBox="1"/>
            <p:nvPr/>
          </p:nvSpPr>
          <p:spPr>
            <a:xfrm>
              <a:off x="7053477" y="351708"/>
              <a:ext cx="1851950" cy="169277"/>
            </a:xfrm>
            <a:prstGeom prst="rect">
              <a:avLst/>
            </a:prstGeom>
            <a:solidFill>
              <a:srgbClr val="FBAD3C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100" b="1" spc="-100" dirty="0" smtClean="0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성능인증을 받은 보호구 사용</a:t>
              </a:r>
              <a:endParaRPr lang="ko-KR" altLang="en-US" sz="1100" b="1" spc="-1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pic>
        <p:nvPicPr>
          <p:cNvPr id="8" name="Picture 2" descr="C:\Users\Administrator\Documents\DaumCloud\작업\외부작업\김경화 교수님 작업_KOSHA\3차 작업\보호구PPT\tip_frame cop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2075" y="1090452"/>
            <a:ext cx="7272284" cy="4858828"/>
          </a:xfrm>
          <a:prstGeom prst="rect">
            <a:avLst/>
          </a:prstGeom>
          <a:noFill/>
        </p:spPr>
      </p:pic>
      <p:sp>
        <p:nvSpPr>
          <p:cNvPr id="9" name="제목 1"/>
          <p:cNvSpPr>
            <a:spLocks noGrp="1"/>
          </p:cNvSpPr>
          <p:nvPr>
            <p:ph type="title"/>
          </p:nvPr>
        </p:nvSpPr>
        <p:spPr>
          <a:xfrm>
            <a:off x="1215040" y="1711852"/>
            <a:ext cx="4500562" cy="785818"/>
          </a:xfrm>
        </p:spPr>
        <p:txBody>
          <a:bodyPr>
            <a:normAutofit/>
          </a:bodyPr>
          <a:lstStyle/>
          <a:p>
            <a:r>
              <a:rPr lang="ko-KR" altLang="en-US" sz="2400" b="1" spc="-300" dirty="0">
                <a:solidFill>
                  <a:schemeClr val="accent6">
                    <a:lumMod val="75000"/>
                  </a:schemeClr>
                </a:solidFill>
              </a:rPr>
              <a:t>보호구 선정에 앞선 위험성 검토 </a:t>
            </a:r>
          </a:p>
        </p:txBody>
      </p:sp>
      <p:sp>
        <p:nvSpPr>
          <p:cNvPr id="10" name="내용 개체 틀 2"/>
          <p:cNvSpPr>
            <a:spLocks noGrp="1"/>
          </p:cNvSpPr>
          <p:nvPr>
            <p:ph idx="1"/>
          </p:nvPr>
        </p:nvSpPr>
        <p:spPr>
          <a:xfrm>
            <a:off x="1447078" y="2551564"/>
            <a:ext cx="6653314" cy="318169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None/>
            </a:pPr>
            <a:r>
              <a:rPr lang="ko-KR" altLang="en-US" sz="1600" b="1" spc="-150" dirty="0" smtClean="0">
                <a:solidFill>
                  <a:srgbClr val="646464"/>
                </a:solidFill>
              </a:rPr>
              <a:t>   작업 </a:t>
            </a:r>
            <a:r>
              <a:rPr lang="ko-KR" altLang="en-US" sz="1600" b="1" spc="-150" dirty="0">
                <a:solidFill>
                  <a:srgbClr val="646464"/>
                </a:solidFill>
              </a:rPr>
              <a:t>중 보호범위를 벗어날 위험은</a:t>
            </a:r>
            <a:r>
              <a:rPr lang="en-US" altLang="ko-KR" sz="1600" b="1" spc="-150" dirty="0" smtClean="0">
                <a:solidFill>
                  <a:srgbClr val="646464"/>
                </a:solidFill>
              </a:rPr>
              <a:t>?</a:t>
            </a:r>
          </a:p>
          <a:p>
            <a:pPr>
              <a:lnSpc>
                <a:spcPct val="200000"/>
              </a:lnSpc>
              <a:buNone/>
            </a:pPr>
            <a:r>
              <a:rPr lang="ko-KR" altLang="en-US" sz="1300" spc="-120" dirty="0" smtClean="0">
                <a:solidFill>
                  <a:srgbClr val="A0A0A0"/>
                </a:solidFill>
              </a:rPr>
              <a:t>    황산을 </a:t>
            </a:r>
            <a:r>
              <a:rPr lang="ko-KR" altLang="en-US" sz="1300" spc="-120" dirty="0">
                <a:solidFill>
                  <a:srgbClr val="A0A0A0"/>
                </a:solidFill>
              </a:rPr>
              <a:t>다루는 작업장에서 황산이 일정한 농도 이하로 </a:t>
            </a:r>
            <a:r>
              <a:rPr lang="ko-KR" altLang="en-US" sz="1300" spc="-120" dirty="0" smtClean="0">
                <a:solidFill>
                  <a:srgbClr val="A0A0A0"/>
                </a:solidFill>
              </a:rPr>
              <a:t>유지된다면 아황산용 </a:t>
            </a:r>
            <a:r>
              <a:rPr lang="ko-KR" altLang="en-US" sz="1300" spc="-120" dirty="0">
                <a:solidFill>
                  <a:srgbClr val="A0A0A0"/>
                </a:solidFill>
              </a:rPr>
              <a:t>방독마스크를 </a:t>
            </a:r>
            <a:r>
              <a:rPr lang="ko-KR" altLang="en-US" sz="1300" spc="-120" dirty="0" smtClean="0">
                <a:solidFill>
                  <a:srgbClr val="A0A0A0"/>
                </a:solidFill>
              </a:rPr>
              <a:t>사용</a:t>
            </a:r>
            <a:endParaRPr lang="en-US" altLang="ko-KR" sz="1300" spc="-120" dirty="0" smtClean="0">
              <a:solidFill>
                <a:srgbClr val="A0A0A0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ko-KR" sz="1200" b="1" spc="-150" dirty="0" smtClean="0">
                <a:solidFill>
                  <a:srgbClr val="8D7E69"/>
                </a:solidFill>
              </a:rPr>
              <a:t>    *</a:t>
            </a:r>
            <a:r>
              <a:rPr lang="ko-KR" altLang="en-US" sz="1200" b="1" spc="-150" dirty="0" smtClean="0">
                <a:solidFill>
                  <a:srgbClr val="8D7E69"/>
                </a:solidFill>
              </a:rPr>
              <a:t>단시간에 </a:t>
            </a:r>
            <a:r>
              <a:rPr lang="ko-KR" altLang="en-US" sz="1200" b="1" spc="-150" dirty="0">
                <a:solidFill>
                  <a:srgbClr val="8D7E69"/>
                </a:solidFill>
              </a:rPr>
              <a:t>고농도 황산에 노출될 위험이 있는 </a:t>
            </a:r>
            <a:r>
              <a:rPr lang="ko-KR" altLang="en-US" sz="1200" b="1" spc="-150" dirty="0" smtClean="0">
                <a:solidFill>
                  <a:srgbClr val="8D7E69"/>
                </a:solidFill>
              </a:rPr>
              <a:t>황산배관 수리작업</a:t>
            </a:r>
            <a:r>
              <a:rPr lang="en-US" altLang="ko-KR" sz="1200" b="1" spc="-150" dirty="0">
                <a:solidFill>
                  <a:srgbClr val="8D7E69"/>
                </a:solidFill>
              </a:rPr>
              <a:t> </a:t>
            </a:r>
            <a:r>
              <a:rPr lang="ko-KR" altLang="en-US" sz="1200" b="1" spc="-150" dirty="0" smtClean="0">
                <a:solidFill>
                  <a:srgbClr val="8D7E69"/>
                </a:solidFill>
              </a:rPr>
              <a:t>등에서는</a:t>
            </a:r>
            <a:endParaRPr lang="en-US" altLang="ko-KR" sz="1200" b="1" spc="-150" dirty="0" smtClean="0">
              <a:solidFill>
                <a:srgbClr val="8D7E69"/>
              </a:solidFill>
            </a:endParaRPr>
          </a:p>
          <a:p>
            <a:pPr>
              <a:buNone/>
            </a:pPr>
            <a:r>
              <a:rPr lang="ko-KR" altLang="en-US" sz="1200" b="1" spc="-150" dirty="0" smtClean="0">
                <a:solidFill>
                  <a:srgbClr val="8D7E69"/>
                </a:solidFill>
              </a:rPr>
              <a:t>      반드시 </a:t>
            </a:r>
            <a:r>
              <a:rPr lang="ko-KR" altLang="en-US" sz="1200" b="1" spc="-150" dirty="0" err="1" smtClean="0">
                <a:solidFill>
                  <a:srgbClr val="8D7E69"/>
                </a:solidFill>
              </a:rPr>
              <a:t>송기마스크나</a:t>
            </a:r>
            <a:r>
              <a:rPr lang="ko-KR" altLang="en-US" sz="1200" b="1" spc="-150" dirty="0" smtClean="0">
                <a:solidFill>
                  <a:srgbClr val="8D7E69"/>
                </a:solidFill>
              </a:rPr>
              <a:t> 공기호흡기 착용</a:t>
            </a:r>
            <a:endParaRPr lang="en-US" altLang="ko-KR" sz="1200" b="1" spc="-150" dirty="0" smtClean="0">
              <a:solidFill>
                <a:srgbClr val="8D7E69"/>
              </a:solidFill>
            </a:endParaRPr>
          </a:p>
          <a:p>
            <a:pPr>
              <a:buNone/>
            </a:pPr>
            <a:endParaRPr lang="en-US" altLang="ko-KR" sz="1100" b="1" spc="-150" dirty="0" smtClean="0"/>
          </a:p>
          <a:p>
            <a:pPr>
              <a:lnSpc>
                <a:spcPct val="150000"/>
              </a:lnSpc>
              <a:buNone/>
            </a:pPr>
            <a:r>
              <a:rPr lang="en-US" altLang="ko-KR" sz="1100" b="1" spc="-150" dirty="0" smtClean="0"/>
              <a:t>     </a:t>
            </a:r>
            <a:r>
              <a:rPr lang="ko-KR" altLang="en-US" sz="1600" b="1" spc="-150" dirty="0" smtClean="0">
                <a:solidFill>
                  <a:srgbClr val="646464"/>
                </a:solidFill>
              </a:rPr>
              <a:t>산소 결핍 </a:t>
            </a:r>
            <a:r>
              <a:rPr lang="ko-KR" altLang="en-US" sz="1600" b="1" spc="-150" dirty="0">
                <a:solidFill>
                  <a:srgbClr val="646464"/>
                </a:solidFill>
              </a:rPr>
              <a:t>위험은</a:t>
            </a:r>
            <a:r>
              <a:rPr lang="en-US" altLang="ko-KR" sz="1600" b="1" spc="-150" dirty="0" smtClean="0">
                <a:solidFill>
                  <a:srgbClr val="646464"/>
                </a:solidFill>
              </a:rPr>
              <a:t>?</a:t>
            </a:r>
          </a:p>
          <a:p>
            <a:pPr>
              <a:lnSpc>
                <a:spcPct val="200000"/>
              </a:lnSpc>
              <a:buNone/>
            </a:pPr>
            <a:r>
              <a:rPr lang="ko-KR" altLang="en-US" sz="1300" spc="-120" dirty="0" smtClean="0">
                <a:solidFill>
                  <a:srgbClr val="A0A0A0"/>
                </a:solidFill>
              </a:rPr>
              <a:t>    산소가 </a:t>
            </a:r>
            <a:r>
              <a:rPr lang="ko-KR" altLang="en-US" sz="1300" spc="-120" dirty="0">
                <a:solidFill>
                  <a:srgbClr val="A0A0A0"/>
                </a:solidFill>
              </a:rPr>
              <a:t>충분한 곳에서는 </a:t>
            </a:r>
            <a:r>
              <a:rPr lang="ko-KR" altLang="en-US" sz="1300" spc="-120" dirty="0" smtClean="0">
                <a:solidFill>
                  <a:srgbClr val="A0A0A0"/>
                </a:solidFill>
              </a:rPr>
              <a:t>방진마스크나 방독마스크를 사용</a:t>
            </a:r>
            <a:endParaRPr lang="en-US" altLang="ko-KR" sz="1300" spc="-120" dirty="0" smtClean="0">
              <a:solidFill>
                <a:srgbClr val="A0A0A0"/>
              </a:solidFill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ko-KR" sz="1200" b="1" spc="-150" dirty="0" smtClean="0">
                <a:solidFill>
                  <a:srgbClr val="8D7E69"/>
                </a:solidFill>
              </a:rPr>
              <a:t>    *18</a:t>
            </a:r>
            <a:r>
              <a:rPr lang="en-US" altLang="ko-KR" sz="1200" b="1" spc="-150" dirty="0">
                <a:solidFill>
                  <a:srgbClr val="8D7E69"/>
                </a:solidFill>
              </a:rPr>
              <a:t>% </a:t>
            </a:r>
            <a:r>
              <a:rPr lang="ko-KR" altLang="en-US" sz="1200" b="1" spc="-150" dirty="0">
                <a:solidFill>
                  <a:srgbClr val="8D7E69"/>
                </a:solidFill>
              </a:rPr>
              <a:t>미만의 </a:t>
            </a:r>
            <a:r>
              <a:rPr lang="ko-KR" altLang="en-US" sz="1200" b="1" spc="-150" dirty="0" smtClean="0">
                <a:solidFill>
                  <a:srgbClr val="8D7E69"/>
                </a:solidFill>
              </a:rPr>
              <a:t>산소 결핍 </a:t>
            </a:r>
            <a:r>
              <a:rPr lang="ko-KR" altLang="en-US" sz="1200" b="1" spc="-150" dirty="0">
                <a:solidFill>
                  <a:srgbClr val="8D7E69"/>
                </a:solidFill>
              </a:rPr>
              <a:t>위험이 있는 </a:t>
            </a:r>
            <a:r>
              <a:rPr lang="ko-KR" altLang="en-US" sz="1200" b="1" spc="-150" dirty="0" smtClean="0">
                <a:solidFill>
                  <a:srgbClr val="8D7E69"/>
                </a:solidFill>
              </a:rPr>
              <a:t>곳이라면 </a:t>
            </a:r>
            <a:r>
              <a:rPr lang="ko-KR" altLang="en-US" sz="1200" b="1" spc="-150" dirty="0" err="1" smtClean="0">
                <a:solidFill>
                  <a:srgbClr val="8D7E69"/>
                </a:solidFill>
              </a:rPr>
              <a:t>송기마스크나</a:t>
            </a:r>
            <a:r>
              <a:rPr lang="ko-KR" altLang="en-US" sz="1200" b="1" spc="-150" dirty="0" smtClean="0">
                <a:solidFill>
                  <a:srgbClr val="8D7E69"/>
                </a:solidFill>
              </a:rPr>
              <a:t> 공기호흡기를 착용</a:t>
            </a:r>
            <a:endParaRPr lang="ko-KR" altLang="en-US" sz="1200" b="1" spc="-150" dirty="0">
              <a:solidFill>
                <a:srgbClr val="8D7E69"/>
              </a:solidFill>
            </a:endParaRPr>
          </a:p>
        </p:txBody>
      </p:sp>
      <p:pic>
        <p:nvPicPr>
          <p:cNvPr id="11" name="Picture 2" descr="C:\Users\Administrator\Documents\DaumCloud\작업\외부작업\김경화 교수님 작업_KOSHA\3차 작업\보호구PPT\ti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29166">
            <a:off x="647219" y="1477273"/>
            <a:ext cx="752306" cy="838903"/>
          </a:xfrm>
          <a:prstGeom prst="rect">
            <a:avLst/>
          </a:prstGeom>
          <a:noFill/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694" y="2317593"/>
            <a:ext cx="5400000" cy="127118"/>
          </a:xfrm>
          <a:prstGeom prst="rect">
            <a:avLst/>
          </a:prstGeom>
        </p:spPr>
      </p:pic>
      <p:pic>
        <p:nvPicPr>
          <p:cNvPr id="17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719" y="271063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719" y="4312054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10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5517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7053477" y="351708"/>
              <a:ext cx="1851950" cy="169277"/>
            </a:xfrm>
            <a:prstGeom prst="rect">
              <a:avLst/>
            </a:prstGeom>
            <a:solidFill>
              <a:srgbClr val="FBAD3C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100" b="1" spc="-100" dirty="0" smtClean="0">
                  <a:solidFill>
                    <a:srgbClr val="636362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성능인증을 받은 보호구 사용</a:t>
              </a:r>
              <a:endParaRPr lang="ko-KR" altLang="en-US" sz="1100" b="1" spc="-100" dirty="0">
                <a:solidFill>
                  <a:srgbClr val="636362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2" name="슬라이드 번호 개체 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11</a:t>
            </a:fld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573008" y="1350293"/>
            <a:ext cx="530324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안전인증</a:t>
            </a:r>
            <a:r>
              <a:rPr lang="en-US" altLang="ko-KR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(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자율안전확인</a:t>
            </a:r>
            <a:r>
              <a:rPr lang="en-US" altLang="ko-KR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)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표시가 있는 안전한 제품 사용</a:t>
            </a:r>
            <a:endParaRPr lang="ko-KR" altLang="en-US" sz="1700" b="1" spc="-150" dirty="0">
              <a:solidFill>
                <a:srgbClr val="646464"/>
              </a:solidFill>
              <a:latin typeface="+mj-ea"/>
              <a:ea typeface="+mj-ea"/>
            </a:endParaRPr>
          </a:p>
        </p:txBody>
      </p:sp>
      <p:sp>
        <p:nvSpPr>
          <p:cNvPr id="19" name="대각선 방향의 모서리가 둥근 사각형 18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  <p:cxnSp>
        <p:nvCxnSpPr>
          <p:cNvPr id="20" name="직선 연결선 19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1832737" y="1834192"/>
            <a:ext cx="6699704" cy="8194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보호구는 산업안전보건법에 따라 그 성능을 인증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안전인증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자율안전확인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받은 제품 사용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인증 여부는 보호구에 표시된 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KCs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마크 확인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</p:txBody>
      </p:sp>
      <p:pic>
        <p:nvPicPr>
          <p:cNvPr id="22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1954665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35588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94463" y="2619193"/>
            <a:ext cx="3553601" cy="1373985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1832737" y="3912347"/>
            <a:ext cx="446745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현장 위험에 따라 적절히 대처할 수 있는 보호구 사용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예시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</a:t>
            </a:r>
          </a:p>
        </p:txBody>
      </p:sp>
      <p:pic>
        <p:nvPicPr>
          <p:cNvPr id="26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13358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그림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5525" y="4364443"/>
            <a:ext cx="3512539" cy="839865"/>
          </a:xfrm>
          <a:prstGeom prst="rect">
            <a:avLst/>
          </a:prstGeom>
        </p:spPr>
      </p:pic>
      <p:sp>
        <p:nvSpPr>
          <p:cNvPr id="28" name="직사각형 27"/>
          <p:cNvSpPr/>
          <p:nvPr/>
        </p:nvSpPr>
        <p:spPr>
          <a:xfrm>
            <a:off x="1833405" y="5233699"/>
            <a:ext cx="5906947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산업안전보건법에서 성능을 인증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안전인증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자율안전확인</a:t>
            </a:r>
            <a:r>
              <a:rPr lang="en-US" altLang="ko-KR" sz="1350" b="1" spc="-150" dirty="0">
                <a:solidFill>
                  <a:srgbClr val="646464"/>
                </a:solidFill>
              </a:rPr>
              <a:t>)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하는 종류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이외의 보호구는 타 법령에서 정하는 기준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제품 사양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용도 등을 고려해 선택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·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사용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</p:txBody>
      </p:sp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" y="536455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직선 연결선 29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469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7" name="TextBox 16"/>
            <p:cNvSpPr txBox="1"/>
            <p:nvPr/>
          </p:nvSpPr>
          <p:spPr>
            <a:xfrm>
              <a:off x="7053477" y="351708"/>
              <a:ext cx="1851950" cy="169277"/>
            </a:xfrm>
            <a:prstGeom prst="rect">
              <a:avLst/>
            </a:prstGeom>
            <a:solidFill>
              <a:srgbClr val="FBAD3C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100" b="1" spc="-100" dirty="0" smtClean="0">
                  <a:solidFill>
                    <a:srgbClr val="636362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성능인증을 받은 보호구 사용</a:t>
              </a:r>
              <a:endParaRPr lang="ko-KR" altLang="en-US" sz="1100" b="1" spc="-100" dirty="0">
                <a:solidFill>
                  <a:srgbClr val="636362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2" name="슬라이드 번호 개체 틀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12</a:t>
            </a:fld>
            <a:endParaRPr lang="ko-KR" altLang="en-US" dirty="0"/>
          </a:p>
        </p:txBody>
      </p:sp>
      <p:cxnSp>
        <p:nvCxnSpPr>
          <p:cNvPr id="16" name="직선 연결선 15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직사각형 17"/>
          <p:cNvSpPr/>
          <p:nvPr/>
        </p:nvSpPr>
        <p:spPr>
          <a:xfrm>
            <a:off x="1573008" y="1350293"/>
            <a:ext cx="530324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46464"/>
                </a:solidFill>
                <a:latin typeface="+mj-ea"/>
              </a:rPr>
              <a:t>안전인증대상 보호구</a:t>
            </a:r>
            <a:r>
              <a:rPr lang="en-US" altLang="ko-KR" sz="1700" b="1" spc="-150" dirty="0">
                <a:solidFill>
                  <a:srgbClr val="646464"/>
                </a:solidFill>
                <a:latin typeface="+mj-ea"/>
              </a:rPr>
              <a:t>(12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</a:rPr>
              <a:t>종</a:t>
            </a:r>
            <a:r>
              <a:rPr lang="en-US" altLang="ko-KR" sz="1700" b="1" spc="-150" dirty="0">
                <a:solidFill>
                  <a:srgbClr val="646464"/>
                </a:solidFill>
                <a:latin typeface="+mj-ea"/>
              </a:rPr>
              <a:t>)</a:t>
            </a:r>
            <a:endParaRPr lang="ko-KR" altLang="en-US" sz="1700" b="1" spc="-150" dirty="0">
              <a:solidFill>
                <a:srgbClr val="646464"/>
              </a:solidFill>
              <a:latin typeface="+mj-ea"/>
            </a:endParaRPr>
          </a:p>
        </p:txBody>
      </p:sp>
      <p:sp>
        <p:nvSpPr>
          <p:cNvPr id="19" name="대각선 방향의 모서리가 둥근 사각형 18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/>
              <a:t>2</a:t>
            </a:r>
            <a:endParaRPr lang="ko-KR" altLang="en-US" sz="1600" b="1" dirty="0"/>
          </a:p>
        </p:txBody>
      </p:sp>
      <p:cxnSp>
        <p:nvCxnSpPr>
          <p:cNvPr id="20" name="직선 연결선 19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20"/>
          <p:cNvSpPr/>
          <p:nvPr/>
        </p:nvSpPr>
        <p:spPr>
          <a:xfrm>
            <a:off x="1832737" y="1834192"/>
            <a:ext cx="669970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안전모</a:t>
            </a:r>
            <a:r>
              <a:rPr lang="en-US" altLang="ko-KR" sz="1350" b="1" spc="-150" dirty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추락 및 감전 위험 방지용</a:t>
            </a:r>
            <a:r>
              <a:rPr lang="en-US" altLang="ko-KR" sz="1350" b="1" spc="-150" dirty="0">
                <a:solidFill>
                  <a:srgbClr val="646464"/>
                </a:solidFill>
              </a:rPr>
              <a:t>),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안전화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안전장갑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방진마스크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방독마스크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송기마스크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전동식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호흡보호구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보호복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안전대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보안경</a:t>
            </a:r>
            <a:r>
              <a:rPr lang="en-US" altLang="ko-KR" sz="1350" b="1" spc="-150" dirty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차광 및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비산물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위험방지용</a:t>
            </a:r>
            <a:r>
              <a:rPr lang="en-US" altLang="ko-KR" sz="1350" b="1" spc="-150" dirty="0">
                <a:solidFill>
                  <a:srgbClr val="646464"/>
                </a:solidFill>
              </a:rPr>
              <a:t>),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보안면</a:t>
            </a:r>
            <a:r>
              <a:rPr lang="en-US" altLang="ko-KR" sz="1350" b="1" spc="-150" dirty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용접용</a:t>
            </a:r>
            <a:r>
              <a:rPr lang="en-US" altLang="ko-KR" sz="1350" b="1" spc="-150" dirty="0">
                <a:solidFill>
                  <a:srgbClr val="646464"/>
                </a:solidFill>
              </a:rPr>
              <a:t>),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방음용 귀마개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또는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귀덮개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22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063488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직사각형 14"/>
          <p:cNvSpPr/>
          <p:nvPr/>
        </p:nvSpPr>
        <p:spPr>
          <a:xfrm>
            <a:off x="1573008" y="3416782"/>
            <a:ext cx="530324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46464"/>
                </a:solidFill>
                <a:latin typeface="+mj-ea"/>
              </a:rPr>
              <a:t>자율안전확인신고대상 보호구</a:t>
            </a:r>
            <a:r>
              <a:rPr lang="en-US" altLang="ko-KR" sz="1700" b="1" spc="-150" dirty="0">
                <a:solidFill>
                  <a:srgbClr val="646464"/>
                </a:solidFill>
                <a:latin typeface="+mj-ea"/>
              </a:rPr>
              <a:t>(3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</a:rPr>
              <a:t>종</a:t>
            </a:r>
            <a:r>
              <a:rPr lang="en-US" altLang="ko-KR" sz="1700" b="1" spc="-150" dirty="0">
                <a:solidFill>
                  <a:srgbClr val="646464"/>
                </a:solidFill>
                <a:latin typeface="+mj-ea"/>
              </a:rPr>
              <a:t>)</a:t>
            </a:r>
            <a:endParaRPr lang="ko-KR" altLang="en-US" sz="1700" b="1" spc="-150" dirty="0">
              <a:solidFill>
                <a:srgbClr val="646464"/>
              </a:solidFill>
              <a:latin typeface="+mj-ea"/>
            </a:endParaRPr>
          </a:p>
        </p:txBody>
      </p:sp>
      <p:sp>
        <p:nvSpPr>
          <p:cNvPr id="24" name="대각선 방향의 모서리가 둥근 사각형 23"/>
          <p:cNvSpPr/>
          <p:nvPr/>
        </p:nvSpPr>
        <p:spPr>
          <a:xfrm>
            <a:off x="1043608" y="3416782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/>
              <a:t>3</a:t>
            </a:r>
            <a:endParaRPr lang="ko-KR" altLang="en-US" sz="1600" b="1" dirty="0"/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3781307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직사각형 25"/>
          <p:cNvSpPr/>
          <p:nvPr/>
        </p:nvSpPr>
        <p:spPr>
          <a:xfrm>
            <a:off x="1837676" y="3923380"/>
            <a:ext cx="6766771" cy="441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안전인증을 받아야 하는 것 외의 안전모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보안경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보안면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27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812" y="415267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100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13</a:t>
            </a:fld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0396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56" name="그룹 255"/>
          <p:cNvGrpSpPr/>
          <p:nvPr/>
        </p:nvGrpSpPr>
        <p:grpSpPr>
          <a:xfrm>
            <a:off x="5662216" y="5151941"/>
            <a:ext cx="2798215" cy="665137"/>
            <a:chOff x="1185335" y="1346437"/>
            <a:chExt cx="2512409" cy="731651"/>
          </a:xfrm>
        </p:grpSpPr>
        <p:sp>
          <p:nvSpPr>
            <p:cNvPr id="257" name="모서리가 둥근 직사각형 256"/>
            <p:cNvSpPr/>
            <p:nvPr/>
          </p:nvSpPr>
          <p:spPr>
            <a:xfrm>
              <a:off x="1259632" y="1359737"/>
              <a:ext cx="2438112" cy="671501"/>
            </a:xfrm>
            <a:prstGeom prst="roundRect">
              <a:avLst>
                <a:gd name="adj" fmla="val 10326"/>
              </a:avLst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8" name="직사각형 257"/>
            <p:cNvSpPr/>
            <p:nvPr/>
          </p:nvSpPr>
          <p:spPr>
            <a:xfrm>
              <a:off x="1185335" y="1346437"/>
              <a:ext cx="197408" cy="731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9" name="직사각형 258"/>
            <p:cNvSpPr/>
            <p:nvPr/>
          </p:nvSpPr>
          <p:spPr>
            <a:xfrm rot="2700000">
              <a:off x="1333303" y="1585062"/>
              <a:ext cx="228295" cy="228295"/>
            </a:xfrm>
            <a:prstGeom prst="rect">
              <a:avLst/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47" name="그룹 246"/>
          <p:cNvGrpSpPr/>
          <p:nvPr/>
        </p:nvGrpSpPr>
        <p:grpSpPr>
          <a:xfrm>
            <a:off x="5662216" y="4125574"/>
            <a:ext cx="2798215" cy="665137"/>
            <a:chOff x="1185335" y="1346437"/>
            <a:chExt cx="2512409" cy="731651"/>
          </a:xfrm>
        </p:grpSpPr>
        <p:sp>
          <p:nvSpPr>
            <p:cNvPr id="248" name="모서리가 둥근 직사각형 247"/>
            <p:cNvSpPr/>
            <p:nvPr/>
          </p:nvSpPr>
          <p:spPr>
            <a:xfrm>
              <a:off x="1259632" y="1359737"/>
              <a:ext cx="2438112" cy="671501"/>
            </a:xfrm>
            <a:prstGeom prst="roundRect">
              <a:avLst>
                <a:gd name="adj" fmla="val 10326"/>
              </a:avLst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9" name="직사각형 248"/>
            <p:cNvSpPr/>
            <p:nvPr/>
          </p:nvSpPr>
          <p:spPr>
            <a:xfrm>
              <a:off x="1185335" y="1346437"/>
              <a:ext cx="197408" cy="731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0" name="직사각형 249"/>
            <p:cNvSpPr/>
            <p:nvPr/>
          </p:nvSpPr>
          <p:spPr>
            <a:xfrm rot="2700000">
              <a:off x="1333303" y="1585062"/>
              <a:ext cx="228295" cy="228295"/>
            </a:xfrm>
            <a:prstGeom prst="rect">
              <a:avLst/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3" name="그룹 212"/>
          <p:cNvGrpSpPr/>
          <p:nvPr/>
        </p:nvGrpSpPr>
        <p:grpSpPr>
          <a:xfrm>
            <a:off x="5662216" y="2132678"/>
            <a:ext cx="2318450" cy="616271"/>
            <a:chOff x="1185335" y="1268760"/>
            <a:chExt cx="2318450" cy="677898"/>
          </a:xfrm>
        </p:grpSpPr>
        <p:sp>
          <p:nvSpPr>
            <p:cNvPr id="214" name="모서리가 둥근 직사각형 213"/>
            <p:cNvSpPr/>
            <p:nvPr/>
          </p:nvSpPr>
          <p:spPr>
            <a:xfrm>
              <a:off x="1259632" y="1359737"/>
              <a:ext cx="2244153" cy="486263"/>
            </a:xfrm>
            <a:prstGeom prst="roundRect">
              <a:avLst>
                <a:gd name="adj" fmla="val 10326"/>
              </a:avLst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5" name="직사각형 214"/>
            <p:cNvSpPr/>
            <p:nvPr/>
          </p:nvSpPr>
          <p:spPr>
            <a:xfrm>
              <a:off x="1185335" y="1268760"/>
              <a:ext cx="194311" cy="677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6" name="직사각형 215"/>
            <p:cNvSpPr/>
            <p:nvPr/>
          </p:nvSpPr>
          <p:spPr>
            <a:xfrm rot="2700000">
              <a:off x="1333303" y="1488722"/>
              <a:ext cx="228295" cy="228295"/>
            </a:xfrm>
            <a:prstGeom prst="rect">
              <a:avLst/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9" name="그룹 218"/>
          <p:cNvGrpSpPr/>
          <p:nvPr/>
        </p:nvGrpSpPr>
        <p:grpSpPr>
          <a:xfrm>
            <a:off x="5662216" y="2677101"/>
            <a:ext cx="2318450" cy="616271"/>
            <a:chOff x="1185335" y="1268760"/>
            <a:chExt cx="2318450" cy="677898"/>
          </a:xfrm>
        </p:grpSpPr>
        <p:sp>
          <p:nvSpPr>
            <p:cNvPr id="220" name="모서리가 둥근 직사각형 219"/>
            <p:cNvSpPr/>
            <p:nvPr/>
          </p:nvSpPr>
          <p:spPr>
            <a:xfrm>
              <a:off x="1259632" y="1359737"/>
              <a:ext cx="2244153" cy="486263"/>
            </a:xfrm>
            <a:prstGeom prst="roundRect">
              <a:avLst>
                <a:gd name="adj" fmla="val 10326"/>
              </a:avLst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1" name="직사각형 220"/>
            <p:cNvSpPr/>
            <p:nvPr/>
          </p:nvSpPr>
          <p:spPr>
            <a:xfrm>
              <a:off x="1185335" y="1268760"/>
              <a:ext cx="194311" cy="677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2" name="직사각형 221"/>
            <p:cNvSpPr/>
            <p:nvPr/>
          </p:nvSpPr>
          <p:spPr>
            <a:xfrm rot="2700000">
              <a:off x="1333303" y="1488722"/>
              <a:ext cx="228295" cy="228295"/>
            </a:xfrm>
            <a:prstGeom prst="rect">
              <a:avLst/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5" name="그룹 224"/>
          <p:cNvGrpSpPr/>
          <p:nvPr/>
        </p:nvGrpSpPr>
        <p:grpSpPr>
          <a:xfrm>
            <a:off x="5662216" y="3295149"/>
            <a:ext cx="2318450" cy="665137"/>
            <a:chOff x="1185335" y="1346437"/>
            <a:chExt cx="2318450" cy="731651"/>
          </a:xfrm>
        </p:grpSpPr>
        <p:sp>
          <p:nvSpPr>
            <p:cNvPr id="226" name="모서리가 둥근 직사각형 225"/>
            <p:cNvSpPr/>
            <p:nvPr/>
          </p:nvSpPr>
          <p:spPr>
            <a:xfrm>
              <a:off x="1259632" y="1359737"/>
              <a:ext cx="2244153" cy="671501"/>
            </a:xfrm>
            <a:prstGeom prst="roundRect">
              <a:avLst>
                <a:gd name="adj" fmla="val 10326"/>
              </a:avLst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7" name="직사각형 226"/>
            <p:cNvSpPr/>
            <p:nvPr/>
          </p:nvSpPr>
          <p:spPr>
            <a:xfrm>
              <a:off x="1185335" y="1346437"/>
              <a:ext cx="197408" cy="7316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28" name="직사각형 227"/>
            <p:cNvSpPr/>
            <p:nvPr/>
          </p:nvSpPr>
          <p:spPr>
            <a:xfrm rot="2700000">
              <a:off x="1333303" y="1585062"/>
              <a:ext cx="228295" cy="228295"/>
            </a:xfrm>
            <a:prstGeom prst="rect">
              <a:avLst/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42" name="Rectangle 2"/>
          <p:cNvSpPr/>
          <p:nvPr/>
        </p:nvSpPr>
        <p:spPr>
          <a:xfrm>
            <a:off x="5890857" y="5126320"/>
            <a:ext cx="1656184" cy="335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baseline="30000" dirty="0">
                <a:solidFill>
                  <a:srgbClr val="FBAD3C"/>
                </a:solidFill>
              </a:rPr>
              <a:t>안전화</a:t>
            </a:r>
            <a:endParaRPr lang="en-US" b="1" dirty="0">
              <a:solidFill>
                <a:srgbClr val="FBAD3C"/>
              </a:solidFill>
            </a:endParaRPr>
          </a:p>
        </p:txBody>
      </p:sp>
      <p:pic>
        <p:nvPicPr>
          <p:cNvPr id="17" name="Picture 3" descr="1200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074" y="1521286"/>
            <a:ext cx="1984200" cy="4355986"/>
          </a:xfrm>
          <a:prstGeom prst="rect">
            <a:avLst/>
          </a:prstGeom>
        </p:spPr>
      </p:pic>
      <p:grpSp>
        <p:nvGrpSpPr>
          <p:cNvPr id="148" name="그룹 147"/>
          <p:cNvGrpSpPr/>
          <p:nvPr/>
        </p:nvGrpSpPr>
        <p:grpSpPr>
          <a:xfrm>
            <a:off x="1024558" y="2367194"/>
            <a:ext cx="2376264" cy="616271"/>
            <a:chOff x="1259632" y="1268760"/>
            <a:chExt cx="2376264" cy="677898"/>
          </a:xfrm>
        </p:grpSpPr>
        <p:sp>
          <p:nvSpPr>
            <p:cNvPr id="149" name="모서리가 둥근 직사각형 148"/>
            <p:cNvSpPr/>
            <p:nvPr/>
          </p:nvSpPr>
          <p:spPr>
            <a:xfrm>
              <a:off x="1259632" y="1359737"/>
              <a:ext cx="2244153" cy="486263"/>
            </a:xfrm>
            <a:prstGeom prst="roundRect">
              <a:avLst>
                <a:gd name="adj" fmla="val 10326"/>
              </a:avLst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" name="직사각형 149"/>
            <p:cNvSpPr/>
            <p:nvPr/>
          </p:nvSpPr>
          <p:spPr>
            <a:xfrm>
              <a:off x="3441585" y="1268760"/>
              <a:ext cx="194311" cy="677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" name="직사각형 150"/>
            <p:cNvSpPr/>
            <p:nvPr/>
          </p:nvSpPr>
          <p:spPr>
            <a:xfrm rot="2700000">
              <a:off x="3250211" y="1488721"/>
              <a:ext cx="228295" cy="228295"/>
            </a:xfrm>
            <a:prstGeom prst="rect">
              <a:avLst/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2" name="그룹 151"/>
          <p:cNvGrpSpPr/>
          <p:nvPr/>
        </p:nvGrpSpPr>
        <p:grpSpPr>
          <a:xfrm>
            <a:off x="1024558" y="1829032"/>
            <a:ext cx="2376264" cy="616271"/>
            <a:chOff x="1259632" y="1268760"/>
            <a:chExt cx="2376264" cy="677898"/>
          </a:xfrm>
        </p:grpSpPr>
        <p:sp>
          <p:nvSpPr>
            <p:cNvPr id="153" name="모서리가 둥근 직사각형 152"/>
            <p:cNvSpPr/>
            <p:nvPr/>
          </p:nvSpPr>
          <p:spPr>
            <a:xfrm>
              <a:off x="1259632" y="1359737"/>
              <a:ext cx="2244153" cy="486263"/>
            </a:xfrm>
            <a:prstGeom prst="roundRect">
              <a:avLst>
                <a:gd name="adj" fmla="val 10326"/>
              </a:avLst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" name="직사각형 153"/>
            <p:cNvSpPr/>
            <p:nvPr/>
          </p:nvSpPr>
          <p:spPr>
            <a:xfrm>
              <a:off x="3441585" y="1268760"/>
              <a:ext cx="194311" cy="677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5" name="직사각형 154"/>
            <p:cNvSpPr/>
            <p:nvPr/>
          </p:nvSpPr>
          <p:spPr>
            <a:xfrm rot="2700000">
              <a:off x="3250211" y="1488721"/>
              <a:ext cx="228295" cy="228295"/>
            </a:xfrm>
            <a:prstGeom prst="rect">
              <a:avLst/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6" name="그룹 155"/>
          <p:cNvGrpSpPr/>
          <p:nvPr/>
        </p:nvGrpSpPr>
        <p:grpSpPr>
          <a:xfrm>
            <a:off x="1024558" y="1290869"/>
            <a:ext cx="2376264" cy="616271"/>
            <a:chOff x="1259632" y="1268760"/>
            <a:chExt cx="2376264" cy="677898"/>
          </a:xfrm>
        </p:grpSpPr>
        <p:sp>
          <p:nvSpPr>
            <p:cNvPr id="157" name="모서리가 둥근 직사각형 156"/>
            <p:cNvSpPr/>
            <p:nvPr/>
          </p:nvSpPr>
          <p:spPr>
            <a:xfrm>
              <a:off x="1259632" y="1359737"/>
              <a:ext cx="2244153" cy="486263"/>
            </a:xfrm>
            <a:prstGeom prst="roundRect">
              <a:avLst>
                <a:gd name="adj" fmla="val 10326"/>
              </a:avLst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직사각형 157"/>
            <p:cNvSpPr/>
            <p:nvPr/>
          </p:nvSpPr>
          <p:spPr>
            <a:xfrm>
              <a:off x="3441585" y="1268760"/>
              <a:ext cx="194311" cy="677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" name="직사각형 158"/>
            <p:cNvSpPr/>
            <p:nvPr/>
          </p:nvSpPr>
          <p:spPr>
            <a:xfrm rot="2700000">
              <a:off x="3250211" y="1488721"/>
              <a:ext cx="228295" cy="228295"/>
            </a:xfrm>
            <a:prstGeom prst="rect">
              <a:avLst/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2" name="그룹 121"/>
          <p:cNvGrpSpPr/>
          <p:nvPr/>
        </p:nvGrpSpPr>
        <p:grpSpPr>
          <a:xfrm>
            <a:off x="1024558" y="3638558"/>
            <a:ext cx="2376264" cy="616271"/>
            <a:chOff x="1259632" y="1268760"/>
            <a:chExt cx="2376264" cy="677898"/>
          </a:xfrm>
        </p:grpSpPr>
        <p:sp>
          <p:nvSpPr>
            <p:cNvPr id="123" name="모서리가 둥근 직사각형 122"/>
            <p:cNvSpPr/>
            <p:nvPr/>
          </p:nvSpPr>
          <p:spPr>
            <a:xfrm>
              <a:off x="1259632" y="1359737"/>
              <a:ext cx="2244153" cy="486263"/>
            </a:xfrm>
            <a:prstGeom prst="roundRect">
              <a:avLst>
                <a:gd name="adj" fmla="val 10326"/>
              </a:avLst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직사각형 123"/>
            <p:cNvSpPr/>
            <p:nvPr/>
          </p:nvSpPr>
          <p:spPr>
            <a:xfrm>
              <a:off x="3441585" y="1268760"/>
              <a:ext cx="194311" cy="677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직사각형 124"/>
            <p:cNvSpPr/>
            <p:nvPr/>
          </p:nvSpPr>
          <p:spPr>
            <a:xfrm rot="2700000">
              <a:off x="3250211" y="1488721"/>
              <a:ext cx="228295" cy="228295"/>
            </a:xfrm>
            <a:prstGeom prst="rect">
              <a:avLst/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0" name="그룹 139"/>
          <p:cNvGrpSpPr/>
          <p:nvPr/>
        </p:nvGrpSpPr>
        <p:grpSpPr>
          <a:xfrm>
            <a:off x="1024558" y="4186246"/>
            <a:ext cx="2376264" cy="616271"/>
            <a:chOff x="1259632" y="1268760"/>
            <a:chExt cx="2376264" cy="677898"/>
          </a:xfrm>
        </p:grpSpPr>
        <p:sp>
          <p:nvSpPr>
            <p:cNvPr id="141" name="모서리가 둥근 직사각형 140"/>
            <p:cNvSpPr/>
            <p:nvPr/>
          </p:nvSpPr>
          <p:spPr>
            <a:xfrm>
              <a:off x="1259632" y="1359737"/>
              <a:ext cx="2244153" cy="486263"/>
            </a:xfrm>
            <a:prstGeom prst="roundRect">
              <a:avLst>
                <a:gd name="adj" fmla="val 10326"/>
              </a:avLst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2" name="직사각형 141"/>
            <p:cNvSpPr/>
            <p:nvPr/>
          </p:nvSpPr>
          <p:spPr>
            <a:xfrm>
              <a:off x="3441585" y="1268760"/>
              <a:ext cx="194311" cy="677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3" name="직사각형 142"/>
            <p:cNvSpPr/>
            <p:nvPr/>
          </p:nvSpPr>
          <p:spPr>
            <a:xfrm rot="2700000">
              <a:off x="3250211" y="1488721"/>
              <a:ext cx="228295" cy="228295"/>
            </a:xfrm>
            <a:prstGeom prst="rect">
              <a:avLst/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44" name="그룹 143"/>
          <p:cNvGrpSpPr/>
          <p:nvPr/>
        </p:nvGrpSpPr>
        <p:grpSpPr>
          <a:xfrm>
            <a:off x="1024558" y="4733933"/>
            <a:ext cx="2376264" cy="616271"/>
            <a:chOff x="1259632" y="1268760"/>
            <a:chExt cx="2376264" cy="677898"/>
          </a:xfrm>
        </p:grpSpPr>
        <p:sp>
          <p:nvSpPr>
            <p:cNvPr id="145" name="모서리가 둥근 직사각형 144"/>
            <p:cNvSpPr/>
            <p:nvPr/>
          </p:nvSpPr>
          <p:spPr>
            <a:xfrm>
              <a:off x="1259632" y="1359737"/>
              <a:ext cx="2244153" cy="486263"/>
            </a:xfrm>
            <a:prstGeom prst="roundRect">
              <a:avLst>
                <a:gd name="adj" fmla="val 10326"/>
              </a:avLst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6" name="직사각형 145"/>
            <p:cNvSpPr/>
            <p:nvPr/>
          </p:nvSpPr>
          <p:spPr>
            <a:xfrm>
              <a:off x="3441585" y="1268760"/>
              <a:ext cx="194311" cy="677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7" name="직사각형 146"/>
            <p:cNvSpPr/>
            <p:nvPr/>
          </p:nvSpPr>
          <p:spPr>
            <a:xfrm rot="2700000">
              <a:off x="3250211" y="1488721"/>
              <a:ext cx="228295" cy="228295"/>
            </a:xfrm>
            <a:prstGeom prst="rect">
              <a:avLst/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0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56883" y="1456576"/>
            <a:ext cx="196273" cy="242455"/>
          </a:xfrm>
          <a:prstGeom prst="rect">
            <a:avLst/>
          </a:prstGeom>
        </p:spPr>
      </p:pic>
      <p:pic>
        <p:nvPicPr>
          <p:cNvPr id="31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58037" y="2009260"/>
            <a:ext cx="219364" cy="219364"/>
          </a:xfrm>
          <a:prstGeom prst="rect">
            <a:avLst/>
          </a:prstGeom>
        </p:spPr>
      </p:pic>
      <p:pic>
        <p:nvPicPr>
          <p:cNvPr id="32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7460" y="2535726"/>
            <a:ext cx="207818" cy="242455"/>
          </a:xfrm>
          <a:prstGeom prst="rect">
            <a:avLst/>
          </a:prstGeom>
        </p:spPr>
      </p:pic>
      <p:pic>
        <p:nvPicPr>
          <p:cNvPr id="33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47064" y="1360460"/>
            <a:ext cx="219364" cy="288636"/>
          </a:xfrm>
          <a:prstGeom prst="rect">
            <a:avLst/>
          </a:prstGeom>
        </p:spPr>
      </p:pic>
      <p:pic>
        <p:nvPicPr>
          <p:cNvPr id="34" name="Picture 307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36167" y="4316358"/>
            <a:ext cx="207818" cy="346364"/>
          </a:xfrm>
          <a:prstGeom prst="rect">
            <a:avLst/>
          </a:prstGeom>
        </p:spPr>
      </p:pic>
      <p:pic>
        <p:nvPicPr>
          <p:cNvPr id="35" name="Picture 307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59258" y="4922832"/>
            <a:ext cx="161636" cy="242455"/>
          </a:xfrm>
          <a:prstGeom prst="rect">
            <a:avLst/>
          </a:prstGeom>
        </p:spPr>
      </p:pic>
      <p:pic>
        <p:nvPicPr>
          <p:cNvPr id="36" name="Picture 307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16331" y="5313713"/>
            <a:ext cx="196273" cy="219364"/>
          </a:xfrm>
          <a:prstGeom prst="rect">
            <a:avLst/>
          </a:prstGeom>
        </p:spPr>
      </p:pic>
      <p:sp>
        <p:nvSpPr>
          <p:cNvPr id="37" name="Oval 64"/>
          <p:cNvSpPr/>
          <p:nvPr/>
        </p:nvSpPr>
        <p:spPr>
          <a:xfrm>
            <a:off x="3763490" y="3351337"/>
            <a:ext cx="45720" cy="41564"/>
          </a:xfrm>
          <a:prstGeom prst="ellipse">
            <a:avLst/>
          </a:prstGeom>
          <a:solidFill>
            <a:srgbClr val="3E95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Elbow Connector 68"/>
          <p:cNvCxnSpPr>
            <a:stCxn id="39" idx="3"/>
          </p:cNvCxnSpPr>
          <p:nvPr/>
        </p:nvCxnSpPr>
        <p:spPr>
          <a:xfrm flipV="1">
            <a:off x="3543985" y="3410423"/>
            <a:ext cx="241482" cy="509700"/>
          </a:xfrm>
          <a:prstGeom prst="bentConnector2">
            <a:avLst/>
          </a:prstGeom>
          <a:ln w="12700" cmpd="sng">
            <a:solidFill>
              <a:srgbClr val="2B8BB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6167" y="3793123"/>
            <a:ext cx="207818" cy="254000"/>
          </a:xfrm>
          <a:prstGeom prst="rect">
            <a:avLst/>
          </a:prstGeom>
        </p:spPr>
      </p:pic>
      <p:sp>
        <p:nvSpPr>
          <p:cNvPr id="40" name="Oval 91"/>
          <p:cNvSpPr/>
          <p:nvPr/>
        </p:nvSpPr>
        <p:spPr>
          <a:xfrm>
            <a:off x="4176152" y="3127466"/>
            <a:ext cx="45720" cy="41564"/>
          </a:xfrm>
          <a:prstGeom prst="ellipse">
            <a:avLst/>
          </a:prstGeom>
          <a:solidFill>
            <a:srgbClr val="85B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Elbow Connector 92"/>
          <p:cNvCxnSpPr>
            <a:stCxn id="34" idx="3"/>
            <a:endCxn id="40" idx="4"/>
          </p:cNvCxnSpPr>
          <p:nvPr/>
        </p:nvCxnSpPr>
        <p:spPr>
          <a:xfrm flipV="1">
            <a:off x="3543985" y="3103005"/>
            <a:ext cx="655027" cy="1452561"/>
          </a:xfrm>
          <a:prstGeom prst="bentConnector2">
            <a:avLst/>
          </a:prstGeom>
          <a:ln w="12700" cmpd="sng">
            <a:solidFill>
              <a:srgbClr val="85BA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104"/>
          <p:cNvSpPr/>
          <p:nvPr/>
        </p:nvSpPr>
        <p:spPr>
          <a:xfrm>
            <a:off x="4255016" y="3943574"/>
            <a:ext cx="45720" cy="41564"/>
          </a:xfrm>
          <a:prstGeom prst="ellipse">
            <a:avLst/>
          </a:prstGeom>
          <a:solidFill>
            <a:srgbClr val="3E95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Elbow Connector 105"/>
          <p:cNvCxnSpPr>
            <a:stCxn id="35" idx="3"/>
            <a:endCxn id="42" idx="4"/>
          </p:cNvCxnSpPr>
          <p:nvPr/>
        </p:nvCxnSpPr>
        <p:spPr>
          <a:xfrm flipV="1">
            <a:off x="3520894" y="3932192"/>
            <a:ext cx="756982" cy="1164814"/>
          </a:xfrm>
          <a:prstGeom prst="bentConnector2">
            <a:avLst/>
          </a:prstGeom>
          <a:ln w="12700" cmpd="sng">
            <a:solidFill>
              <a:srgbClr val="2B8BB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Oval 109"/>
          <p:cNvSpPr/>
          <p:nvPr/>
        </p:nvSpPr>
        <p:spPr>
          <a:xfrm>
            <a:off x="4261196" y="2233093"/>
            <a:ext cx="45720" cy="41564"/>
          </a:xfrm>
          <a:prstGeom prst="ellipse">
            <a:avLst/>
          </a:prstGeom>
          <a:solidFill>
            <a:srgbClr val="85B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5" name="Elbow Connector 110"/>
          <p:cNvCxnSpPr>
            <a:endCxn id="44" idx="4"/>
          </p:cNvCxnSpPr>
          <p:nvPr/>
        </p:nvCxnSpPr>
        <p:spPr>
          <a:xfrm flipV="1">
            <a:off x="3707109" y="2257245"/>
            <a:ext cx="576947" cy="383071"/>
          </a:xfrm>
          <a:prstGeom prst="bentConnector2">
            <a:avLst/>
          </a:prstGeom>
          <a:ln w="12700" cmpd="sng">
            <a:solidFill>
              <a:srgbClr val="85BA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Oval 117"/>
          <p:cNvSpPr/>
          <p:nvPr/>
        </p:nvSpPr>
        <p:spPr>
          <a:xfrm>
            <a:off x="4260232" y="1913361"/>
            <a:ext cx="45720" cy="41564"/>
          </a:xfrm>
          <a:prstGeom prst="ellipse">
            <a:avLst/>
          </a:prstGeom>
          <a:solidFill>
            <a:srgbClr val="85B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7" name="Elbow Connector 118"/>
          <p:cNvCxnSpPr/>
          <p:nvPr/>
        </p:nvCxnSpPr>
        <p:spPr>
          <a:xfrm>
            <a:off x="3707109" y="1578838"/>
            <a:ext cx="576064" cy="327309"/>
          </a:xfrm>
          <a:prstGeom prst="bentConnector3">
            <a:avLst>
              <a:gd name="adj1" fmla="val 99604"/>
            </a:avLst>
          </a:prstGeom>
          <a:ln w="12700" cmpd="sng">
            <a:solidFill>
              <a:srgbClr val="85BA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Oval 124"/>
          <p:cNvSpPr/>
          <p:nvPr/>
        </p:nvSpPr>
        <p:spPr>
          <a:xfrm>
            <a:off x="4519424" y="2186951"/>
            <a:ext cx="45720" cy="41564"/>
          </a:xfrm>
          <a:prstGeom prst="ellipse">
            <a:avLst/>
          </a:prstGeom>
          <a:solidFill>
            <a:srgbClr val="85B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9" name="Elbow Connector 86"/>
          <p:cNvCxnSpPr>
            <a:stCxn id="48" idx="6"/>
            <a:endCxn id="61" idx="0"/>
          </p:cNvCxnSpPr>
          <p:nvPr/>
        </p:nvCxnSpPr>
        <p:spPr>
          <a:xfrm>
            <a:off x="4565144" y="2207733"/>
            <a:ext cx="1009448" cy="2159361"/>
          </a:xfrm>
          <a:prstGeom prst="bentConnector2">
            <a:avLst/>
          </a:prstGeom>
          <a:ln w="12700" cmpd="sng">
            <a:solidFill>
              <a:srgbClr val="85BA2A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Elbow Connector 93"/>
          <p:cNvCxnSpPr>
            <a:stCxn id="51" idx="0"/>
            <a:endCxn id="33" idx="1"/>
          </p:cNvCxnSpPr>
          <p:nvPr/>
        </p:nvCxnSpPr>
        <p:spPr>
          <a:xfrm rot="5400000" flipH="1" flipV="1">
            <a:off x="4976552" y="1172234"/>
            <a:ext cx="137968" cy="803056"/>
          </a:xfrm>
          <a:prstGeom prst="bentConnector2">
            <a:avLst/>
          </a:prstGeom>
          <a:ln w="12700" cmpd="sng">
            <a:solidFill>
              <a:srgbClr val="2B8BB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Oval 112"/>
          <p:cNvSpPr/>
          <p:nvPr/>
        </p:nvSpPr>
        <p:spPr>
          <a:xfrm>
            <a:off x="4621148" y="1642746"/>
            <a:ext cx="45720" cy="41564"/>
          </a:xfrm>
          <a:prstGeom prst="ellipse">
            <a:avLst/>
          </a:prstGeom>
          <a:solidFill>
            <a:srgbClr val="3E95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2" name="Straight Connector 116"/>
          <p:cNvCxnSpPr>
            <a:endCxn id="53" idx="2"/>
          </p:cNvCxnSpPr>
          <p:nvPr/>
        </p:nvCxnSpPr>
        <p:spPr>
          <a:xfrm>
            <a:off x="3707109" y="2072716"/>
            <a:ext cx="411768" cy="0"/>
          </a:xfrm>
          <a:prstGeom prst="line">
            <a:avLst/>
          </a:prstGeom>
          <a:ln w="12700" cmpd="sng">
            <a:solidFill>
              <a:srgbClr val="3E95C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3" name="Oval 122"/>
          <p:cNvSpPr/>
          <p:nvPr/>
        </p:nvSpPr>
        <p:spPr>
          <a:xfrm>
            <a:off x="4118877" y="2051934"/>
            <a:ext cx="45720" cy="41564"/>
          </a:xfrm>
          <a:prstGeom prst="ellipse">
            <a:avLst/>
          </a:prstGeom>
          <a:solidFill>
            <a:srgbClr val="3E95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131"/>
          <p:cNvCxnSpPr/>
          <p:nvPr/>
        </p:nvCxnSpPr>
        <p:spPr>
          <a:xfrm>
            <a:off x="4761736" y="5472161"/>
            <a:ext cx="674360" cy="0"/>
          </a:xfrm>
          <a:prstGeom prst="line">
            <a:avLst/>
          </a:prstGeom>
          <a:ln w="12700" cmpd="sng">
            <a:solidFill>
              <a:srgbClr val="2B8BB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6" name="Oval 182"/>
          <p:cNvSpPr/>
          <p:nvPr/>
        </p:nvSpPr>
        <p:spPr>
          <a:xfrm>
            <a:off x="4716016" y="5343882"/>
            <a:ext cx="45720" cy="41564"/>
          </a:xfrm>
          <a:prstGeom prst="ellipse">
            <a:avLst/>
          </a:prstGeom>
          <a:solidFill>
            <a:srgbClr val="3E95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183"/>
          <p:cNvSpPr/>
          <p:nvPr/>
        </p:nvSpPr>
        <p:spPr>
          <a:xfrm>
            <a:off x="4242316" y="5016962"/>
            <a:ext cx="45720" cy="41564"/>
          </a:xfrm>
          <a:prstGeom prst="ellipse">
            <a:avLst/>
          </a:prstGeom>
          <a:solidFill>
            <a:srgbClr val="3E95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8" name="Picture 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21060" y="2295368"/>
            <a:ext cx="288636" cy="288636"/>
          </a:xfrm>
          <a:prstGeom prst="rect">
            <a:avLst/>
          </a:prstGeom>
        </p:spPr>
      </p:pic>
      <p:pic>
        <p:nvPicPr>
          <p:cNvPr id="59" name="Picture 1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78520" y="2817597"/>
            <a:ext cx="288636" cy="323274"/>
          </a:xfrm>
          <a:prstGeom prst="rect">
            <a:avLst/>
          </a:prstGeom>
        </p:spPr>
      </p:pic>
      <p:pic>
        <p:nvPicPr>
          <p:cNvPr id="60" name="Picture 2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57428" y="3476921"/>
            <a:ext cx="254000" cy="323274"/>
          </a:xfrm>
          <a:prstGeom prst="rect">
            <a:avLst/>
          </a:prstGeom>
        </p:spPr>
      </p:pic>
      <p:pic>
        <p:nvPicPr>
          <p:cNvPr id="61" name="Picture 29"/>
          <p:cNvPicPr>
            <a:picLocks noChangeAspect="1"/>
          </p:cNvPicPr>
          <p:nvPr/>
        </p:nvPicPr>
        <p:blipFill rotWithShape="1">
          <a:blip r:embed="rId16"/>
          <a:srcRect l="-1" r="-10855"/>
          <a:stretch/>
        </p:blipFill>
        <p:spPr>
          <a:xfrm>
            <a:off x="5440204" y="4367094"/>
            <a:ext cx="268775" cy="242455"/>
          </a:xfrm>
          <a:prstGeom prst="rect">
            <a:avLst/>
          </a:prstGeom>
        </p:spPr>
      </p:pic>
      <p:sp>
        <p:nvSpPr>
          <p:cNvPr id="62" name="Oval 189"/>
          <p:cNvSpPr/>
          <p:nvPr/>
        </p:nvSpPr>
        <p:spPr>
          <a:xfrm>
            <a:off x="4176152" y="4277589"/>
            <a:ext cx="45720" cy="41564"/>
          </a:xfrm>
          <a:prstGeom prst="ellipse">
            <a:avLst/>
          </a:prstGeom>
          <a:solidFill>
            <a:srgbClr val="85BA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2"/>
          <p:cNvSpPr/>
          <p:nvPr/>
        </p:nvSpPr>
        <p:spPr>
          <a:xfrm>
            <a:off x="1047418" y="1360782"/>
            <a:ext cx="1656184" cy="335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baseline="30000" dirty="0" smtClean="0">
                <a:solidFill>
                  <a:srgbClr val="FBAD3C"/>
                </a:solidFill>
              </a:rPr>
              <a:t>보안경</a:t>
            </a:r>
            <a:endParaRPr lang="en-US" b="1" dirty="0">
              <a:solidFill>
                <a:srgbClr val="FBAD3C"/>
              </a:solidFill>
            </a:endParaRPr>
          </a:p>
        </p:txBody>
      </p:sp>
      <p:sp>
        <p:nvSpPr>
          <p:cNvPr id="89" name="Rectangle 2"/>
          <p:cNvSpPr/>
          <p:nvPr/>
        </p:nvSpPr>
        <p:spPr>
          <a:xfrm>
            <a:off x="1047418" y="1558798"/>
            <a:ext cx="1656184" cy="279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차광보안경</a:t>
            </a:r>
            <a:r>
              <a:rPr lang="en-US" altLang="ko-KR" sz="1400" baseline="300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일반보안경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08" name="Rectangle 2"/>
          <p:cNvSpPr/>
          <p:nvPr/>
        </p:nvSpPr>
        <p:spPr>
          <a:xfrm>
            <a:off x="1047418" y="1897495"/>
            <a:ext cx="1656184" cy="335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baseline="30000" dirty="0" smtClean="0">
                <a:solidFill>
                  <a:srgbClr val="FBAD3C"/>
                </a:solidFill>
              </a:rPr>
              <a:t>청력보호구</a:t>
            </a:r>
            <a:endParaRPr lang="en-US" b="1" dirty="0">
              <a:solidFill>
                <a:srgbClr val="FBAD3C"/>
              </a:solidFill>
            </a:endParaRPr>
          </a:p>
        </p:txBody>
      </p:sp>
      <p:sp>
        <p:nvSpPr>
          <p:cNvPr id="109" name="Rectangle 2"/>
          <p:cNvSpPr/>
          <p:nvPr/>
        </p:nvSpPr>
        <p:spPr>
          <a:xfrm>
            <a:off x="1047418" y="2095511"/>
            <a:ext cx="1656184" cy="279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귀마개</a:t>
            </a:r>
            <a:r>
              <a:rPr lang="en-US" altLang="ko-KR" sz="1400" baseline="300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 err="1" smtClean="0">
                <a:solidFill>
                  <a:schemeClr val="bg1">
                    <a:lumMod val="85000"/>
                  </a:schemeClr>
                </a:solidFill>
              </a:rPr>
              <a:t>귀덮개</a:t>
            </a:r>
            <a:r>
              <a:rPr lang="en-US" altLang="ko-KR" sz="1400" baseline="30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14" name="Rectangle 2"/>
          <p:cNvSpPr/>
          <p:nvPr/>
        </p:nvSpPr>
        <p:spPr>
          <a:xfrm>
            <a:off x="1047418" y="2426710"/>
            <a:ext cx="1656184" cy="335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baseline="30000" dirty="0" err="1" smtClean="0">
                <a:solidFill>
                  <a:srgbClr val="FBAD3C"/>
                </a:solidFill>
              </a:rPr>
              <a:t>보안면</a:t>
            </a:r>
            <a:endParaRPr lang="en-US" b="1" dirty="0">
              <a:solidFill>
                <a:srgbClr val="FBAD3C"/>
              </a:solidFill>
            </a:endParaRPr>
          </a:p>
        </p:txBody>
      </p:sp>
      <p:sp>
        <p:nvSpPr>
          <p:cNvPr id="115" name="Rectangle 2"/>
          <p:cNvSpPr/>
          <p:nvPr/>
        </p:nvSpPr>
        <p:spPr>
          <a:xfrm>
            <a:off x="1047417" y="2624726"/>
            <a:ext cx="1981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용접용 </a:t>
            </a:r>
            <a:r>
              <a:rPr lang="ko-KR" altLang="en-US" sz="1400" baseline="30000" dirty="0" err="1" smtClean="0">
                <a:solidFill>
                  <a:schemeClr val="bg1">
                    <a:lumMod val="85000"/>
                  </a:schemeClr>
                </a:solidFill>
              </a:rPr>
              <a:t>보안면</a:t>
            </a:r>
            <a:r>
              <a:rPr lang="en-US" altLang="ko-KR" sz="1400" baseline="300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 err="1" smtClean="0">
                <a:solidFill>
                  <a:schemeClr val="bg1">
                    <a:lumMod val="85000"/>
                  </a:schemeClr>
                </a:solidFill>
              </a:rPr>
              <a:t>일반보안면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26" name="Rectangle 2"/>
          <p:cNvSpPr/>
          <p:nvPr/>
        </p:nvSpPr>
        <p:spPr>
          <a:xfrm>
            <a:off x="1047418" y="3717996"/>
            <a:ext cx="1656184" cy="335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baseline="30000" dirty="0" smtClean="0">
                <a:solidFill>
                  <a:srgbClr val="FBAD3C"/>
                </a:solidFill>
              </a:rPr>
              <a:t>안전장갑</a:t>
            </a:r>
            <a:endParaRPr lang="en-US" b="1" dirty="0">
              <a:solidFill>
                <a:srgbClr val="FBAD3C"/>
              </a:solidFill>
            </a:endParaRPr>
          </a:p>
        </p:txBody>
      </p:sp>
      <p:sp>
        <p:nvSpPr>
          <p:cNvPr id="127" name="Rectangle 2"/>
          <p:cNvSpPr/>
          <p:nvPr/>
        </p:nvSpPr>
        <p:spPr>
          <a:xfrm>
            <a:off x="1047417" y="3969898"/>
            <a:ext cx="2208594" cy="235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aseline="30000" dirty="0" err="1" smtClean="0">
                <a:solidFill>
                  <a:schemeClr val="bg1">
                    <a:lumMod val="85000"/>
                  </a:schemeClr>
                </a:solidFill>
              </a:rPr>
              <a:t>내전압용</a:t>
            </a:r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 절연장갑</a:t>
            </a:r>
            <a:r>
              <a:rPr lang="en-US" altLang="ko-KR" sz="1400" baseline="300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화학물질용</a:t>
            </a:r>
            <a:endParaRPr lang="ko-KR" altLang="en-US" sz="1400" baseline="30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2" name="Rectangle 2"/>
          <p:cNvSpPr/>
          <p:nvPr/>
        </p:nvSpPr>
        <p:spPr>
          <a:xfrm>
            <a:off x="1047418" y="4264234"/>
            <a:ext cx="1656184" cy="335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baseline="30000" dirty="0" err="1" smtClean="0">
                <a:solidFill>
                  <a:srgbClr val="FBAD3C"/>
                </a:solidFill>
              </a:rPr>
              <a:t>안전대</a:t>
            </a:r>
            <a:endParaRPr lang="en-US" b="1" dirty="0">
              <a:solidFill>
                <a:srgbClr val="FBAD3C"/>
              </a:solidFill>
            </a:endParaRPr>
          </a:p>
        </p:txBody>
      </p:sp>
      <p:sp>
        <p:nvSpPr>
          <p:cNvPr id="133" name="Rectangle 2"/>
          <p:cNvSpPr/>
          <p:nvPr/>
        </p:nvSpPr>
        <p:spPr>
          <a:xfrm>
            <a:off x="1047418" y="4516136"/>
            <a:ext cx="1656184" cy="214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aseline="30000" dirty="0" err="1">
                <a:solidFill>
                  <a:schemeClr val="bg1">
                    <a:lumMod val="85000"/>
                  </a:schemeClr>
                </a:solidFill>
              </a:rPr>
              <a:t>벨트식</a:t>
            </a:r>
            <a:r>
              <a:rPr lang="en-US" altLang="ko-KR" sz="1400" baseline="300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 err="1">
                <a:solidFill>
                  <a:schemeClr val="bg1">
                    <a:lumMod val="85000"/>
                  </a:schemeClr>
                </a:solidFill>
              </a:rPr>
              <a:t>안전그네식</a:t>
            </a:r>
            <a:r>
              <a:rPr lang="ko-KR" altLang="en-US" sz="1400" baseline="30000" dirty="0">
                <a:solidFill>
                  <a:schemeClr val="bg1">
                    <a:lumMod val="85000"/>
                  </a:schemeClr>
                </a:solidFill>
              </a:rPr>
              <a:t> </a:t>
            </a:r>
          </a:p>
        </p:txBody>
      </p:sp>
      <p:sp>
        <p:nvSpPr>
          <p:cNvPr id="138" name="Rectangle 2"/>
          <p:cNvSpPr/>
          <p:nvPr/>
        </p:nvSpPr>
        <p:spPr>
          <a:xfrm>
            <a:off x="1047418" y="4802974"/>
            <a:ext cx="1656184" cy="335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baseline="30000" dirty="0" err="1" smtClean="0">
                <a:solidFill>
                  <a:srgbClr val="FBAD3C"/>
                </a:solidFill>
              </a:rPr>
              <a:t>보호복</a:t>
            </a:r>
            <a:endParaRPr lang="en-US" b="1" dirty="0">
              <a:solidFill>
                <a:srgbClr val="FBAD3C"/>
              </a:solidFill>
            </a:endParaRPr>
          </a:p>
        </p:txBody>
      </p:sp>
      <p:sp>
        <p:nvSpPr>
          <p:cNvPr id="139" name="Rectangle 2"/>
          <p:cNvSpPr/>
          <p:nvPr/>
        </p:nvSpPr>
        <p:spPr>
          <a:xfrm>
            <a:off x="1047417" y="5050211"/>
            <a:ext cx="1981169" cy="2359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aseline="30000" dirty="0">
                <a:solidFill>
                  <a:schemeClr val="bg1">
                    <a:lumMod val="85000"/>
                  </a:schemeClr>
                </a:solidFill>
              </a:rPr>
              <a:t>방열복</a:t>
            </a:r>
            <a:r>
              <a:rPr lang="en-US" altLang="ko-KR" sz="1400" baseline="300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화학물질용</a:t>
            </a:r>
            <a:endParaRPr lang="ko-KR" altLang="en-US" sz="1400" baseline="30000" dirty="0">
              <a:solidFill>
                <a:schemeClr val="bg1">
                  <a:lumMod val="85000"/>
                </a:schemeClr>
              </a:solidFill>
            </a:endParaRPr>
          </a:p>
        </p:txBody>
      </p:sp>
      <p:grpSp>
        <p:nvGrpSpPr>
          <p:cNvPr id="178" name="그룹 177"/>
          <p:cNvGrpSpPr/>
          <p:nvPr/>
        </p:nvGrpSpPr>
        <p:grpSpPr>
          <a:xfrm>
            <a:off x="5662216" y="980728"/>
            <a:ext cx="2318450" cy="616271"/>
            <a:chOff x="1185335" y="1268760"/>
            <a:chExt cx="2318450" cy="677898"/>
          </a:xfrm>
        </p:grpSpPr>
        <p:sp>
          <p:nvSpPr>
            <p:cNvPr id="179" name="모서리가 둥근 직사각형 178"/>
            <p:cNvSpPr/>
            <p:nvPr/>
          </p:nvSpPr>
          <p:spPr>
            <a:xfrm>
              <a:off x="1259632" y="1359737"/>
              <a:ext cx="2244153" cy="486263"/>
            </a:xfrm>
            <a:prstGeom prst="roundRect">
              <a:avLst>
                <a:gd name="adj" fmla="val 10326"/>
              </a:avLst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0" name="직사각형 179"/>
            <p:cNvSpPr/>
            <p:nvPr/>
          </p:nvSpPr>
          <p:spPr>
            <a:xfrm>
              <a:off x="1185335" y="1268760"/>
              <a:ext cx="194311" cy="677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직사각형 180"/>
            <p:cNvSpPr/>
            <p:nvPr/>
          </p:nvSpPr>
          <p:spPr>
            <a:xfrm rot="2700000">
              <a:off x="1333303" y="1488722"/>
              <a:ext cx="228295" cy="228295"/>
            </a:xfrm>
            <a:prstGeom prst="rect">
              <a:avLst/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4" name="Rectangle 2"/>
          <p:cNvSpPr/>
          <p:nvPr/>
        </p:nvSpPr>
        <p:spPr>
          <a:xfrm>
            <a:off x="5890857" y="1050641"/>
            <a:ext cx="1656184" cy="335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baseline="30000" dirty="0" smtClean="0">
                <a:solidFill>
                  <a:srgbClr val="FBAD3C"/>
                </a:solidFill>
              </a:rPr>
              <a:t>안전모</a:t>
            </a:r>
            <a:endParaRPr lang="en-US" b="1" dirty="0">
              <a:solidFill>
                <a:srgbClr val="FBAD3C"/>
              </a:solidFill>
            </a:endParaRPr>
          </a:p>
        </p:txBody>
      </p:sp>
      <p:sp>
        <p:nvSpPr>
          <p:cNvPr id="195" name="Rectangle 2"/>
          <p:cNvSpPr/>
          <p:nvPr/>
        </p:nvSpPr>
        <p:spPr>
          <a:xfrm>
            <a:off x="5890856" y="1248657"/>
            <a:ext cx="20898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aseline="30000" dirty="0" smtClean="0">
                <a:solidFill>
                  <a:schemeClr val="bg1">
                    <a:lumMod val="85000"/>
                  </a:schemeClr>
                </a:solidFill>
              </a:rPr>
              <a:t>A</a:t>
            </a:r>
            <a:r>
              <a:rPr lang="ko-KR" altLang="en-US" sz="1400" baseline="30000" dirty="0">
                <a:solidFill>
                  <a:schemeClr val="bg1">
                    <a:lumMod val="85000"/>
                  </a:schemeClr>
                </a:solidFill>
              </a:rPr>
              <a:t>종</a:t>
            </a:r>
            <a:r>
              <a:rPr lang="en-US" altLang="ko-KR" sz="1400" baseline="30000" dirty="0">
                <a:solidFill>
                  <a:schemeClr val="bg1">
                    <a:lumMod val="85000"/>
                  </a:schemeClr>
                </a:solidFill>
              </a:rPr>
              <a:t>, AB</a:t>
            </a:r>
            <a:r>
              <a:rPr lang="ko-KR" altLang="en-US" sz="1400" baseline="30000" dirty="0">
                <a:solidFill>
                  <a:schemeClr val="bg1">
                    <a:lumMod val="85000"/>
                  </a:schemeClr>
                </a:solidFill>
              </a:rPr>
              <a:t>종</a:t>
            </a:r>
            <a:r>
              <a:rPr lang="en-US" altLang="ko-KR" sz="1400" baseline="30000" dirty="0">
                <a:solidFill>
                  <a:schemeClr val="bg1">
                    <a:lumMod val="85000"/>
                  </a:schemeClr>
                </a:solidFill>
              </a:rPr>
              <a:t>, AE</a:t>
            </a:r>
            <a:r>
              <a:rPr lang="ko-KR" altLang="en-US" sz="1400" baseline="30000" dirty="0">
                <a:solidFill>
                  <a:schemeClr val="bg1">
                    <a:lumMod val="85000"/>
                  </a:schemeClr>
                </a:solidFill>
              </a:rPr>
              <a:t>종</a:t>
            </a:r>
            <a:r>
              <a:rPr lang="en-US" altLang="ko-KR" sz="1400" baseline="30000" dirty="0">
                <a:solidFill>
                  <a:schemeClr val="bg1">
                    <a:lumMod val="85000"/>
                  </a:schemeClr>
                </a:solidFill>
              </a:rPr>
              <a:t>, ABE</a:t>
            </a:r>
            <a:r>
              <a:rPr lang="ko-KR" altLang="en-US" sz="1400" baseline="30000" dirty="0">
                <a:solidFill>
                  <a:schemeClr val="bg1">
                    <a:lumMod val="85000"/>
                  </a:schemeClr>
                </a:solidFill>
              </a:rPr>
              <a:t>종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7" name="Rectangle 2"/>
          <p:cNvSpPr/>
          <p:nvPr/>
        </p:nvSpPr>
        <p:spPr>
          <a:xfrm>
            <a:off x="5890857" y="2202591"/>
            <a:ext cx="1656184" cy="335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baseline="30000" dirty="0">
                <a:solidFill>
                  <a:srgbClr val="FBAD3C"/>
                </a:solidFill>
              </a:rPr>
              <a:t>방진마스크</a:t>
            </a:r>
            <a:endParaRPr lang="en-US" b="1" dirty="0">
              <a:solidFill>
                <a:srgbClr val="FBAD3C"/>
              </a:solidFill>
            </a:endParaRPr>
          </a:p>
        </p:txBody>
      </p:sp>
      <p:sp>
        <p:nvSpPr>
          <p:cNvPr id="218" name="Rectangle 2"/>
          <p:cNvSpPr/>
          <p:nvPr/>
        </p:nvSpPr>
        <p:spPr>
          <a:xfrm>
            <a:off x="5890856" y="2420888"/>
            <a:ext cx="235355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aseline="30000" dirty="0" err="1">
                <a:solidFill>
                  <a:schemeClr val="bg1">
                    <a:lumMod val="85000"/>
                  </a:schemeClr>
                </a:solidFill>
              </a:rPr>
              <a:t>전면형</a:t>
            </a:r>
            <a:r>
              <a:rPr lang="en-US" altLang="ko-KR" sz="1400" baseline="300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 err="1">
                <a:solidFill>
                  <a:schemeClr val="bg1">
                    <a:lumMod val="85000"/>
                  </a:schemeClr>
                </a:solidFill>
              </a:rPr>
              <a:t>반면형</a:t>
            </a:r>
            <a:r>
              <a:rPr lang="en-US" altLang="ko-KR" sz="1100" baseline="30000" dirty="0">
                <a:solidFill>
                  <a:schemeClr val="bg1">
                    <a:lumMod val="85000"/>
                  </a:schemeClr>
                </a:solidFill>
              </a:rPr>
              <a:t>(</a:t>
            </a:r>
            <a:r>
              <a:rPr lang="ko-KR" altLang="en-US" sz="1100" baseline="30000" dirty="0" err="1" smtClean="0">
                <a:solidFill>
                  <a:schemeClr val="bg1">
                    <a:lumMod val="85000"/>
                  </a:schemeClr>
                </a:solidFill>
              </a:rPr>
              <a:t>안면부</a:t>
            </a:r>
            <a:r>
              <a:rPr lang="ko-KR" altLang="en-US" sz="1100" baseline="30000" dirty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ko-KR" altLang="en-US" sz="1100" baseline="30000" dirty="0" err="1" smtClean="0">
                <a:solidFill>
                  <a:schemeClr val="bg1">
                    <a:lumMod val="85000"/>
                  </a:schemeClr>
                </a:solidFill>
              </a:rPr>
              <a:t>여과식</a:t>
            </a:r>
            <a:r>
              <a:rPr lang="en-US" altLang="ko-KR" sz="1100" baseline="30000" dirty="0"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sz="11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23" name="Rectangle 2"/>
          <p:cNvSpPr/>
          <p:nvPr/>
        </p:nvSpPr>
        <p:spPr>
          <a:xfrm>
            <a:off x="5890857" y="2747014"/>
            <a:ext cx="1656184" cy="335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baseline="30000" dirty="0">
                <a:solidFill>
                  <a:srgbClr val="FBAD3C"/>
                </a:solidFill>
              </a:rPr>
              <a:t>방독마스크</a:t>
            </a:r>
            <a:endParaRPr lang="en-US" b="1" dirty="0">
              <a:solidFill>
                <a:srgbClr val="FBAD3C"/>
              </a:solidFill>
            </a:endParaRPr>
          </a:p>
        </p:txBody>
      </p:sp>
      <p:sp>
        <p:nvSpPr>
          <p:cNvPr id="224" name="Rectangle 2"/>
          <p:cNvSpPr/>
          <p:nvPr/>
        </p:nvSpPr>
        <p:spPr>
          <a:xfrm>
            <a:off x="5890857" y="2945030"/>
            <a:ext cx="1656184" cy="2797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aseline="30000" dirty="0" err="1">
                <a:solidFill>
                  <a:schemeClr val="bg1">
                    <a:lumMod val="85000"/>
                  </a:schemeClr>
                </a:solidFill>
              </a:rPr>
              <a:t>전면형</a:t>
            </a:r>
            <a:r>
              <a:rPr lang="en-US" altLang="ko-KR" sz="1400" baseline="300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 err="1">
                <a:solidFill>
                  <a:schemeClr val="bg1">
                    <a:lumMod val="85000"/>
                  </a:schemeClr>
                </a:solidFill>
              </a:rPr>
              <a:t>반면형</a:t>
            </a:r>
            <a:endParaRPr lang="en-US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29" name="Rectangle 2"/>
          <p:cNvSpPr/>
          <p:nvPr/>
        </p:nvSpPr>
        <p:spPr>
          <a:xfrm>
            <a:off x="5890857" y="3284942"/>
            <a:ext cx="1656184" cy="335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baseline="30000" dirty="0" err="1">
                <a:solidFill>
                  <a:srgbClr val="FBAD3C"/>
                </a:solidFill>
              </a:rPr>
              <a:t>송기마스크</a:t>
            </a:r>
            <a:endParaRPr lang="en-US" b="1" dirty="0">
              <a:solidFill>
                <a:srgbClr val="FBAD3C"/>
              </a:solidFill>
            </a:endParaRPr>
          </a:p>
        </p:txBody>
      </p:sp>
      <p:sp>
        <p:nvSpPr>
          <p:cNvPr id="235" name="Rectangle 2"/>
          <p:cNvSpPr/>
          <p:nvPr/>
        </p:nvSpPr>
        <p:spPr>
          <a:xfrm>
            <a:off x="5890857" y="4125021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baseline="30000" dirty="0" err="1" smtClean="0">
                <a:solidFill>
                  <a:srgbClr val="FBAD3C"/>
                </a:solidFill>
              </a:rPr>
              <a:t>전동식</a:t>
            </a:r>
            <a:r>
              <a:rPr lang="ko-KR" altLang="en-US" b="1" baseline="30000" dirty="0" smtClean="0">
                <a:solidFill>
                  <a:srgbClr val="FBAD3C"/>
                </a:solidFill>
              </a:rPr>
              <a:t> 호흡보호구</a:t>
            </a:r>
            <a:endParaRPr lang="en-US" b="1" dirty="0">
              <a:solidFill>
                <a:srgbClr val="FBAD3C"/>
              </a:solidFill>
            </a:endParaRPr>
          </a:p>
        </p:txBody>
      </p:sp>
      <p:sp>
        <p:nvSpPr>
          <p:cNvPr id="246" name="TextBox 245"/>
          <p:cNvSpPr txBox="1"/>
          <p:nvPr/>
        </p:nvSpPr>
        <p:spPr>
          <a:xfrm>
            <a:off x="5902828" y="3594594"/>
            <a:ext cx="1968506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ko-KR" altLang="en-US" sz="1400" baseline="30000" dirty="0">
                <a:solidFill>
                  <a:schemeClr val="bg1">
                    <a:lumMod val="85000"/>
                  </a:schemeClr>
                </a:solidFill>
              </a:rPr>
              <a:t>호스마스크</a:t>
            </a:r>
            <a:r>
              <a:rPr lang="en-US" altLang="ko-KR" sz="1400" baseline="300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>
                <a:solidFill>
                  <a:schemeClr val="bg1">
                    <a:lumMod val="85000"/>
                  </a:schemeClr>
                </a:solidFill>
              </a:rPr>
              <a:t>에어라인마스크</a:t>
            </a:r>
            <a:r>
              <a:rPr lang="en-US" altLang="ko-KR" sz="1400" baseline="300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endParaRPr lang="en-US" altLang="ko-KR" sz="1400" baseline="30000" dirty="0" smtClean="0">
              <a:solidFill>
                <a:schemeClr val="bg1">
                  <a:lumMod val="8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ko-KR" altLang="en-US" sz="1400" baseline="30000" dirty="0" err="1" smtClean="0">
                <a:solidFill>
                  <a:schemeClr val="bg1">
                    <a:lumMod val="85000"/>
                  </a:schemeClr>
                </a:solidFill>
              </a:rPr>
              <a:t>복합식</a:t>
            </a:r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 에어라인마스크</a:t>
            </a:r>
            <a:endParaRPr lang="en-US" altLang="ko-KR" sz="14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51" name="TextBox 250"/>
          <p:cNvSpPr txBox="1"/>
          <p:nvPr/>
        </p:nvSpPr>
        <p:spPr>
          <a:xfrm>
            <a:off x="5902828" y="4415687"/>
            <a:ext cx="2557604" cy="345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err="1">
                <a:solidFill>
                  <a:schemeClr val="bg1">
                    <a:lumMod val="85000"/>
                  </a:schemeClr>
                </a:solidFill>
              </a:rPr>
              <a:t>전동식</a:t>
            </a:r>
            <a:r>
              <a:rPr lang="ko-KR" altLang="en-US" sz="1400" baseline="30000" dirty="0">
                <a:solidFill>
                  <a:schemeClr val="bg1">
                    <a:lumMod val="85000"/>
                  </a:schemeClr>
                </a:solidFill>
              </a:rPr>
              <a:t> 방진마스크</a:t>
            </a:r>
            <a:r>
              <a:rPr lang="en-US" altLang="ko-KR" sz="1400" baseline="300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 err="1" smtClean="0">
                <a:solidFill>
                  <a:schemeClr val="bg1">
                    <a:lumMod val="85000"/>
                  </a:schemeClr>
                </a:solidFill>
              </a:rPr>
              <a:t>전동식</a:t>
            </a:r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 방독마스크</a:t>
            </a:r>
            <a:r>
              <a:rPr lang="en-US" altLang="ko-KR" sz="1400" baseline="30000" dirty="0" smtClean="0">
                <a:solidFill>
                  <a:schemeClr val="bg1">
                    <a:lumMod val="85000"/>
                  </a:schemeClr>
                </a:solidFill>
              </a:rPr>
              <a:t>,</a:t>
            </a:r>
          </a:p>
          <a:p>
            <a:r>
              <a:rPr lang="ko-KR" altLang="en-US" sz="1400" baseline="30000" dirty="0" err="1" smtClean="0">
                <a:solidFill>
                  <a:schemeClr val="bg1">
                    <a:lumMod val="85000"/>
                  </a:schemeClr>
                </a:solidFill>
              </a:rPr>
              <a:t>전동식</a:t>
            </a:r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ko-KR" altLang="en-US" sz="1400" baseline="30000" dirty="0">
                <a:solidFill>
                  <a:schemeClr val="bg1">
                    <a:lumMod val="85000"/>
                  </a:schemeClr>
                </a:solidFill>
              </a:rPr>
              <a:t>후드 </a:t>
            </a:r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및 </a:t>
            </a:r>
            <a:r>
              <a:rPr lang="ko-KR" altLang="en-US" sz="1400" baseline="30000" dirty="0" err="1" smtClean="0">
                <a:solidFill>
                  <a:schemeClr val="bg1">
                    <a:lumMod val="85000"/>
                  </a:schemeClr>
                </a:solidFill>
              </a:rPr>
              <a:t>전동식</a:t>
            </a:r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 </a:t>
            </a:r>
            <a:r>
              <a:rPr lang="ko-KR" altLang="en-US" sz="1400" baseline="30000" dirty="0" err="1">
                <a:solidFill>
                  <a:schemeClr val="bg1">
                    <a:lumMod val="85000"/>
                  </a:schemeClr>
                </a:solidFill>
              </a:rPr>
              <a:t>보안면</a:t>
            </a:r>
            <a:endParaRPr lang="ko-KR" altLang="en-US" sz="1400" baseline="30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60" name="TextBox 259"/>
          <p:cNvSpPr txBox="1"/>
          <p:nvPr/>
        </p:nvSpPr>
        <p:spPr>
          <a:xfrm>
            <a:off x="5902828" y="5423395"/>
            <a:ext cx="2773628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가죽제</a:t>
            </a:r>
            <a:r>
              <a:rPr lang="en-US" altLang="ko-KR" sz="1400" baseline="300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 err="1" smtClean="0">
                <a:solidFill>
                  <a:schemeClr val="bg1">
                    <a:lumMod val="85000"/>
                  </a:schemeClr>
                </a:solidFill>
              </a:rPr>
              <a:t>고무제</a:t>
            </a:r>
            <a:r>
              <a:rPr lang="en-US" altLang="ko-KR" sz="1400" baseline="300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정전기</a:t>
            </a:r>
            <a:r>
              <a:rPr lang="en-US" altLang="ko-KR" sz="1400" baseline="300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발등</a:t>
            </a:r>
            <a:r>
              <a:rPr lang="en-US" altLang="ko-KR" sz="1400" baseline="300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>
                <a:solidFill>
                  <a:schemeClr val="bg1">
                    <a:lumMod val="85000"/>
                  </a:schemeClr>
                </a:solidFill>
              </a:rPr>
              <a:t>절연화</a:t>
            </a:r>
            <a:r>
              <a:rPr lang="en-US" altLang="ko-KR" sz="1400" baseline="30000" dirty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spc="-150" baseline="30000" dirty="0" smtClean="0">
                <a:solidFill>
                  <a:schemeClr val="bg1">
                    <a:lumMod val="85000"/>
                  </a:schemeClr>
                </a:solidFill>
              </a:rPr>
              <a:t>절연장화</a:t>
            </a:r>
            <a:r>
              <a:rPr lang="en-US" altLang="ko-KR" sz="1400" baseline="30000" dirty="0" smtClean="0">
                <a:solidFill>
                  <a:schemeClr val="bg1">
                    <a:lumMod val="85000"/>
                  </a:schemeClr>
                </a:solidFill>
              </a:rPr>
              <a:t>, </a:t>
            </a:r>
            <a:r>
              <a:rPr lang="ko-KR" altLang="en-US" sz="1400" baseline="30000" dirty="0" smtClean="0">
                <a:solidFill>
                  <a:schemeClr val="bg1">
                    <a:lumMod val="85000"/>
                  </a:schemeClr>
                </a:solidFill>
              </a:rPr>
              <a:t>화학물질용</a:t>
            </a:r>
            <a:endParaRPr lang="ko-KR" altLang="en-US" sz="1400" baseline="300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14</a:t>
            </a:fld>
            <a:endParaRPr lang="ko-KR" altLang="en-US" dirty="0"/>
          </a:p>
        </p:txBody>
      </p:sp>
      <p:cxnSp>
        <p:nvCxnSpPr>
          <p:cNvPr id="110" name="직선 연결선 109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1" name="그룹 110"/>
          <p:cNvGrpSpPr/>
          <p:nvPr/>
        </p:nvGrpSpPr>
        <p:grpSpPr>
          <a:xfrm>
            <a:off x="5652120" y="1441712"/>
            <a:ext cx="2318450" cy="616271"/>
            <a:chOff x="1185335" y="1268760"/>
            <a:chExt cx="2318450" cy="677898"/>
          </a:xfrm>
        </p:grpSpPr>
        <p:sp>
          <p:nvSpPr>
            <p:cNvPr id="112" name="모서리가 둥근 직사각형 111"/>
            <p:cNvSpPr/>
            <p:nvPr/>
          </p:nvSpPr>
          <p:spPr>
            <a:xfrm>
              <a:off x="1259632" y="1359737"/>
              <a:ext cx="2244153" cy="486263"/>
            </a:xfrm>
            <a:prstGeom prst="roundRect">
              <a:avLst>
                <a:gd name="adj" fmla="val 10326"/>
              </a:avLst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" name="직사각형 112"/>
            <p:cNvSpPr/>
            <p:nvPr/>
          </p:nvSpPr>
          <p:spPr>
            <a:xfrm>
              <a:off x="1185335" y="1268760"/>
              <a:ext cx="194311" cy="6778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6" name="직사각형 115"/>
            <p:cNvSpPr/>
            <p:nvPr/>
          </p:nvSpPr>
          <p:spPr>
            <a:xfrm rot="2700000">
              <a:off x="1333303" y="1488722"/>
              <a:ext cx="228295" cy="228295"/>
            </a:xfrm>
            <a:prstGeom prst="rect">
              <a:avLst/>
            </a:prstGeom>
            <a:solidFill>
              <a:srgbClr val="6B676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7" name="Rectangle 2"/>
          <p:cNvSpPr/>
          <p:nvPr/>
        </p:nvSpPr>
        <p:spPr>
          <a:xfrm>
            <a:off x="5880761" y="1511625"/>
            <a:ext cx="16561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baseline="30000" dirty="0" smtClean="0">
                <a:solidFill>
                  <a:srgbClr val="FBAD3C"/>
                </a:solidFill>
              </a:rPr>
              <a:t>승차용 안전모</a:t>
            </a:r>
            <a:endParaRPr lang="en-US" b="1" dirty="0">
              <a:solidFill>
                <a:srgbClr val="FBAD3C"/>
              </a:solidFill>
            </a:endParaRPr>
          </a:p>
        </p:txBody>
      </p:sp>
      <p:sp>
        <p:nvSpPr>
          <p:cNvPr id="118" name="Rectangle 2"/>
          <p:cNvSpPr/>
          <p:nvPr/>
        </p:nvSpPr>
        <p:spPr>
          <a:xfrm>
            <a:off x="5880760" y="1709641"/>
            <a:ext cx="20898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spc="-150" baseline="30000" dirty="0" smtClean="0">
                <a:solidFill>
                  <a:schemeClr val="bg1">
                    <a:lumMod val="85000"/>
                  </a:schemeClr>
                </a:solidFill>
              </a:rPr>
              <a:t>도로교통법에서 정한 기준에 적합한 것</a:t>
            </a:r>
            <a:endParaRPr lang="en-US" sz="1400" spc="-15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12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직사각형 58"/>
          <p:cNvSpPr/>
          <p:nvPr/>
        </p:nvSpPr>
        <p:spPr>
          <a:xfrm>
            <a:off x="933060" y="2502227"/>
            <a:ext cx="5511147" cy="3600400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933060" y="2502227"/>
            <a:ext cx="542596" cy="3600400"/>
          </a:xfrm>
          <a:prstGeom prst="rect">
            <a:avLst/>
          </a:prstGeom>
          <a:solidFill>
            <a:srgbClr val="EAE7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1024358" y="2646550"/>
            <a:ext cx="360000" cy="3400430"/>
            <a:chOff x="1043608" y="2646550"/>
            <a:chExt cx="360000" cy="3400430"/>
          </a:xfrm>
        </p:grpSpPr>
        <p:pic>
          <p:nvPicPr>
            <p:cNvPr id="1026" name="Picture 2" descr="C:\Users\jason2\Desktop\보호구아이콘\보호구아이콘1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2646550"/>
              <a:ext cx="360000" cy="3477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C:\Users\jason2\Desktop\보호구아이콘\보호구아이콘2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3708274"/>
              <a:ext cx="360000" cy="351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C:\Users\jason2\Desktop\보호구아이콘\보호구아이콘3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4229061"/>
              <a:ext cx="360000" cy="3477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C:\Users\jason2\Desktop\보호구아이콘\보호구아이콘5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4729048"/>
              <a:ext cx="360000" cy="351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:\Users\jason2\Desktop\보호구아이콘\보호구아이콘6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5233309"/>
              <a:ext cx="360000" cy="35593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C:\Users\jason2\Desktop\보호구아이콘\보호구아이콘5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5695116"/>
              <a:ext cx="360000" cy="351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8" name="직사각형 57"/>
          <p:cNvSpPr/>
          <p:nvPr/>
        </p:nvSpPr>
        <p:spPr>
          <a:xfrm>
            <a:off x="6204855" y="2502227"/>
            <a:ext cx="1948884" cy="3600400"/>
          </a:xfrm>
          <a:prstGeom prst="rect">
            <a:avLst/>
          </a:prstGeom>
          <a:solidFill>
            <a:srgbClr val="FDF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890261" y="1328797"/>
            <a:ext cx="6624736" cy="792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산업안전보건법에서는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유해</a:t>
            </a:r>
            <a:r>
              <a:rPr lang="en-US" altLang="ko-KR" sz="1600" b="1" dirty="0">
                <a:solidFill>
                  <a:srgbClr val="676B61"/>
                </a:solidFill>
              </a:rPr>
              <a:t> ·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위험한 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작업을 하는 근로자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에 대하여 </a:t>
            </a:r>
            <a:endParaRPr lang="en-US" altLang="ko-KR" sz="1700" spc="-150" dirty="0" smtClean="0">
              <a:solidFill>
                <a:srgbClr val="646464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ko-KR" altLang="en-US" sz="1700" spc="-150" dirty="0" smtClean="0">
                <a:solidFill>
                  <a:srgbClr val="646464"/>
                </a:solidFill>
                <a:latin typeface="+mj-ea"/>
                <a:ea typeface="+mj-ea"/>
              </a:rPr>
              <a:t>다음과 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같은 보호구를 착용토록 정하고 있다</a:t>
            </a:r>
            <a:r>
              <a:rPr lang="en-US" altLang="ko-KR" sz="1700" spc="-150" dirty="0">
                <a:solidFill>
                  <a:srgbClr val="646464"/>
                </a:solidFill>
                <a:latin typeface="+mj-ea"/>
                <a:ea typeface="+mj-ea"/>
              </a:rPr>
              <a:t>. </a:t>
            </a:r>
          </a:p>
        </p:txBody>
      </p:sp>
      <p:cxnSp>
        <p:nvCxnSpPr>
          <p:cNvPr id="35" name="직선 연결선 34"/>
          <p:cNvCxnSpPr/>
          <p:nvPr/>
        </p:nvCxnSpPr>
        <p:spPr>
          <a:xfrm>
            <a:off x="931872" y="3094361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>
            <a:off x="931872" y="4149080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931872" y="4653136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931872" y="5157192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/>
          <p:nvPr/>
        </p:nvCxnSpPr>
        <p:spPr>
          <a:xfrm>
            <a:off x="931872" y="5645696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직사각형 45"/>
          <p:cNvSpPr/>
          <p:nvPr/>
        </p:nvSpPr>
        <p:spPr>
          <a:xfrm>
            <a:off x="6228184" y="2688933"/>
            <a:ext cx="5693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안전모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6228184" y="3739938"/>
            <a:ext cx="5693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안전화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48" name="직사각형 47"/>
          <p:cNvSpPr/>
          <p:nvPr/>
        </p:nvSpPr>
        <p:spPr>
          <a:xfrm>
            <a:off x="6228184" y="4289845"/>
            <a:ext cx="82586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청력보호구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6228184" y="4776967"/>
            <a:ext cx="82586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방진마스크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6228184" y="5271535"/>
            <a:ext cx="187102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방진마스크  </a:t>
            </a:r>
            <a:r>
              <a:rPr lang="ko-KR" altLang="en-US" sz="900" b="1" spc="-100" dirty="0" smtClean="0">
                <a:solidFill>
                  <a:srgbClr val="676B61"/>
                </a:solidFill>
              </a:rPr>
              <a:t>또는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  방독마스크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6228184" y="5757620"/>
            <a:ext cx="99097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호흡용 보호구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419669" y="2704283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물체가 떨어지거나 날아올 위험 또는 근로자가 떨어질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위험이 </a:t>
            </a:r>
            <a:r>
              <a:rPr lang="ko-KR" altLang="en-US" sz="1000" b="1" dirty="0">
                <a:solidFill>
                  <a:srgbClr val="676B61"/>
                </a:solidFill>
              </a:rPr>
              <a:t>있는 작업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419669" y="3706635"/>
            <a:ext cx="47851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떨어지는 물체에 맞거나 물체에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끼이거나</a:t>
            </a:r>
            <a:r>
              <a:rPr lang="en-US" altLang="ko-KR" sz="1000" b="1" dirty="0" smtClean="0">
                <a:solidFill>
                  <a:srgbClr val="676B61"/>
                </a:solidFill>
              </a:rPr>
              <a:t/>
            </a:r>
            <a:br>
              <a:rPr lang="en-US" altLang="ko-KR" sz="1000" b="1" dirty="0" smtClean="0">
                <a:solidFill>
                  <a:srgbClr val="676B61"/>
                </a:solidFill>
              </a:rPr>
            </a:br>
            <a:r>
              <a:rPr lang="ko-KR" altLang="en-US" sz="1000" b="1" dirty="0" smtClean="0">
                <a:solidFill>
                  <a:srgbClr val="676B61"/>
                </a:solidFill>
              </a:rPr>
              <a:t>감전</a:t>
            </a:r>
            <a:r>
              <a:rPr lang="en-US" altLang="ko-KR" sz="1000" b="1" dirty="0" smtClean="0">
                <a:solidFill>
                  <a:srgbClr val="676B61"/>
                </a:solidFill>
              </a:rPr>
              <a:t>,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정전기 대전 위험이 있는 </a:t>
            </a:r>
            <a:r>
              <a:rPr lang="ko-KR" altLang="en-US" sz="1000" b="1" dirty="0">
                <a:solidFill>
                  <a:srgbClr val="676B61"/>
                </a:solidFill>
              </a:rPr>
              <a:t>작업 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419669" y="4301381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소음</a:t>
            </a:r>
            <a:r>
              <a:rPr lang="en-US" altLang="ko-KR" sz="1000" b="1" dirty="0">
                <a:solidFill>
                  <a:srgbClr val="676B61"/>
                </a:solidFill>
              </a:rPr>
              <a:t>, </a:t>
            </a:r>
            <a:r>
              <a:rPr lang="ko-KR" altLang="en-US" sz="1000" b="1" dirty="0">
                <a:solidFill>
                  <a:srgbClr val="676B61"/>
                </a:solidFill>
              </a:rPr>
              <a:t>강렬한 소음</a:t>
            </a:r>
            <a:r>
              <a:rPr lang="en-US" altLang="ko-KR" sz="1000" b="1" dirty="0">
                <a:solidFill>
                  <a:srgbClr val="676B61"/>
                </a:solidFill>
              </a:rPr>
              <a:t>, </a:t>
            </a:r>
            <a:r>
              <a:rPr lang="ko-KR" altLang="en-US" sz="1000" b="1" dirty="0">
                <a:solidFill>
                  <a:srgbClr val="676B61"/>
                </a:solidFill>
              </a:rPr>
              <a:t>충격소음이 일어나는 작업 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419669" y="4784253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분진이 심하게 발생하는 선창 등의 하역작업 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419669" y="5283903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허가 대상 </a:t>
            </a:r>
            <a:r>
              <a:rPr lang="ko-KR" altLang="en-US" sz="1000" b="1" dirty="0">
                <a:solidFill>
                  <a:srgbClr val="676B61"/>
                </a:solidFill>
              </a:rPr>
              <a:t>유해물질을 제조하거나 사용하는 작업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419669" y="5775067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분진이 발생하는 작업 </a:t>
            </a:r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19323" y="1484784"/>
            <a:ext cx="1318142" cy="9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15</a:t>
            </a:fld>
            <a:endParaRPr lang="ko-KR" altLang="en-US" dirty="0"/>
          </a:p>
        </p:txBody>
      </p:sp>
      <p:cxnSp>
        <p:nvCxnSpPr>
          <p:cNvPr id="33" name="직선 연결선 32"/>
          <p:cNvCxnSpPr/>
          <p:nvPr/>
        </p:nvCxnSpPr>
        <p:spPr>
          <a:xfrm>
            <a:off x="899592" y="3619623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그림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95215" y="3156117"/>
            <a:ext cx="389143" cy="375952"/>
          </a:xfrm>
          <a:prstGeom prst="rect">
            <a:avLst/>
          </a:prstGeom>
        </p:spPr>
      </p:pic>
      <p:sp>
        <p:nvSpPr>
          <p:cNvPr id="37" name="직사각형 36"/>
          <p:cNvSpPr/>
          <p:nvPr/>
        </p:nvSpPr>
        <p:spPr>
          <a:xfrm>
            <a:off x="6229097" y="3212976"/>
            <a:ext cx="99097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승차용 안전모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420582" y="3228326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smtClean="0">
                <a:solidFill>
                  <a:srgbClr val="676B61"/>
                </a:solidFill>
              </a:rPr>
              <a:t>물건을 운반하거나 수거∙배달하기 위하여 이륜자동차를 운행하는 작업</a:t>
            </a:r>
            <a:endParaRPr lang="ko-KR" altLang="en-US" sz="1000" b="1" dirty="0">
              <a:solidFill>
                <a:srgbClr val="676B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97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직사각형 58"/>
          <p:cNvSpPr/>
          <p:nvPr/>
        </p:nvSpPr>
        <p:spPr>
          <a:xfrm>
            <a:off x="933060" y="2502227"/>
            <a:ext cx="5511147" cy="3600400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933060" y="2502227"/>
            <a:ext cx="542596" cy="3600400"/>
          </a:xfrm>
          <a:prstGeom prst="rect">
            <a:avLst/>
          </a:prstGeom>
          <a:solidFill>
            <a:srgbClr val="EAE7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050" name="Picture 2" descr="C:\Users\jason2\Desktop\보호구아이콘\보호구아이콘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58" y="4116481"/>
            <a:ext cx="360000" cy="3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직사각형 57"/>
          <p:cNvSpPr/>
          <p:nvPr/>
        </p:nvSpPr>
        <p:spPr>
          <a:xfrm>
            <a:off x="6204855" y="2502227"/>
            <a:ext cx="1948884" cy="3600400"/>
          </a:xfrm>
          <a:prstGeom prst="rect">
            <a:avLst/>
          </a:prstGeom>
          <a:solidFill>
            <a:srgbClr val="FDF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890261" y="1328797"/>
            <a:ext cx="6624736" cy="792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산업안전보건법에서는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유해</a:t>
            </a:r>
            <a:r>
              <a:rPr lang="en-US" altLang="ko-KR" sz="1600" b="1" dirty="0">
                <a:solidFill>
                  <a:srgbClr val="676B61"/>
                </a:solidFill>
              </a:rPr>
              <a:t> ·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위험한 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작업을 하는 근로자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에 대하여 </a:t>
            </a:r>
            <a:endParaRPr lang="en-US" altLang="ko-KR" sz="1700" spc="-150" dirty="0" smtClean="0">
              <a:solidFill>
                <a:srgbClr val="646464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ko-KR" altLang="en-US" sz="1700" spc="-150" dirty="0" smtClean="0">
                <a:solidFill>
                  <a:srgbClr val="646464"/>
                </a:solidFill>
                <a:latin typeface="+mj-ea"/>
                <a:ea typeface="+mj-ea"/>
              </a:rPr>
              <a:t>다음과 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같은 보호구를 착용토록 정하고 있다</a:t>
            </a:r>
            <a:r>
              <a:rPr lang="en-US" altLang="ko-KR" sz="1700" spc="-150" dirty="0">
                <a:solidFill>
                  <a:srgbClr val="646464"/>
                </a:solidFill>
                <a:latin typeface="+mj-ea"/>
                <a:ea typeface="+mj-ea"/>
              </a:rPr>
              <a:t>. </a:t>
            </a:r>
          </a:p>
        </p:txBody>
      </p:sp>
      <p:sp>
        <p:nvSpPr>
          <p:cNvPr id="48" name="직사각형 47"/>
          <p:cNvSpPr/>
          <p:nvPr/>
        </p:nvSpPr>
        <p:spPr>
          <a:xfrm>
            <a:off x="6228184" y="4171622"/>
            <a:ext cx="17972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공기호흡기 또는 </a:t>
            </a:r>
            <a:r>
              <a:rPr lang="ko-KR" altLang="en-US" sz="1100" b="1" spc="-100" dirty="0" err="1" smtClean="0">
                <a:solidFill>
                  <a:srgbClr val="676B61"/>
                </a:solidFill>
              </a:rPr>
              <a:t>송기마스크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419669" y="2621440"/>
            <a:ext cx="4448475" cy="3327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350000"/>
              </a:lnSpc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밀폐공간에서 위급한 근로자를 구출하는 작업 </a:t>
            </a:r>
            <a:endParaRPr lang="en-US" altLang="ko-KR" sz="1000" b="1" dirty="0">
              <a:solidFill>
                <a:srgbClr val="676B61"/>
              </a:solidFill>
            </a:endParaRPr>
          </a:p>
          <a:p>
            <a:pPr marL="171450" indent="-171450">
              <a:lnSpc>
                <a:spcPct val="35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탱크</a:t>
            </a:r>
            <a:r>
              <a:rPr lang="en-US" altLang="ko-KR" sz="1000" b="1" dirty="0" smtClean="0">
                <a:solidFill>
                  <a:srgbClr val="676B61"/>
                </a:solidFill>
              </a:rPr>
              <a:t>,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보일러</a:t>
            </a:r>
            <a:r>
              <a:rPr lang="en-US" altLang="ko-KR" sz="1000" b="1" dirty="0">
                <a:solidFill>
                  <a:srgbClr val="676B61"/>
                </a:solidFill>
              </a:rPr>
              <a:t>, </a:t>
            </a:r>
            <a:r>
              <a:rPr lang="ko-KR" altLang="en-US" sz="1000" b="1" dirty="0" err="1">
                <a:solidFill>
                  <a:srgbClr val="676B61"/>
                </a:solidFill>
              </a:rPr>
              <a:t>반응탑</a:t>
            </a:r>
            <a:r>
              <a:rPr lang="ko-KR" altLang="en-US" sz="1000" b="1" dirty="0">
                <a:solidFill>
                  <a:srgbClr val="676B61"/>
                </a:solidFill>
              </a:rPr>
              <a:t> 내부 등 통풍이 불충분한 장소에서의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용접작업 </a:t>
            </a:r>
            <a:endParaRPr lang="en-US" altLang="ko-KR" sz="1000" b="1" dirty="0">
              <a:solidFill>
                <a:srgbClr val="676B61"/>
              </a:solidFill>
            </a:endParaRPr>
          </a:p>
          <a:p>
            <a:pPr marL="171450" indent="-171450">
              <a:lnSpc>
                <a:spcPct val="35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지하실이나 </a:t>
            </a:r>
            <a:r>
              <a:rPr lang="ko-KR" altLang="en-US" sz="1000" b="1" dirty="0">
                <a:solidFill>
                  <a:srgbClr val="676B61"/>
                </a:solidFill>
              </a:rPr>
              <a:t>맨홀 내부</a:t>
            </a:r>
            <a:r>
              <a:rPr lang="en-US" altLang="ko-KR" sz="1000" b="1" dirty="0">
                <a:solidFill>
                  <a:srgbClr val="676B61"/>
                </a:solidFill>
              </a:rPr>
              <a:t>, </a:t>
            </a:r>
            <a:r>
              <a:rPr lang="ko-KR" altLang="en-US" sz="1000" b="1" dirty="0">
                <a:solidFill>
                  <a:srgbClr val="676B61"/>
                </a:solidFill>
              </a:rPr>
              <a:t>그 밖에 통풍이 불충분한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장소에서 가스 </a:t>
            </a:r>
            <a:r>
              <a:rPr lang="ko-KR" altLang="en-US" sz="1000" b="1" dirty="0">
                <a:solidFill>
                  <a:srgbClr val="676B61"/>
                </a:solidFill>
              </a:rPr>
              <a:t>공급 </a:t>
            </a:r>
            <a:endParaRPr lang="en-US" altLang="ko-KR" sz="1000" b="1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000" b="1" dirty="0" smtClean="0">
                <a:solidFill>
                  <a:srgbClr val="676B61"/>
                </a:solidFill>
              </a:rPr>
              <a:t>    배관을</a:t>
            </a:r>
            <a:r>
              <a:rPr lang="en-US" altLang="ko-KR" sz="1000" b="1" dirty="0" smtClean="0">
                <a:solidFill>
                  <a:srgbClr val="676B61"/>
                </a:solidFill>
              </a:rPr>
              <a:t>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해체하거나 부착하는 </a:t>
            </a:r>
            <a:r>
              <a:rPr lang="ko-KR" altLang="en-US" sz="1000" b="1" dirty="0">
                <a:solidFill>
                  <a:srgbClr val="676B61"/>
                </a:solidFill>
              </a:rPr>
              <a:t>작업 </a:t>
            </a:r>
            <a:endParaRPr lang="en-US" altLang="ko-KR" sz="1000" b="1" dirty="0">
              <a:solidFill>
                <a:srgbClr val="676B61"/>
              </a:solidFill>
            </a:endParaRPr>
          </a:p>
          <a:p>
            <a:pPr marL="171450" indent="-171450">
              <a:lnSpc>
                <a:spcPct val="35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밀폐된 </a:t>
            </a:r>
            <a:r>
              <a:rPr lang="ko-KR" altLang="en-US" sz="1000" b="1" dirty="0">
                <a:solidFill>
                  <a:srgbClr val="676B61"/>
                </a:solidFill>
              </a:rPr>
              <a:t>작업장의 산소농도 측정 업무</a:t>
            </a:r>
            <a:r>
              <a:rPr lang="en-US" altLang="ko-KR" sz="1000" b="1" dirty="0">
                <a:solidFill>
                  <a:srgbClr val="676B61"/>
                </a:solidFill>
              </a:rPr>
              <a:t>,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측정장비와 </a:t>
            </a:r>
            <a:r>
              <a:rPr lang="ko-KR" altLang="en-US" sz="1000" b="1" dirty="0">
                <a:solidFill>
                  <a:srgbClr val="676B61"/>
                </a:solidFill>
              </a:rPr>
              <a:t>환기장치 점검 업무</a:t>
            </a:r>
            <a:r>
              <a:rPr lang="en-US" altLang="ko-KR" sz="1000" b="1" dirty="0">
                <a:solidFill>
                  <a:srgbClr val="676B61"/>
                </a:solidFill>
              </a:rPr>
              <a:t>, </a:t>
            </a:r>
            <a:endParaRPr lang="en-US" altLang="ko-KR" sz="1000" b="1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rgbClr val="676B61"/>
                </a:solidFill>
              </a:rPr>
              <a:t> </a:t>
            </a:r>
            <a:r>
              <a:rPr lang="en-US" altLang="ko-KR" sz="1000" b="1" dirty="0" smtClean="0">
                <a:solidFill>
                  <a:srgbClr val="676B61"/>
                </a:solidFill>
              </a:rPr>
              <a:t>  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근로자의 </a:t>
            </a:r>
            <a:r>
              <a:rPr lang="ko-KR" altLang="en-US" sz="1000" b="1" dirty="0" err="1">
                <a:solidFill>
                  <a:srgbClr val="676B61"/>
                </a:solidFill>
              </a:rPr>
              <a:t>송기마스크</a:t>
            </a:r>
            <a:r>
              <a:rPr lang="ko-KR" altLang="en-US" sz="1000" b="1" dirty="0">
                <a:solidFill>
                  <a:srgbClr val="676B61"/>
                </a:solidFill>
              </a:rPr>
              <a:t> 등의 착용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지도</a:t>
            </a:r>
            <a:r>
              <a:rPr lang="en-US" altLang="ko-KR" sz="1000" b="1" dirty="0">
                <a:solidFill>
                  <a:srgbClr val="676B61"/>
                </a:solidFill>
              </a:rPr>
              <a:t> ·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점검 </a:t>
            </a:r>
            <a:r>
              <a:rPr lang="ko-KR" altLang="en-US" sz="1000" b="1" dirty="0">
                <a:solidFill>
                  <a:srgbClr val="676B61"/>
                </a:solidFill>
              </a:rPr>
              <a:t>업무 </a:t>
            </a:r>
            <a:endParaRPr lang="en-US" altLang="ko-KR" sz="1000" b="1" dirty="0">
              <a:solidFill>
                <a:srgbClr val="676B61"/>
              </a:solidFill>
            </a:endParaRPr>
          </a:p>
          <a:p>
            <a:pPr marL="171450" indent="-171450">
              <a:lnSpc>
                <a:spcPct val="35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밀폐공간 </a:t>
            </a:r>
            <a:r>
              <a:rPr lang="ko-KR" altLang="en-US" sz="1000" b="1" dirty="0">
                <a:solidFill>
                  <a:srgbClr val="676B61"/>
                </a:solidFill>
              </a:rPr>
              <a:t>작업 전 관리감독자 등의 산소농도 측정 업무 </a:t>
            </a:r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9323" y="1484784"/>
            <a:ext cx="1318142" cy="9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16</a:t>
            </a:fld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6259714" y="4767970"/>
            <a:ext cx="1632178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b="1" spc="-100" dirty="0" smtClean="0">
                <a:solidFill>
                  <a:srgbClr val="676B61"/>
                </a:solidFill>
              </a:rPr>
              <a:t>*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좌측 사례별로</a:t>
            </a:r>
            <a:endParaRPr lang="en-US" altLang="ko-KR" sz="1100" b="1" spc="-100" dirty="0" smtClean="0">
              <a:solidFill>
                <a:srgbClr val="676B61"/>
              </a:solidFill>
            </a:endParaRPr>
          </a:p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산업안전보건기준에 관한</a:t>
            </a:r>
            <a:endParaRPr lang="en-US" altLang="ko-KR" sz="1100" b="1" spc="-100" dirty="0" smtClean="0">
              <a:solidFill>
                <a:srgbClr val="676B61"/>
              </a:solidFill>
            </a:endParaRPr>
          </a:p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규칙에서 정하는 것 사용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83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직사각형 58"/>
          <p:cNvSpPr/>
          <p:nvPr/>
        </p:nvSpPr>
        <p:spPr>
          <a:xfrm>
            <a:off x="933060" y="2504040"/>
            <a:ext cx="5511147" cy="3600400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933060" y="2502227"/>
            <a:ext cx="542596" cy="3600400"/>
          </a:xfrm>
          <a:prstGeom prst="rect">
            <a:avLst/>
          </a:prstGeom>
          <a:solidFill>
            <a:srgbClr val="EAE7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074" name="Picture 2" descr="C:\Users\jason2\Desktop\보호구아이콘\보호구아이콘7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621" y="4124240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직사각형 57"/>
          <p:cNvSpPr/>
          <p:nvPr/>
        </p:nvSpPr>
        <p:spPr>
          <a:xfrm>
            <a:off x="6204855" y="2502227"/>
            <a:ext cx="1948884" cy="3600400"/>
          </a:xfrm>
          <a:prstGeom prst="rect">
            <a:avLst/>
          </a:prstGeom>
          <a:solidFill>
            <a:srgbClr val="FDF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890261" y="1328797"/>
            <a:ext cx="6624736" cy="792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산업안전보건법에서는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유해</a:t>
            </a:r>
            <a:r>
              <a:rPr lang="en-US" altLang="ko-KR" sz="1600" b="1" dirty="0">
                <a:solidFill>
                  <a:srgbClr val="676B61"/>
                </a:solidFill>
              </a:rPr>
              <a:t> ·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위험한 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작업을 하는 근로자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에 대하여 </a:t>
            </a:r>
            <a:endParaRPr lang="en-US" altLang="ko-KR" sz="1700" spc="-150" dirty="0" smtClean="0">
              <a:solidFill>
                <a:srgbClr val="646464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ko-KR" altLang="en-US" sz="1700" spc="-150" dirty="0" smtClean="0">
                <a:solidFill>
                  <a:srgbClr val="646464"/>
                </a:solidFill>
                <a:latin typeface="+mj-ea"/>
                <a:ea typeface="+mj-ea"/>
              </a:rPr>
              <a:t>다음과 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같은 보호구를 착용토록 정하고 있다</a:t>
            </a:r>
            <a:r>
              <a:rPr lang="en-US" altLang="ko-KR" sz="1700" spc="-150" dirty="0">
                <a:solidFill>
                  <a:srgbClr val="646464"/>
                </a:solidFill>
                <a:latin typeface="+mj-ea"/>
                <a:ea typeface="+mj-ea"/>
              </a:rPr>
              <a:t>. </a:t>
            </a:r>
          </a:p>
        </p:txBody>
      </p:sp>
      <p:sp>
        <p:nvSpPr>
          <p:cNvPr id="48" name="직사각형 47"/>
          <p:cNvSpPr/>
          <p:nvPr/>
        </p:nvSpPr>
        <p:spPr>
          <a:xfrm>
            <a:off x="6228184" y="4171622"/>
            <a:ext cx="17972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err="1" smtClean="0">
                <a:solidFill>
                  <a:srgbClr val="676B61"/>
                </a:solidFill>
              </a:rPr>
              <a:t>송기마스크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 </a:t>
            </a:r>
            <a:r>
              <a:rPr lang="ko-KR" altLang="en-US" sz="900" b="1" spc="-100" dirty="0" smtClean="0">
                <a:solidFill>
                  <a:srgbClr val="676B61"/>
                </a:solidFill>
              </a:rPr>
              <a:t>또는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 방독마스크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419669" y="2603775"/>
            <a:ext cx="478518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유기화합물 취급 특별장소</a:t>
            </a:r>
            <a:r>
              <a:rPr lang="en-US" altLang="ko-KR" sz="800" b="1" dirty="0">
                <a:solidFill>
                  <a:srgbClr val="676B61"/>
                </a:solidFill>
              </a:rPr>
              <a:t>(</a:t>
            </a:r>
            <a:r>
              <a:rPr lang="ko-KR" altLang="en-US" sz="800" b="1" dirty="0">
                <a:solidFill>
                  <a:srgbClr val="676B61"/>
                </a:solidFill>
              </a:rPr>
              <a:t>통풍이 불충분한 </a:t>
            </a:r>
            <a:r>
              <a:rPr lang="ko-KR" altLang="en-US" sz="800" b="1" dirty="0" smtClean="0">
                <a:solidFill>
                  <a:srgbClr val="676B61"/>
                </a:solidFill>
              </a:rPr>
              <a:t>차량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, </a:t>
            </a:r>
            <a:r>
              <a:rPr lang="ko-KR" altLang="en-US" sz="800" b="1" dirty="0" smtClean="0">
                <a:solidFill>
                  <a:srgbClr val="676B61"/>
                </a:solidFill>
              </a:rPr>
              <a:t>선박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, </a:t>
            </a:r>
            <a:r>
              <a:rPr lang="ko-KR" altLang="en-US" sz="800" b="1" dirty="0" smtClean="0">
                <a:solidFill>
                  <a:srgbClr val="676B61"/>
                </a:solidFill>
              </a:rPr>
              <a:t>탱크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, </a:t>
            </a:r>
            <a:r>
              <a:rPr lang="ko-KR" altLang="en-US" sz="800" b="1" dirty="0" smtClean="0">
                <a:solidFill>
                  <a:srgbClr val="676B61"/>
                </a:solidFill>
              </a:rPr>
              <a:t>터널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, </a:t>
            </a:r>
            <a:r>
              <a:rPr lang="ko-KR" altLang="en-US" sz="800" b="1" dirty="0" smtClean="0">
                <a:solidFill>
                  <a:srgbClr val="676B61"/>
                </a:solidFill>
              </a:rPr>
              <a:t>갱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,</a:t>
            </a:r>
            <a:r>
              <a:rPr lang="ko-KR" altLang="en-US" sz="800" b="1" dirty="0" smtClean="0">
                <a:solidFill>
                  <a:srgbClr val="676B61"/>
                </a:solidFill>
              </a:rPr>
              <a:t> 맨홀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800" b="1" dirty="0">
                <a:solidFill>
                  <a:srgbClr val="676B61"/>
                </a:solidFill>
              </a:rPr>
              <a:t> 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   </a:t>
            </a:r>
            <a:r>
              <a:rPr lang="ko-KR" altLang="en-US" sz="800" b="1" dirty="0" smtClean="0">
                <a:solidFill>
                  <a:srgbClr val="676B61"/>
                </a:solidFill>
              </a:rPr>
              <a:t> 피트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 · </a:t>
            </a:r>
            <a:r>
              <a:rPr lang="ko-KR" altLang="en-US" sz="800" b="1" dirty="0" err="1" smtClean="0">
                <a:solidFill>
                  <a:srgbClr val="676B61"/>
                </a:solidFill>
              </a:rPr>
              <a:t>덕트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,</a:t>
            </a:r>
            <a:r>
              <a:rPr lang="ko-KR" altLang="en-US" sz="800" b="1" dirty="0" smtClean="0">
                <a:solidFill>
                  <a:srgbClr val="676B61"/>
                </a:solidFill>
              </a:rPr>
              <a:t> 수관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 · </a:t>
            </a:r>
            <a:r>
              <a:rPr lang="ko-KR" altLang="en-US" sz="800" b="1" dirty="0" smtClean="0">
                <a:solidFill>
                  <a:srgbClr val="676B61"/>
                </a:solidFill>
              </a:rPr>
              <a:t>수로 </a:t>
            </a:r>
            <a:r>
              <a:rPr lang="ko-KR" altLang="en-US" sz="800" b="1" dirty="0">
                <a:solidFill>
                  <a:srgbClr val="676B61"/>
                </a:solidFill>
              </a:rPr>
              <a:t>등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)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에서 </a:t>
            </a:r>
            <a:r>
              <a:rPr lang="ko-KR" altLang="en-US" sz="1000" b="1" dirty="0">
                <a:solidFill>
                  <a:srgbClr val="676B61"/>
                </a:solidFill>
              </a:rPr>
              <a:t>단시간 유기화합물을 취급하는 작업 </a:t>
            </a:r>
          </a:p>
          <a:p>
            <a:pPr marL="171450" indent="-171450">
              <a:lnSpc>
                <a:spcPct val="25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유기화합물을 </a:t>
            </a:r>
            <a:r>
              <a:rPr lang="ko-KR" altLang="en-US" sz="1000" b="1" dirty="0">
                <a:solidFill>
                  <a:srgbClr val="676B61"/>
                </a:solidFill>
              </a:rPr>
              <a:t>넣었던 탱크</a:t>
            </a:r>
            <a:r>
              <a:rPr lang="en-US" altLang="ko-KR" sz="800" b="1" dirty="0">
                <a:solidFill>
                  <a:srgbClr val="676B61"/>
                </a:solidFill>
              </a:rPr>
              <a:t>(</a:t>
            </a:r>
            <a:r>
              <a:rPr lang="ko-KR" altLang="en-US" sz="800" b="1" dirty="0">
                <a:solidFill>
                  <a:srgbClr val="676B61"/>
                </a:solidFill>
              </a:rPr>
              <a:t>증기 발산 우려가 없는 탱크 제외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)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내부에서의 </a:t>
            </a:r>
            <a:endParaRPr lang="en-US" altLang="ko-KR" sz="1000" b="1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rgbClr val="676B61"/>
                </a:solidFill>
              </a:rPr>
              <a:t> </a:t>
            </a:r>
            <a:r>
              <a:rPr lang="en-US" altLang="ko-KR" sz="1000" b="1" dirty="0" smtClean="0">
                <a:solidFill>
                  <a:srgbClr val="676B61"/>
                </a:solidFill>
              </a:rPr>
              <a:t>  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세척 </a:t>
            </a:r>
            <a:r>
              <a:rPr lang="ko-KR" altLang="en-US" sz="1000" b="1" dirty="0">
                <a:solidFill>
                  <a:srgbClr val="676B61"/>
                </a:solidFill>
              </a:rPr>
              <a:t>및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페인트칠 </a:t>
            </a:r>
            <a:r>
              <a:rPr lang="ko-KR" altLang="en-US" sz="1000" b="1" dirty="0">
                <a:solidFill>
                  <a:srgbClr val="676B61"/>
                </a:solidFill>
              </a:rPr>
              <a:t>작업 </a:t>
            </a:r>
          </a:p>
          <a:p>
            <a:pPr marL="171450" indent="-171450">
              <a:lnSpc>
                <a:spcPct val="25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유기화합물 </a:t>
            </a:r>
            <a:r>
              <a:rPr lang="ko-KR" altLang="en-US" sz="1000" b="1" dirty="0">
                <a:solidFill>
                  <a:srgbClr val="676B61"/>
                </a:solidFill>
              </a:rPr>
              <a:t>취급 특별장소에서 유기화합물을 취급하는 업무 </a:t>
            </a:r>
          </a:p>
          <a:p>
            <a:pPr marL="171450" indent="-171450">
              <a:lnSpc>
                <a:spcPct val="25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밀폐 </a:t>
            </a:r>
            <a:r>
              <a:rPr lang="ko-KR" altLang="en-US" sz="1000" b="1" dirty="0">
                <a:solidFill>
                  <a:srgbClr val="676B61"/>
                </a:solidFill>
              </a:rPr>
              <a:t>설비나 국소 배기장치가 설치되지 않은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장소에서 유기화합물을 </a:t>
            </a:r>
            <a:endParaRPr lang="en-US" altLang="ko-KR" sz="1000" b="1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 smtClean="0">
                <a:solidFill>
                  <a:srgbClr val="676B61"/>
                </a:solidFill>
              </a:rPr>
              <a:t>   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취급하는 업무 </a:t>
            </a:r>
          </a:p>
          <a:p>
            <a:pPr marL="171450" indent="-171450">
              <a:lnSpc>
                <a:spcPct val="25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유기화합물 </a:t>
            </a:r>
            <a:r>
              <a:rPr lang="ko-KR" altLang="en-US" sz="1000" b="1" dirty="0">
                <a:solidFill>
                  <a:srgbClr val="676B61"/>
                </a:solidFill>
              </a:rPr>
              <a:t>취급 장소에 설치된 환기장치 내의 기류가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확산될 우려가 </a:t>
            </a:r>
            <a:r>
              <a:rPr lang="ko-KR" altLang="en-US" sz="1000" b="1" dirty="0">
                <a:solidFill>
                  <a:srgbClr val="676B61"/>
                </a:solidFill>
              </a:rPr>
              <a:t>있는 </a:t>
            </a:r>
            <a:endParaRPr lang="en-US" altLang="ko-KR" sz="1000" b="1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rgbClr val="676B61"/>
                </a:solidFill>
              </a:rPr>
              <a:t> </a:t>
            </a:r>
            <a:r>
              <a:rPr lang="en-US" altLang="ko-KR" sz="1000" b="1" dirty="0" smtClean="0">
                <a:solidFill>
                  <a:srgbClr val="676B61"/>
                </a:solidFill>
              </a:rPr>
              <a:t>  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물체를 </a:t>
            </a:r>
            <a:r>
              <a:rPr lang="ko-KR" altLang="en-US" sz="1000" b="1" dirty="0">
                <a:solidFill>
                  <a:srgbClr val="676B61"/>
                </a:solidFill>
              </a:rPr>
              <a:t>다루는 업무 </a:t>
            </a:r>
          </a:p>
          <a:p>
            <a:pPr marL="171450" indent="-171450">
              <a:lnSpc>
                <a:spcPct val="25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유기화합물 </a:t>
            </a:r>
            <a:r>
              <a:rPr lang="ko-KR" altLang="en-US" sz="1000" b="1" dirty="0">
                <a:solidFill>
                  <a:srgbClr val="676B61"/>
                </a:solidFill>
              </a:rPr>
              <a:t>취급 장소에서 유기화합물의 증기 </a:t>
            </a:r>
            <a:r>
              <a:rPr lang="ko-KR" altLang="en-US" sz="1000" b="1" dirty="0" err="1">
                <a:solidFill>
                  <a:srgbClr val="676B61"/>
                </a:solidFill>
              </a:rPr>
              <a:t>발산원</a:t>
            </a:r>
            <a:r>
              <a:rPr lang="ko-KR" altLang="en-US" sz="1000" b="1" dirty="0">
                <a:solidFill>
                  <a:srgbClr val="676B61"/>
                </a:solidFill>
              </a:rPr>
              <a:t> 밀폐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설비</a:t>
            </a:r>
            <a:endParaRPr lang="en-US" altLang="ko-KR" sz="1000" b="1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>
                <a:solidFill>
                  <a:srgbClr val="676B61"/>
                </a:solidFill>
              </a:rPr>
              <a:t> </a:t>
            </a:r>
            <a:r>
              <a:rPr lang="en-US" altLang="ko-KR" sz="1000" b="1" dirty="0" smtClean="0">
                <a:solidFill>
                  <a:srgbClr val="676B61"/>
                </a:solidFill>
              </a:rPr>
              <a:t>   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(</a:t>
            </a:r>
            <a:r>
              <a:rPr lang="ko-KR" altLang="en-US" sz="800" b="1" dirty="0" smtClean="0">
                <a:solidFill>
                  <a:srgbClr val="676B61"/>
                </a:solidFill>
              </a:rPr>
              <a:t>유기화합물이 </a:t>
            </a:r>
            <a:r>
              <a:rPr lang="ko-KR" altLang="en-US" sz="800" b="1" dirty="0">
                <a:solidFill>
                  <a:srgbClr val="676B61"/>
                </a:solidFill>
              </a:rPr>
              <a:t>제거된 설비는 제외</a:t>
            </a:r>
            <a:r>
              <a:rPr lang="en-US" altLang="ko-KR" sz="800" b="1" dirty="0">
                <a:solidFill>
                  <a:srgbClr val="676B61"/>
                </a:solidFill>
              </a:rPr>
              <a:t>)</a:t>
            </a:r>
            <a:r>
              <a:rPr lang="ko-KR" altLang="en-US" sz="1000" b="1" dirty="0">
                <a:solidFill>
                  <a:srgbClr val="676B61"/>
                </a:solidFill>
              </a:rPr>
              <a:t>를 개발하는 업무 </a:t>
            </a:r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9323" y="1484784"/>
            <a:ext cx="1318142" cy="9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17</a:t>
            </a:fld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6259714" y="4767970"/>
            <a:ext cx="1632178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b="1" spc="-100" dirty="0" smtClean="0">
                <a:solidFill>
                  <a:srgbClr val="676B61"/>
                </a:solidFill>
              </a:rPr>
              <a:t>*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좌측 사례별로</a:t>
            </a:r>
            <a:endParaRPr lang="en-US" altLang="ko-KR" sz="1100" b="1" spc="-100" dirty="0" smtClean="0">
              <a:solidFill>
                <a:srgbClr val="676B61"/>
              </a:solidFill>
            </a:endParaRPr>
          </a:p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산업안전보건기준에 관한</a:t>
            </a:r>
            <a:endParaRPr lang="en-US" altLang="ko-KR" sz="1100" b="1" spc="-100" dirty="0" smtClean="0">
              <a:solidFill>
                <a:srgbClr val="676B61"/>
              </a:solidFill>
            </a:endParaRPr>
          </a:p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규칙에서 정하는 것 사용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3776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직사각형 58"/>
          <p:cNvSpPr/>
          <p:nvPr/>
        </p:nvSpPr>
        <p:spPr>
          <a:xfrm>
            <a:off x="933060" y="2502227"/>
            <a:ext cx="5511147" cy="3600400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933060" y="2502227"/>
            <a:ext cx="542596" cy="3600400"/>
          </a:xfrm>
          <a:prstGeom prst="rect">
            <a:avLst/>
          </a:prstGeom>
          <a:solidFill>
            <a:srgbClr val="EAE7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098" name="Picture 2" descr="C:\Users\jason2\Desktop\보호구아이콘\보호구아이콘8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21" y="2636912"/>
            <a:ext cx="360000" cy="3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jason2\Desktop\보호구아이콘\보호구아이콘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21" y="3510413"/>
            <a:ext cx="360000" cy="35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jason2\Desktop\보호구아이콘\보호구아이콘9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21" y="4410665"/>
            <a:ext cx="360000" cy="35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jason2\Desktop\보호구아이콘\보호구아이콘1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21" y="5007031"/>
            <a:ext cx="360000" cy="3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jason2\Desktop\보호구아이콘\보호구아이콘1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21" y="5626249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직사각형 57"/>
          <p:cNvSpPr/>
          <p:nvPr/>
        </p:nvSpPr>
        <p:spPr>
          <a:xfrm>
            <a:off x="6204855" y="2502227"/>
            <a:ext cx="1948884" cy="3600400"/>
          </a:xfrm>
          <a:prstGeom prst="rect">
            <a:avLst/>
          </a:prstGeom>
          <a:solidFill>
            <a:srgbClr val="FDF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890261" y="1328797"/>
            <a:ext cx="6624736" cy="792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산업안전보건법에서는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유해</a:t>
            </a:r>
            <a:r>
              <a:rPr lang="en-US" altLang="ko-KR" sz="1600" b="1" dirty="0">
                <a:solidFill>
                  <a:srgbClr val="676B61"/>
                </a:solidFill>
              </a:rPr>
              <a:t> ·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위험한 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작업을 하는 근로자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에 대하여 </a:t>
            </a:r>
            <a:endParaRPr lang="en-US" altLang="ko-KR" sz="1700" spc="-150" dirty="0" smtClean="0">
              <a:solidFill>
                <a:srgbClr val="646464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ko-KR" altLang="en-US" sz="1700" spc="-150" dirty="0" smtClean="0">
                <a:solidFill>
                  <a:srgbClr val="646464"/>
                </a:solidFill>
                <a:latin typeface="+mj-ea"/>
                <a:ea typeface="+mj-ea"/>
              </a:rPr>
              <a:t>다음과 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같은 보호구를 착용토록 정하고 있다</a:t>
            </a:r>
            <a:r>
              <a:rPr lang="en-US" altLang="ko-KR" sz="1700" spc="-150" dirty="0">
                <a:solidFill>
                  <a:srgbClr val="646464"/>
                </a:solidFill>
                <a:latin typeface="+mj-ea"/>
                <a:ea typeface="+mj-ea"/>
              </a:rPr>
              <a:t>. </a:t>
            </a:r>
          </a:p>
        </p:txBody>
      </p:sp>
      <p:cxnSp>
        <p:nvCxnSpPr>
          <p:cNvPr id="35" name="직선 연결선 34"/>
          <p:cNvCxnSpPr/>
          <p:nvPr/>
        </p:nvCxnSpPr>
        <p:spPr>
          <a:xfrm>
            <a:off x="931872" y="3117760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931872" y="4297946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931872" y="4888039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/>
          <p:nvPr/>
        </p:nvCxnSpPr>
        <p:spPr>
          <a:xfrm>
            <a:off x="931872" y="5478132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직사각형 45"/>
          <p:cNvSpPr/>
          <p:nvPr/>
        </p:nvSpPr>
        <p:spPr>
          <a:xfrm>
            <a:off x="6228184" y="2663532"/>
            <a:ext cx="12715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err="1" smtClean="0">
                <a:solidFill>
                  <a:srgbClr val="676B61"/>
                </a:solidFill>
              </a:rPr>
              <a:t>안전대</a:t>
            </a:r>
            <a:r>
              <a:rPr lang="en-US" altLang="ko-KR" sz="1100" b="1" spc="-100" dirty="0" smtClean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 err="1" smtClean="0">
                <a:solidFill>
                  <a:srgbClr val="676B61"/>
                </a:solidFill>
              </a:rPr>
              <a:t>송기마스크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6228184" y="3168961"/>
            <a:ext cx="201622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spc="-100" dirty="0">
                <a:solidFill>
                  <a:srgbClr val="676B61"/>
                </a:solidFill>
              </a:rPr>
              <a:t>방진마스크</a:t>
            </a:r>
            <a:r>
              <a:rPr lang="en-US" altLang="ko-KR" sz="1000" b="1" spc="-100" dirty="0">
                <a:solidFill>
                  <a:srgbClr val="676B61"/>
                </a:solidFill>
              </a:rPr>
              <a:t>(</a:t>
            </a:r>
            <a:r>
              <a:rPr lang="ko-KR" altLang="en-US" sz="1000" b="1" spc="-100" dirty="0" smtClean="0">
                <a:solidFill>
                  <a:srgbClr val="676B61"/>
                </a:solidFill>
              </a:rPr>
              <a:t>특급</a:t>
            </a:r>
            <a:r>
              <a:rPr lang="en-US" altLang="ko-KR" sz="1000" b="1" spc="-100" dirty="0">
                <a:solidFill>
                  <a:srgbClr val="676B61"/>
                </a:solidFill>
              </a:rPr>
              <a:t>)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endParaRPr lang="en-US" altLang="ko-KR" sz="1100" b="1" spc="-100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100" b="1" spc="-100" dirty="0" err="1" smtClean="0">
                <a:solidFill>
                  <a:srgbClr val="676B61"/>
                </a:solidFill>
              </a:rPr>
              <a:t>송기마스크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 err="1" smtClean="0">
                <a:solidFill>
                  <a:srgbClr val="676B61"/>
                </a:solidFill>
              </a:rPr>
              <a:t>전동식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 호흡보호구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 err="1">
                <a:solidFill>
                  <a:srgbClr val="676B61"/>
                </a:solidFill>
              </a:rPr>
              <a:t>고글형</a:t>
            </a:r>
            <a:r>
              <a:rPr lang="ko-KR" altLang="en-US" sz="1100" b="1" spc="-100" dirty="0">
                <a:solidFill>
                  <a:srgbClr val="676B61"/>
                </a:solidFill>
              </a:rPr>
              <a:t> 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보안경</a:t>
            </a:r>
            <a:r>
              <a:rPr lang="en-US" altLang="ko-KR" sz="1100" b="1" spc="-100" dirty="0" smtClean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전신 </a:t>
            </a:r>
            <a:r>
              <a:rPr lang="ko-KR" altLang="en-US" sz="1100" b="1" spc="-100" dirty="0" err="1">
                <a:solidFill>
                  <a:srgbClr val="676B61"/>
                </a:solidFill>
              </a:rPr>
              <a:t>보호복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endParaRPr lang="en-US" altLang="ko-KR" sz="1100" b="1" spc="-100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100" b="1" spc="-100" dirty="0" smtClean="0">
                <a:solidFill>
                  <a:srgbClr val="676B61"/>
                </a:solidFill>
              </a:rPr>
              <a:t>보호장갑과 </a:t>
            </a:r>
            <a:r>
              <a:rPr lang="ko-KR" altLang="en-US" sz="1100" b="1" spc="-100" dirty="0">
                <a:solidFill>
                  <a:srgbClr val="676B61"/>
                </a:solidFill>
              </a:rPr>
              <a:t>보호신발 </a:t>
            </a:r>
          </a:p>
        </p:txBody>
      </p:sp>
      <p:sp>
        <p:nvSpPr>
          <p:cNvPr id="49" name="직사각형 48"/>
          <p:cNvSpPr/>
          <p:nvPr/>
        </p:nvSpPr>
        <p:spPr>
          <a:xfrm>
            <a:off x="6228184" y="4439766"/>
            <a:ext cx="5693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보안경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6228184" y="5031844"/>
            <a:ext cx="5693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err="1" smtClean="0">
                <a:solidFill>
                  <a:srgbClr val="676B61"/>
                </a:solidFill>
              </a:rPr>
              <a:t>보안면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6228184" y="5623924"/>
            <a:ext cx="99097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절연용 보호구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419669" y="2638966"/>
            <a:ext cx="47851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산소결핍증이나 유해가스로 근로자가 떨어질 위험이 있는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밀폐공간 </a:t>
            </a:r>
            <a:r>
              <a:rPr lang="ko-KR" altLang="en-US" sz="1000" b="1" dirty="0">
                <a:solidFill>
                  <a:srgbClr val="676B61"/>
                </a:solidFill>
              </a:rPr>
              <a:t>작업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419669" y="3584742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석면 해체</a:t>
            </a:r>
            <a:r>
              <a:rPr lang="en-US" altLang="ko-KR" sz="1000" b="1" dirty="0" smtClean="0">
                <a:solidFill>
                  <a:srgbClr val="676B61"/>
                </a:solidFill>
              </a:rPr>
              <a:t> ·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제거작업 </a:t>
            </a:r>
            <a:endParaRPr lang="ko-KR" altLang="en-US" sz="1000" b="1" dirty="0">
              <a:solidFill>
                <a:srgbClr val="676B6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419669" y="4447052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물체가 흩날릴 위험이 있는 작업 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419669" y="5044212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불꽃이나 물체가 흩날릴 위험이 있는 용접작업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419669" y="5641371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감전 위험이 있는 작업</a:t>
            </a:r>
            <a:endParaRPr lang="ko-KR" altLang="en-US" sz="1000" b="1" dirty="0">
              <a:solidFill>
                <a:srgbClr val="676B61"/>
              </a:solidFill>
            </a:endParaRPr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19323" y="1484784"/>
            <a:ext cx="1318142" cy="9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87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직사각형 58"/>
          <p:cNvSpPr/>
          <p:nvPr/>
        </p:nvSpPr>
        <p:spPr>
          <a:xfrm>
            <a:off x="933060" y="2502227"/>
            <a:ext cx="5511147" cy="3600400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933060" y="2502227"/>
            <a:ext cx="542596" cy="3600400"/>
          </a:xfrm>
          <a:prstGeom prst="rect">
            <a:avLst/>
          </a:prstGeom>
          <a:solidFill>
            <a:srgbClr val="EAE7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2" name="Picture 2" descr="C:\Users\jason2\Desktop\보호구아이콘\보호구아이콘1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09" y="3068960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jason2\Desktop\보호구아이콘\보호구아이콘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09" y="4077072"/>
            <a:ext cx="360000" cy="342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jason2\Desktop\보호구아이콘\보호구아이콘1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09" y="5493580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C:\Users\jason2\Desktop\보호구아이콘\보호구아이콘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09" y="4764501"/>
            <a:ext cx="360000" cy="364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직사각형 57"/>
          <p:cNvSpPr/>
          <p:nvPr/>
        </p:nvSpPr>
        <p:spPr>
          <a:xfrm>
            <a:off x="6204855" y="2502227"/>
            <a:ext cx="1948884" cy="3600400"/>
          </a:xfrm>
          <a:prstGeom prst="rect">
            <a:avLst/>
          </a:prstGeom>
          <a:solidFill>
            <a:srgbClr val="FDF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890261" y="1328797"/>
            <a:ext cx="6624736" cy="792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산업안전보건법에서는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유해</a:t>
            </a:r>
            <a:r>
              <a:rPr lang="en-US" altLang="ko-KR" sz="1600" b="1" dirty="0">
                <a:solidFill>
                  <a:srgbClr val="676B61"/>
                </a:solidFill>
              </a:rPr>
              <a:t> ·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위험한 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작업을 하는 근로자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에 대하여 </a:t>
            </a:r>
            <a:endParaRPr lang="en-US" altLang="ko-KR" sz="1700" spc="-150" dirty="0" smtClean="0">
              <a:solidFill>
                <a:srgbClr val="646464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ko-KR" altLang="en-US" sz="1700" spc="-150" dirty="0" smtClean="0">
                <a:solidFill>
                  <a:srgbClr val="646464"/>
                </a:solidFill>
                <a:latin typeface="+mj-ea"/>
                <a:ea typeface="+mj-ea"/>
              </a:rPr>
              <a:t>다음과 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같은 보호구를 착용토록 정하고 있다</a:t>
            </a:r>
            <a:r>
              <a:rPr lang="en-US" altLang="ko-KR" sz="1700" spc="-150" dirty="0">
                <a:solidFill>
                  <a:srgbClr val="646464"/>
                </a:solidFill>
                <a:latin typeface="+mj-ea"/>
                <a:ea typeface="+mj-ea"/>
              </a:rPr>
              <a:t>. </a:t>
            </a:r>
          </a:p>
        </p:txBody>
      </p:sp>
      <p:cxnSp>
        <p:nvCxnSpPr>
          <p:cNvPr id="42" name="직선 연결선 41"/>
          <p:cNvCxnSpPr/>
          <p:nvPr/>
        </p:nvCxnSpPr>
        <p:spPr>
          <a:xfrm>
            <a:off x="931872" y="3962045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/>
          <p:nvPr/>
        </p:nvCxnSpPr>
        <p:spPr>
          <a:xfrm>
            <a:off x="931872" y="5301208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직사각형 45"/>
          <p:cNvSpPr/>
          <p:nvPr/>
        </p:nvSpPr>
        <p:spPr>
          <a:xfrm>
            <a:off x="6228184" y="3083847"/>
            <a:ext cx="99097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절연용 보호구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6228185" y="3958409"/>
            <a:ext cx="1800200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spc="-100" dirty="0">
                <a:solidFill>
                  <a:srgbClr val="676B61"/>
                </a:solidFill>
              </a:rPr>
              <a:t>정전기 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대전 방지용 안전화</a:t>
            </a:r>
            <a:r>
              <a:rPr lang="en-US" altLang="ko-KR" sz="1100" b="1" spc="-100" dirty="0" smtClean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 err="1">
                <a:solidFill>
                  <a:srgbClr val="676B61"/>
                </a:solidFill>
              </a:rPr>
              <a:t>제전복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419669" y="2540786"/>
            <a:ext cx="47851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노출 </a:t>
            </a:r>
            <a:r>
              <a:rPr lang="ko-KR" altLang="en-US" sz="1000" b="1" dirty="0">
                <a:solidFill>
                  <a:srgbClr val="676B61"/>
                </a:solidFill>
              </a:rPr>
              <a:t>충전부가 있는 맨홀</a:t>
            </a:r>
            <a:r>
              <a:rPr lang="en-US" altLang="ko-KR" sz="1000" b="1" dirty="0">
                <a:solidFill>
                  <a:srgbClr val="676B61"/>
                </a:solidFill>
              </a:rPr>
              <a:t>, </a:t>
            </a:r>
            <a:r>
              <a:rPr lang="ko-KR" altLang="en-US" sz="1000" b="1" dirty="0">
                <a:solidFill>
                  <a:srgbClr val="676B61"/>
                </a:solidFill>
              </a:rPr>
              <a:t>지하실 등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밀폐공간에서의 </a:t>
            </a:r>
            <a:r>
              <a:rPr lang="ko-KR" altLang="en-US" sz="1000" b="1" dirty="0">
                <a:solidFill>
                  <a:srgbClr val="676B61"/>
                </a:solidFill>
              </a:rPr>
              <a:t>전기작업 </a:t>
            </a:r>
          </a:p>
          <a:p>
            <a:pPr marL="171450" indent="-171450"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이동 </a:t>
            </a:r>
            <a:r>
              <a:rPr lang="ko-KR" altLang="en-US" sz="1000" b="1" dirty="0">
                <a:solidFill>
                  <a:srgbClr val="676B61"/>
                </a:solidFill>
              </a:rPr>
              <a:t>및 휴대장비 등을 사용하는 전기작업 </a:t>
            </a:r>
          </a:p>
          <a:p>
            <a:pPr marL="171450" indent="-171450"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정전전로 </a:t>
            </a:r>
            <a:r>
              <a:rPr lang="ko-KR" altLang="en-US" sz="1000" b="1" dirty="0">
                <a:solidFill>
                  <a:srgbClr val="676B61"/>
                </a:solidFill>
              </a:rPr>
              <a:t>또는 그 인근에서의 전기작업 </a:t>
            </a:r>
          </a:p>
          <a:p>
            <a:pPr marL="171450" indent="-171450"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충전전로 </a:t>
            </a:r>
            <a:r>
              <a:rPr lang="ko-KR" altLang="en-US" sz="1000" b="1" dirty="0">
                <a:solidFill>
                  <a:srgbClr val="676B61"/>
                </a:solidFill>
              </a:rPr>
              <a:t>인근에서의 차량</a:t>
            </a:r>
            <a:r>
              <a:rPr lang="en-US" altLang="ko-KR" sz="1000" b="1" dirty="0">
                <a:solidFill>
                  <a:srgbClr val="676B61"/>
                </a:solidFill>
              </a:rPr>
              <a:t>, </a:t>
            </a:r>
            <a:r>
              <a:rPr lang="ko-KR" altLang="en-US" sz="1000" b="1" dirty="0">
                <a:solidFill>
                  <a:srgbClr val="676B61"/>
                </a:solidFill>
              </a:rPr>
              <a:t>기계장치의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운전</a:t>
            </a:r>
            <a:r>
              <a:rPr lang="en-US" altLang="ko-KR" sz="1000" b="1" dirty="0">
                <a:solidFill>
                  <a:srgbClr val="676B61"/>
                </a:solidFill>
              </a:rPr>
              <a:t> ·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조작작업 </a:t>
            </a:r>
            <a:endParaRPr lang="ko-KR" altLang="en-US" sz="1000" b="1" dirty="0">
              <a:solidFill>
                <a:srgbClr val="676B6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419669" y="4136234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인체에 정전기가 대전돼 화재 또는 폭발 위험이 있는 작업 </a:t>
            </a:r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19323" y="1484784"/>
            <a:ext cx="1318142" cy="9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직선 연결선 31"/>
          <p:cNvCxnSpPr/>
          <p:nvPr/>
        </p:nvCxnSpPr>
        <p:spPr>
          <a:xfrm>
            <a:off x="931872" y="4540541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6228184" y="4798202"/>
            <a:ext cx="5693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방열복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419669" y="4552903"/>
            <a:ext cx="4785185" cy="6588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고열에 </a:t>
            </a:r>
            <a:r>
              <a:rPr lang="ko-KR" altLang="en-US" sz="1000" b="1" dirty="0">
                <a:solidFill>
                  <a:srgbClr val="676B61"/>
                </a:solidFill>
              </a:rPr>
              <a:t>의한 화상이나 </a:t>
            </a:r>
            <a:r>
              <a:rPr lang="ko-KR" altLang="en-US" sz="1000" b="1" dirty="0" err="1">
                <a:solidFill>
                  <a:srgbClr val="676B61"/>
                </a:solidFill>
              </a:rPr>
              <a:t>열피로</a:t>
            </a:r>
            <a:r>
              <a:rPr lang="ko-KR" altLang="en-US" sz="1000" b="1" dirty="0">
                <a:solidFill>
                  <a:srgbClr val="676B61"/>
                </a:solidFill>
              </a:rPr>
              <a:t> 위험이 있는 작업 </a:t>
            </a:r>
          </a:p>
          <a:p>
            <a:pPr marL="171450" indent="-171450"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다량의 </a:t>
            </a:r>
            <a:r>
              <a:rPr lang="ko-KR" altLang="en-US" sz="1000" b="1" dirty="0">
                <a:solidFill>
                  <a:srgbClr val="676B61"/>
                </a:solidFill>
              </a:rPr>
              <a:t>고열 물체를 취급하거나 매우 더운 장소에서 하는 작업 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6228185" y="5353211"/>
            <a:ext cx="151216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spc="-100" dirty="0">
                <a:solidFill>
                  <a:srgbClr val="676B61"/>
                </a:solidFill>
              </a:rPr>
              <a:t>방한모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>
                <a:solidFill>
                  <a:srgbClr val="676B61"/>
                </a:solidFill>
              </a:rPr>
              <a:t>방한복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>
                <a:solidFill>
                  <a:srgbClr val="676B61"/>
                </a:solidFill>
              </a:rPr>
              <a:t>방한화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>
                <a:solidFill>
                  <a:srgbClr val="676B61"/>
                </a:solidFill>
              </a:rPr>
              <a:t>방한장갑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419669" y="5299350"/>
            <a:ext cx="4785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섭씨 영하 </a:t>
            </a:r>
            <a:r>
              <a:rPr lang="en-US" altLang="ko-KR" sz="1000" b="1" dirty="0">
                <a:solidFill>
                  <a:srgbClr val="676B61"/>
                </a:solidFill>
              </a:rPr>
              <a:t>18</a:t>
            </a:r>
            <a:r>
              <a:rPr lang="ko-KR" altLang="en-US" sz="1000" b="1" dirty="0">
                <a:solidFill>
                  <a:srgbClr val="676B61"/>
                </a:solidFill>
              </a:rPr>
              <a:t>도 이하인 </a:t>
            </a:r>
            <a:r>
              <a:rPr lang="ko-KR" altLang="en-US" sz="1000" b="1" dirty="0" err="1">
                <a:solidFill>
                  <a:srgbClr val="676B61"/>
                </a:solidFill>
              </a:rPr>
              <a:t>급냉동</a:t>
            </a:r>
            <a:r>
              <a:rPr lang="ko-KR" altLang="en-US" sz="1000" b="1" dirty="0">
                <a:solidFill>
                  <a:srgbClr val="676B61"/>
                </a:solidFill>
              </a:rPr>
              <a:t> 어창에서의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하역작업 </a:t>
            </a:r>
            <a:endParaRPr lang="ko-KR" altLang="en-US" sz="1000" b="1" dirty="0">
              <a:solidFill>
                <a:srgbClr val="676B61"/>
              </a:solidFill>
            </a:endParaRPr>
          </a:p>
          <a:p>
            <a:pPr marL="171450" indent="-171450"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다량의 </a:t>
            </a:r>
            <a:r>
              <a:rPr lang="ko-KR" altLang="en-US" sz="1000" b="1" dirty="0">
                <a:solidFill>
                  <a:srgbClr val="676B61"/>
                </a:solidFill>
              </a:rPr>
              <a:t>저온물체를 취급하거나 현저히 추운 장소에서 하는 작업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3351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453147" y="5051276"/>
            <a:ext cx="2202432" cy="276999"/>
          </a:xfrm>
          <a:prstGeom prst="rect">
            <a:avLst/>
          </a:prstGeom>
          <a:solidFill>
            <a:srgbClr val="FFFFFF"/>
          </a:solidFill>
        </p:spPr>
        <p:txBody>
          <a:bodyPr wrap="square" lIns="0" rtlCol="0">
            <a:spAutoFit/>
          </a:bodyPr>
          <a:lstStyle/>
          <a:p>
            <a:r>
              <a:rPr lang="ko-KR" altLang="en-US" sz="1200" spc="-150" dirty="0" smtClean="0">
                <a:solidFill>
                  <a:srgbClr val="6A665F"/>
                </a:solidFill>
              </a:rPr>
              <a:t>성능인증을 받은 보호구 사용</a:t>
            </a:r>
            <a:endParaRPr lang="ko-KR" altLang="en-US" sz="1200" spc="-150" dirty="0">
              <a:solidFill>
                <a:srgbClr val="6A665F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4008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직사각형 58"/>
          <p:cNvSpPr/>
          <p:nvPr/>
        </p:nvSpPr>
        <p:spPr>
          <a:xfrm>
            <a:off x="933060" y="2502227"/>
            <a:ext cx="5511147" cy="3600400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933060" y="2502227"/>
            <a:ext cx="542596" cy="3600400"/>
          </a:xfrm>
          <a:prstGeom prst="rect">
            <a:avLst/>
          </a:prstGeom>
          <a:solidFill>
            <a:srgbClr val="EAE7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146" name="Picture 2" descr="C:\Users\jason2\Desktop\보호구아이콘\보호구아이콘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58" y="2595675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jason2\Desktop\보호구아이콘\보호구아이콘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58" y="3564759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jason2\Desktop\보호구아이콘\보호구아이콘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58" y="4785121"/>
            <a:ext cx="360000" cy="35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jason2\Desktop\보호구아이콘\보호구아이콘15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58" y="5612389"/>
            <a:ext cx="360000" cy="35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직사각형 57"/>
          <p:cNvSpPr/>
          <p:nvPr/>
        </p:nvSpPr>
        <p:spPr>
          <a:xfrm>
            <a:off x="6204855" y="2502227"/>
            <a:ext cx="1948884" cy="3600400"/>
          </a:xfrm>
          <a:prstGeom prst="rect">
            <a:avLst/>
          </a:prstGeom>
          <a:solidFill>
            <a:srgbClr val="FDF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890261" y="1328797"/>
            <a:ext cx="6624736" cy="792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산업안전보건법에서는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유해</a:t>
            </a:r>
            <a:r>
              <a:rPr lang="en-US" altLang="ko-KR" sz="1600" b="1" dirty="0">
                <a:solidFill>
                  <a:srgbClr val="676B61"/>
                </a:solidFill>
              </a:rPr>
              <a:t> ·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위험한 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작업을 하는 근로자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에 대하여 </a:t>
            </a:r>
            <a:endParaRPr lang="en-US" altLang="ko-KR" sz="1700" spc="-150" dirty="0" smtClean="0">
              <a:solidFill>
                <a:srgbClr val="646464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ko-KR" altLang="en-US" sz="1700" spc="-150" dirty="0" smtClean="0">
                <a:solidFill>
                  <a:srgbClr val="646464"/>
                </a:solidFill>
                <a:latin typeface="+mj-ea"/>
                <a:ea typeface="+mj-ea"/>
              </a:rPr>
              <a:t>다음과 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같은 보호구를 착용토록 정하고 있다</a:t>
            </a:r>
            <a:r>
              <a:rPr lang="en-US" altLang="ko-KR" sz="1700" spc="-150" dirty="0">
                <a:solidFill>
                  <a:srgbClr val="646464"/>
                </a:solidFill>
                <a:latin typeface="+mj-ea"/>
                <a:ea typeface="+mj-ea"/>
              </a:rPr>
              <a:t>. </a:t>
            </a:r>
          </a:p>
        </p:txBody>
      </p:sp>
      <p:cxnSp>
        <p:nvCxnSpPr>
          <p:cNvPr id="35" name="직선 연결선 34"/>
          <p:cNvCxnSpPr/>
          <p:nvPr/>
        </p:nvCxnSpPr>
        <p:spPr>
          <a:xfrm>
            <a:off x="931872" y="3033781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/>
          <p:nvPr/>
        </p:nvCxnSpPr>
        <p:spPr>
          <a:xfrm>
            <a:off x="931872" y="5445224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직사각형 45"/>
          <p:cNvSpPr/>
          <p:nvPr/>
        </p:nvSpPr>
        <p:spPr>
          <a:xfrm>
            <a:off x="6228184" y="2644870"/>
            <a:ext cx="150233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>
                <a:solidFill>
                  <a:srgbClr val="676B61"/>
                </a:solidFill>
              </a:rPr>
              <a:t>진동보호구</a:t>
            </a:r>
            <a:r>
              <a:rPr lang="en-US" altLang="ko-KR" sz="1000" b="1" spc="-100" dirty="0">
                <a:solidFill>
                  <a:srgbClr val="676B61"/>
                </a:solidFill>
              </a:rPr>
              <a:t>(</a:t>
            </a:r>
            <a:r>
              <a:rPr lang="ko-KR" altLang="en-US" sz="1000" b="1" spc="-100" dirty="0">
                <a:solidFill>
                  <a:srgbClr val="676B61"/>
                </a:solidFill>
              </a:rPr>
              <a:t>방진장갑 등</a:t>
            </a:r>
            <a:r>
              <a:rPr lang="en-US" altLang="ko-KR" sz="1000" b="1" spc="-100" dirty="0">
                <a:solidFill>
                  <a:srgbClr val="676B61"/>
                </a:solidFill>
              </a:rPr>
              <a:t>)</a:t>
            </a:r>
          </a:p>
        </p:txBody>
      </p:sp>
      <p:sp>
        <p:nvSpPr>
          <p:cNvPr id="47" name="직사각형 46"/>
          <p:cNvSpPr/>
          <p:nvPr/>
        </p:nvSpPr>
        <p:spPr>
          <a:xfrm>
            <a:off x="6228184" y="3064378"/>
            <a:ext cx="1869423" cy="85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spc="-100" dirty="0" err="1">
                <a:solidFill>
                  <a:srgbClr val="676B61"/>
                </a:solidFill>
              </a:rPr>
              <a:t>불침투성</a:t>
            </a:r>
            <a:r>
              <a:rPr lang="ko-KR" altLang="en-US" sz="1100" b="1" spc="-100" dirty="0">
                <a:solidFill>
                  <a:srgbClr val="676B61"/>
                </a:solidFill>
              </a:rPr>
              <a:t> </a:t>
            </a:r>
            <a:r>
              <a:rPr lang="ko-KR" altLang="en-US" sz="1100" b="1" spc="-100" dirty="0" err="1">
                <a:solidFill>
                  <a:srgbClr val="676B61"/>
                </a:solidFill>
              </a:rPr>
              <a:t>보호복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>
                <a:solidFill>
                  <a:srgbClr val="676B61"/>
                </a:solidFill>
              </a:rPr>
              <a:t>보호장갑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ko-KR" altLang="en-US" sz="1100" b="1" spc="-100" dirty="0">
                <a:solidFill>
                  <a:srgbClr val="676B61"/>
                </a:solidFill>
              </a:rPr>
              <a:t>보호장화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보안경</a:t>
            </a:r>
            <a:r>
              <a:rPr lang="en-US" altLang="ko-KR" sz="1100" b="1" spc="-100" dirty="0" smtClean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방진마스크</a:t>
            </a:r>
            <a:r>
              <a:rPr lang="en-US" altLang="ko-KR" sz="1100" b="1" spc="-100" dirty="0" smtClean="0">
                <a:solidFill>
                  <a:srgbClr val="676B61"/>
                </a:solidFill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ko-KR" altLang="en-US" sz="1100" b="1" spc="-100" dirty="0" smtClean="0">
                <a:solidFill>
                  <a:srgbClr val="676B61"/>
                </a:solidFill>
              </a:rPr>
              <a:t>방독마스크</a:t>
            </a:r>
            <a:r>
              <a:rPr lang="en-US" altLang="ko-KR" sz="1100" b="1" spc="-100" dirty="0" smtClean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 err="1" smtClean="0">
                <a:solidFill>
                  <a:srgbClr val="676B61"/>
                </a:solidFill>
              </a:rPr>
              <a:t>송기마스크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 등 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6228184" y="4495529"/>
            <a:ext cx="1729961" cy="8540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spc="-100" dirty="0" err="1">
                <a:solidFill>
                  <a:srgbClr val="676B61"/>
                </a:solidFill>
              </a:rPr>
              <a:t>불침투성</a:t>
            </a:r>
            <a:r>
              <a:rPr lang="ko-KR" altLang="en-US" sz="1100" b="1" spc="-100" dirty="0">
                <a:solidFill>
                  <a:srgbClr val="676B61"/>
                </a:solidFill>
              </a:rPr>
              <a:t> </a:t>
            </a:r>
            <a:r>
              <a:rPr lang="ko-KR" altLang="en-US" sz="1100" b="1" spc="-100" dirty="0" err="1">
                <a:solidFill>
                  <a:srgbClr val="676B61"/>
                </a:solidFill>
              </a:rPr>
              <a:t>보호복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>
                <a:solidFill>
                  <a:srgbClr val="676B61"/>
                </a:solidFill>
              </a:rPr>
              <a:t>보호장갑 </a:t>
            </a:r>
          </a:p>
          <a:p>
            <a:pPr>
              <a:lnSpc>
                <a:spcPct val="150000"/>
              </a:lnSpc>
            </a:pPr>
            <a:r>
              <a:rPr lang="ko-KR" altLang="en-US" sz="1100" b="1" spc="-100" dirty="0" smtClean="0">
                <a:solidFill>
                  <a:srgbClr val="676B61"/>
                </a:solidFill>
              </a:rPr>
              <a:t>별도 </a:t>
            </a:r>
            <a:r>
              <a:rPr lang="ko-KR" altLang="en-US" sz="1100" b="1" spc="-100" dirty="0" err="1" smtClean="0">
                <a:solidFill>
                  <a:srgbClr val="676B61"/>
                </a:solidFill>
              </a:rPr>
              <a:t>정화통을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 갖춘</a:t>
            </a:r>
            <a:endParaRPr lang="en-US" altLang="ko-KR" sz="1100" b="1" spc="-100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100" b="1" spc="-100" dirty="0" smtClean="0">
                <a:solidFill>
                  <a:srgbClr val="676B61"/>
                </a:solidFill>
              </a:rPr>
              <a:t>호흡용 보호구 등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6228184" y="5441720"/>
            <a:ext cx="1717137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spc="-100" dirty="0" smtClean="0">
                <a:solidFill>
                  <a:srgbClr val="676B61"/>
                </a:solidFill>
              </a:rPr>
              <a:t>호흡용 보호구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 err="1">
                <a:solidFill>
                  <a:srgbClr val="676B61"/>
                </a:solidFill>
              </a:rPr>
              <a:t>보호복</a:t>
            </a:r>
            <a:r>
              <a:rPr lang="ko-KR" altLang="en-US" sz="1100" b="1" spc="-100" dirty="0">
                <a:solidFill>
                  <a:srgbClr val="676B61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1100" b="1" spc="-100" dirty="0">
                <a:solidFill>
                  <a:srgbClr val="676B61"/>
                </a:solidFill>
              </a:rPr>
              <a:t>보호장갑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>
                <a:solidFill>
                  <a:srgbClr val="676B61"/>
                </a:solidFill>
              </a:rPr>
              <a:t>신발덮개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 err="1">
                <a:solidFill>
                  <a:srgbClr val="676B61"/>
                </a:solidFill>
              </a:rPr>
              <a:t>보호모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419669" y="2666959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진동작업 </a:t>
            </a:r>
            <a:endParaRPr lang="ko-KR" altLang="en-US" sz="1000" b="1" dirty="0">
              <a:solidFill>
                <a:srgbClr val="676B61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419669" y="3083040"/>
            <a:ext cx="47851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피부 자극성</a:t>
            </a:r>
            <a:r>
              <a:rPr lang="en-US" altLang="ko-KR" sz="1000" b="1" dirty="0" smtClean="0">
                <a:solidFill>
                  <a:srgbClr val="676B61"/>
                </a:solidFill>
              </a:rPr>
              <a:t> · </a:t>
            </a:r>
            <a:r>
              <a:rPr lang="ko-KR" altLang="en-US" sz="1000" b="1" dirty="0" err="1" smtClean="0">
                <a:solidFill>
                  <a:srgbClr val="676B61"/>
                </a:solidFill>
              </a:rPr>
              <a:t>부식성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 관리 대상 </a:t>
            </a:r>
            <a:r>
              <a:rPr lang="ko-KR" altLang="en-US" sz="1000" b="1" dirty="0">
                <a:solidFill>
                  <a:srgbClr val="676B61"/>
                </a:solidFill>
              </a:rPr>
              <a:t>유해물질을 취급하는 작업 </a:t>
            </a:r>
          </a:p>
          <a:p>
            <a:pPr marL="171450" indent="-171450"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관리 대상 </a:t>
            </a:r>
            <a:r>
              <a:rPr lang="ko-KR" altLang="en-US" sz="1000" b="1" dirty="0">
                <a:solidFill>
                  <a:srgbClr val="676B61"/>
                </a:solidFill>
              </a:rPr>
              <a:t>유해물질</a:t>
            </a:r>
            <a:r>
              <a:rPr lang="en-US" altLang="ko-KR" sz="800" b="1" dirty="0">
                <a:solidFill>
                  <a:srgbClr val="676B61"/>
                </a:solidFill>
              </a:rPr>
              <a:t>(</a:t>
            </a:r>
            <a:r>
              <a:rPr lang="ko-KR" altLang="en-US" sz="800" b="1" dirty="0">
                <a:solidFill>
                  <a:srgbClr val="676B61"/>
                </a:solidFill>
              </a:rPr>
              <a:t>유기화합물</a:t>
            </a:r>
            <a:r>
              <a:rPr lang="en-US" altLang="ko-KR" sz="800" b="1" dirty="0">
                <a:solidFill>
                  <a:srgbClr val="676B61"/>
                </a:solidFill>
              </a:rPr>
              <a:t>, </a:t>
            </a:r>
            <a:r>
              <a:rPr lang="ko-KR" altLang="en-US" sz="800" b="1" dirty="0">
                <a:solidFill>
                  <a:srgbClr val="676B61"/>
                </a:solidFill>
              </a:rPr>
              <a:t>금속류</a:t>
            </a:r>
            <a:r>
              <a:rPr lang="en-US" altLang="ko-KR" sz="800" b="1" dirty="0">
                <a:solidFill>
                  <a:srgbClr val="676B61"/>
                </a:solidFill>
              </a:rPr>
              <a:t>, </a:t>
            </a:r>
            <a:r>
              <a:rPr lang="ko-KR" altLang="en-US" sz="800" b="1" dirty="0" smtClean="0">
                <a:solidFill>
                  <a:srgbClr val="676B61"/>
                </a:solidFill>
              </a:rPr>
              <a:t>산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 · </a:t>
            </a:r>
            <a:r>
              <a:rPr lang="ko-KR" altLang="en-US" sz="800" b="1" dirty="0" err="1" smtClean="0">
                <a:solidFill>
                  <a:srgbClr val="676B61"/>
                </a:solidFill>
              </a:rPr>
              <a:t>알칼리류</a:t>
            </a:r>
            <a:r>
              <a:rPr lang="en-US" altLang="ko-KR" sz="800" b="1" dirty="0">
                <a:solidFill>
                  <a:srgbClr val="676B61"/>
                </a:solidFill>
              </a:rPr>
              <a:t>, </a:t>
            </a:r>
            <a:r>
              <a:rPr lang="ko-KR" altLang="en-US" sz="800" b="1" dirty="0" smtClean="0">
                <a:solidFill>
                  <a:srgbClr val="676B61"/>
                </a:solidFill>
              </a:rPr>
              <a:t>가스 상태 </a:t>
            </a:r>
            <a:r>
              <a:rPr lang="ko-KR" altLang="en-US" sz="800" b="1" dirty="0" err="1">
                <a:solidFill>
                  <a:srgbClr val="676B61"/>
                </a:solidFill>
              </a:rPr>
              <a:t>물질류</a:t>
            </a:r>
            <a:r>
              <a:rPr lang="ko-KR" altLang="en-US" sz="800" b="1" dirty="0">
                <a:solidFill>
                  <a:srgbClr val="676B61"/>
                </a:solidFill>
              </a:rPr>
              <a:t> 등</a:t>
            </a:r>
            <a:r>
              <a:rPr lang="en-US" altLang="ko-KR" sz="800" b="1" dirty="0" smtClean="0">
                <a:solidFill>
                  <a:srgbClr val="676B61"/>
                </a:solidFill>
              </a:rPr>
              <a:t>)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이</a:t>
            </a:r>
            <a:endParaRPr lang="en-US" altLang="ko-KR" sz="1000" b="1" dirty="0" smtClean="0">
              <a:solidFill>
                <a:srgbClr val="676B61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000" b="1" dirty="0">
                <a:solidFill>
                  <a:srgbClr val="676B61"/>
                </a:solidFill>
              </a:rPr>
              <a:t> </a:t>
            </a:r>
            <a:r>
              <a:rPr lang="en-US" altLang="ko-KR" sz="1000" b="1" dirty="0" smtClean="0">
                <a:solidFill>
                  <a:srgbClr val="676B61"/>
                </a:solidFill>
              </a:rPr>
              <a:t>  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흩날리는 작업을 하는</a:t>
            </a:r>
            <a:r>
              <a:rPr lang="ko-KR" altLang="en-US" sz="1000" b="1" dirty="0">
                <a:solidFill>
                  <a:srgbClr val="676B61"/>
                </a:solidFill>
              </a:rPr>
              <a:t>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경우 </a:t>
            </a:r>
            <a:endParaRPr lang="ko-KR" altLang="en-US" sz="1000" b="1" dirty="0">
              <a:solidFill>
                <a:srgbClr val="676B61"/>
              </a:solidFill>
            </a:endParaRPr>
          </a:p>
          <a:p>
            <a:pPr marL="171450" indent="-171450"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허가 대상 </a:t>
            </a:r>
            <a:r>
              <a:rPr lang="ko-KR" altLang="en-US" sz="1000" b="1" dirty="0">
                <a:solidFill>
                  <a:srgbClr val="676B61"/>
                </a:solidFill>
              </a:rPr>
              <a:t>유해물질을 취급하는 경우 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1419669" y="4813332"/>
            <a:ext cx="4785185" cy="327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금지유해물질을 취급하는 경우 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1419669" y="5612389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분말 또는 액체 상태의 방사성물질에 오염된 지역에서 하는 작업 </a:t>
            </a:r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19323" y="1484784"/>
            <a:ext cx="1318142" cy="9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직선 연결선 31"/>
          <p:cNvCxnSpPr/>
          <p:nvPr/>
        </p:nvCxnSpPr>
        <p:spPr>
          <a:xfrm>
            <a:off x="931872" y="4442427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20</a:t>
            </a:fld>
            <a:endParaRPr lang="ko-KR" altLang="en-US" dirty="0"/>
          </a:p>
        </p:txBody>
      </p:sp>
      <p:sp>
        <p:nvSpPr>
          <p:cNvPr id="24" name="직사각형 23"/>
          <p:cNvSpPr/>
          <p:nvPr/>
        </p:nvSpPr>
        <p:spPr>
          <a:xfrm>
            <a:off x="6259714" y="3853882"/>
            <a:ext cx="1632178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b="1" spc="-100" dirty="0" smtClean="0">
                <a:solidFill>
                  <a:srgbClr val="676B61"/>
                </a:solidFill>
              </a:rPr>
              <a:t>*</a:t>
            </a:r>
            <a:r>
              <a:rPr lang="ko-KR" altLang="en-US" sz="1100" b="1" spc="-100" dirty="0" smtClean="0">
                <a:solidFill>
                  <a:srgbClr val="676B61"/>
                </a:solidFill>
              </a:rPr>
              <a:t>좌측 사례별로</a:t>
            </a:r>
            <a:endParaRPr lang="en-US" altLang="ko-KR" sz="1100" b="1" spc="-100" dirty="0" smtClean="0">
              <a:solidFill>
                <a:srgbClr val="676B61"/>
              </a:solidFill>
            </a:endParaRPr>
          </a:p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산업안전보건기준에 관한</a:t>
            </a:r>
            <a:endParaRPr lang="en-US" altLang="ko-KR" sz="1100" b="1" spc="-100" dirty="0" smtClean="0">
              <a:solidFill>
                <a:srgbClr val="676B61"/>
              </a:solidFill>
            </a:endParaRPr>
          </a:p>
          <a:p>
            <a:r>
              <a:rPr lang="ko-KR" altLang="en-US" sz="1100" b="1" spc="-100" dirty="0" smtClean="0">
                <a:solidFill>
                  <a:srgbClr val="676B61"/>
                </a:solidFill>
              </a:rPr>
              <a:t>규칙에서 정하는 것 사용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730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" name="직사각형 58"/>
          <p:cNvSpPr/>
          <p:nvPr/>
        </p:nvSpPr>
        <p:spPr>
          <a:xfrm>
            <a:off x="933060" y="2502227"/>
            <a:ext cx="5511147" cy="3600400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933060" y="2502227"/>
            <a:ext cx="542596" cy="3600400"/>
          </a:xfrm>
          <a:prstGeom prst="rect">
            <a:avLst/>
          </a:prstGeom>
          <a:solidFill>
            <a:srgbClr val="EAE7E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170" name="Picture 2" descr="C:\Users\jason2\Desktop\보호구아이콘\보호구아이콘1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58" y="2659481"/>
            <a:ext cx="360000" cy="34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jason2\Desktop\보호구아이콘\보호구아이콘1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58" y="3377372"/>
            <a:ext cx="360000" cy="339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jason2\Desktop\보호구아이콘\보호구아이콘1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58" y="4110285"/>
            <a:ext cx="360000" cy="343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jason2\Desktop\보호구아이콘\보호구아이콘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58" y="4841629"/>
            <a:ext cx="360000" cy="35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jason2\Desktop\보호구아이콘\보호구아이콘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58" y="5561200"/>
            <a:ext cx="360000" cy="347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8" name="직사각형 57"/>
          <p:cNvSpPr/>
          <p:nvPr/>
        </p:nvSpPr>
        <p:spPr>
          <a:xfrm>
            <a:off x="6204855" y="2502227"/>
            <a:ext cx="1948884" cy="3600400"/>
          </a:xfrm>
          <a:prstGeom prst="rect">
            <a:avLst/>
          </a:prstGeom>
          <a:solidFill>
            <a:srgbClr val="FDF2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직사각형 2"/>
          <p:cNvSpPr/>
          <p:nvPr/>
        </p:nvSpPr>
        <p:spPr>
          <a:xfrm>
            <a:off x="890261" y="1328797"/>
            <a:ext cx="6624736" cy="792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산업안전보건법에서는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유해</a:t>
            </a:r>
            <a:r>
              <a:rPr lang="en-US" altLang="ko-KR" sz="1600" b="1" dirty="0">
                <a:solidFill>
                  <a:srgbClr val="676B61"/>
                </a:solidFill>
              </a:rPr>
              <a:t> ·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위험한 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작업을 하는 근로자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에 대하여 </a:t>
            </a:r>
            <a:endParaRPr lang="en-US" altLang="ko-KR" sz="1700" spc="-150" dirty="0" smtClean="0">
              <a:solidFill>
                <a:srgbClr val="646464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ko-KR" altLang="en-US" sz="1700" spc="-150" dirty="0" smtClean="0">
                <a:solidFill>
                  <a:srgbClr val="646464"/>
                </a:solidFill>
                <a:latin typeface="+mj-ea"/>
                <a:ea typeface="+mj-ea"/>
              </a:rPr>
              <a:t>다음과 </a:t>
            </a:r>
            <a:r>
              <a:rPr lang="ko-KR" altLang="en-US" sz="1700" spc="-150" dirty="0">
                <a:solidFill>
                  <a:srgbClr val="646464"/>
                </a:solidFill>
                <a:latin typeface="+mj-ea"/>
                <a:ea typeface="+mj-ea"/>
              </a:rPr>
              <a:t>같은 보호구를 착용토록 정하고 있다</a:t>
            </a:r>
            <a:r>
              <a:rPr lang="en-US" altLang="ko-KR" sz="1700" spc="-150" dirty="0">
                <a:solidFill>
                  <a:srgbClr val="646464"/>
                </a:solidFill>
                <a:latin typeface="+mj-ea"/>
                <a:ea typeface="+mj-ea"/>
              </a:rPr>
              <a:t>. </a:t>
            </a:r>
          </a:p>
        </p:txBody>
      </p:sp>
      <p:cxnSp>
        <p:nvCxnSpPr>
          <p:cNvPr id="35" name="직선 연결선 34"/>
          <p:cNvCxnSpPr/>
          <p:nvPr/>
        </p:nvCxnSpPr>
        <p:spPr>
          <a:xfrm>
            <a:off x="931872" y="3163496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직사각형 45"/>
          <p:cNvSpPr/>
          <p:nvPr/>
        </p:nvSpPr>
        <p:spPr>
          <a:xfrm>
            <a:off x="6228184" y="2686147"/>
            <a:ext cx="13083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>
                <a:solidFill>
                  <a:srgbClr val="676B61"/>
                </a:solidFill>
              </a:rPr>
              <a:t>보안경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>
                <a:solidFill>
                  <a:srgbClr val="676B61"/>
                </a:solidFill>
              </a:rPr>
              <a:t>보호마스크 </a:t>
            </a:r>
          </a:p>
        </p:txBody>
      </p:sp>
      <p:sp>
        <p:nvSpPr>
          <p:cNvPr id="47" name="직사각형 46"/>
          <p:cNvSpPr/>
          <p:nvPr/>
        </p:nvSpPr>
        <p:spPr>
          <a:xfrm>
            <a:off x="6228184" y="3361781"/>
            <a:ext cx="697627" cy="31354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spc="-100" dirty="0">
                <a:solidFill>
                  <a:srgbClr val="676B61"/>
                </a:solidFill>
              </a:rPr>
              <a:t>보호장갑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419669" y="2708236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혈액이 뿜어 나오거나 흩뿌릴 가능성이 있는 작업 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419669" y="3323065"/>
            <a:ext cx="4785185" cy="351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혈액 또는 혈액 </a:t>
            </a:r>
            <a:r>
              <a:rPr lang="ko-KR" altLang="en-US" sz="1000" b="1" dirty="0" err="1">
                <a:solidFill>
                  <a:srgbClr val="676B61"/>
                </a:solidFill>
              </a:rPr>
              <a:t>오염물을</a:t>
            </a:r>
            <a:r>
              <a:rPr lang="ko-KR" altLang="en-US" sz="1000" b="1" dirty="0">
                <a:solidFill>
                  <a:srgbClr val="676B61"/>
                </a:solidFill>
              </a:rPr>
              <a:t> 취급하는 작업 </a:t>
            </a:r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19323" y="1484784"/>
            <a:ext cx="1318142" cy="98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4" name="직선 연결선 23"/>
          <p:cNvCxnSpPr/>
          <p:nvPr/>
        </p:nvCxnSpPr>
        <p:spPr>
          <a:xfrm>
            <a:off x="931872" y="3898709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연결선 24"/>
          <p:cNvCxnSpPr/>
          <p:nvPr/>
        </p:nvCxnSpPr>
        <p:spPr>
          <a:xfrm>
            <a:off x="931872" y="4633922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6228184" y="4110285"/>
            <a:ext cx="82586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>
                <a:solidFill>
                  <a:srgbClr val="676B61"/>
                </a:solidFill>
              </a:rPr>
              <a:t>보호앞치마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19669" y="4132374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많은 혈액이 의복을 적시고 피부에 노출될 우려가 있는 작업 </a:t>
            </a:r>
          </a:p>
        </p:txBody>
      </p:sp>
      <p:cxnSp>
        <p:nvCxnSpPr>
          <p:cNvPr id="36" name="직선 연결선 35"/>
          <p:cNvCxnSpPr/>
          <p:nvPr/>
        </p:nvCxnSpPr>
        <p:spPr>
          <a:xfrm>
            <a:off x="931872" y="5369134"/>
            <a:ext cx="7215238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직사각형 37"/>
          <p:cNvSpPr/>
          <p:nvPr/>
        </p:nvSpPr>
        <p:spPr>
          <a:xfrm>
            <a:off x="6228184" y="4859986"/>
            <a:ext cx="13083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>
                <a:solidFill>
                  <a:srgbClr val="676B61"/>
                </a:solidFill>
              </a:rPr>
              <a:t>보안경</a:t>
            </a:r>
            <a:r>
              <a:rPr lang="en-US" altLang="ko-KR" sz="1100" b="1" spc="-100" dirty="0">
                <a:solidFill>
                  <a:srgbClr val="676B61"/>
                </a:solidFill>
              </a:rPr>
              <a:t>, </a:t>
            </a:r>
            <a:r>
              <a:rPr lang="ko-KR" altLang="en-US" sz="1100" b="1" spc="-100" dirty="0">
                <a:solidFill>
                  <a:srgbClr val="676B61"/>
                </a:solidFill>
              </a:rPr>
              <a:t>방진마스크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419669" y="4882075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>
                <a:solidFill>
                  <a:srgbClr val="676B61"/>
                </a:solidFill>
              </a:rPr>
              <a:t>공기정화기 등의 청소와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개</a:t>
            </a:r>
            <a:r>
              <a:rPr lang="en-US" altLang="ko-KR" sz="1000" b="1" dirty="0" smtClean="0">
                <a:solidFill>
                  <a:srgbClr val="676B61"/>
                </a:solidFill>
              </a:rPr>
              <a:t> ·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보수작업 </a:t>
            </a:r>
            <a:endParaRPr lang="ko-KR" altLang="en-US" sz="1000" b="1" dirty="0">
              <a:solidFill>
                <a:srgbClr val="676B61"/>
              </a:solidFill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6228184" y="5561200"/>
            <a:ext cx="56938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b="1" spc="-100" dirty="0" err="1">
                <a:solidFill>
                  <a:srgbClr val="676B61"/>
                </a:solidFill>
              </a:rPr>
              <a:t>안전대</a:t>
            </a:r>
            <a:endParaRPr lang="ko-KR" altLang="en-US" sz="1100" b="1" spc="-100" dirty="0">
              <a:solidFill>
                <a:srgbClr val="676B61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419669" y="5583289"/>
            <a:ext cx="478518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ko-KR" altLang="en-US" sz="1000" b="1" dirty="0" smtClean="0">
                <a:solidFill>
                  <a:srgbClr val="676B61"/>
                </a:solidFill>
              </a:rPr>
              <a:t>높이</a:t>
            </a:r>
            <a:r>
              <a:rPr lang="en-US" altLang="ko-KR" sz="1000" b="1" dirty="0" smtClean="0">
                <a:solidFill>
                  <a:srgbClr val="676B61"/>
                </a:solidFill>
              </a:rPr>
              <a:t>, </a:t>
            </a:r>
            <a:r>
              <a:rPr lang="ko-KR" altLang="en-US" sz="1000" b="1" dirty="0" smtClean="0">
                <a:solidFill>
                  <a:srgbClr val="676B61"/>
                </a:solidFill>
              </a:rPr>
              <a:t>깊이 </a:t>
            </a:r>
            <a:r>
              <a:rPr lang="en-US" altLang="ko-KR" sz="1000" b="1" dirty="0">
                <a:solidFill>
                  <a:srgbClr val="676B61"/>
                </a:solidFill>
              </a:rPr>
              <a:t>2</a:t>
            </a:r>
            <a:r>
              <a:rPr lang="ko-KR" altLang="en-US" sz="1000" b="1" dirty="0">
                <a:solidFill>
                  <a:srgbClr val="676B61"/>
                </a:solidFill>
              </a:rPr>
              <a:t>미터 이상의 떨어질 위험이 있는 장소에서 하는 작업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21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07491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22</a:t>
            </a:fld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8386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9" name="Picture 3" descr="C:\Users\jason2\Pictures\그림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226" y="983879"/>
            <a:ext cx="1017587" cy="101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41122" y="2492896"/>
            <a:ext cx="2791804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내용 개체 틀 4"/>
          <p:cNvSpPr txBox="1">
            <a:spLocks/>
          </p:cNvSpPr>
          <p:nvPr/>
        </p:nvSpPr>
        <p:spPr>
          <a:xfrm>
            <a:off x="1511152" y="2771597"/>
            <a:ext cx="5077072" cy="2232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50000"/>
              </a:lnSpc>
              <a:buFont typeface="Wingdings" pitchFamily="2" charset="2"/>
              <a:buChar char="l"/>
            </a:pP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25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물체의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떨어짐</a:t>
            </a:r>
            <a:r>
              <a:rPr lang="en-US" altLang="ko-KR" sz="1400" b="1" spc="-150" dirty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날아옴</a:t>
            </a:r>
            <a:r>
              <a:rPr lang="en-US" altLang="ko-KR" sz="1400" b="1" spc="-150" dirty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부딪힘으로부터 근로자 머리를 보호 </a:t>
            </a: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외부로부터의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충격을 완화하여 근로자의 머리를 보호하는 기능 </a:t>
            </a: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전기작업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시에는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감전 재해를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예방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12520" y="1260459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7030A0"/>
                </a:solidFill>
              </a:rPr>
              <a:t>안전모</a:t>
            </a:r>
            <a:endParaRPr lang="en-US" altLang="ko-KR" sz="1400" b="1" dirty="0" smtClean="0">
              <a:solidFill>
                <a:srgbClr val="7030A0"/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0" y="213285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23</a:t>
            </a:fld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1543363" y="278092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smtClean="0">
                <a:solidFill>
                  <a:srgbClr val="676B61"/>
                </a:solidFill>
                <a:latin typeface="+mj-ea"/>
                <a:ea typeface="+mj-ea"/>
              </a:rPr>
              <a:t>안전모의 주요 보호기능은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1461518" y="3154978"/>
            <a:ext cx="4766666" cy="7733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대각선 방향의 모서리가 둥근 사각형 16"/>
          <p:cNvSpPr/>
          <p:nvPr/>
        </p:nvSpPr>
        <p:spPr>
          <a:xfrm>
            <a:off x="1043608" y="279045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58907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80" y="1921361"/>
            <a:ext cx="1074446" cy="1220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내용 개체 틀 4"/>
          <p:cNvSpPr txBox="1">
            <a:spLocks/>
          </p:cNvSpPr>
          <p:nvPr/>
        </p:nvSpPr>
        <p:spPr>
          <a:xfrm>
            <a:off x="5732776" y="2387470"/>
            <a:ext cx="2427383" cy="4748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250" spc="-150" dirty="0">
                <a:solidFill>
                  <a:srgbClr val="676B61"/>
                </a:solidFill>
                <a:latin typeface="+mn-ea"/>
              </a:rPr>
              <a:t>떨어지거나 날아오는 물체에 맞거나 높은 곳에서 </a:t>
            </a:r>
            <a:r>
              <a:rPr lang="ko-KR" altLang="en-US" sz="1250" spc="-150" dirty="0" smtClean="0">
                <a:solidFill>
                  <a:srgbClr val="676B61"/>
                </a:solidFill>
                <a:latin typeface="+mn-ea"/>
              </a:rPr>
              <a:t>떨어짐에 의한 </a:t>
            </a:r>
            <a:r>
              <a:rPr lang="ko-KR" altLang="en-US" sz="1250" spc="-150" dirty="0">
                <a:solidFill>
                  <a:srgbClr val="676B61"/>
                </a:solidFill>
                <a:latin typeface="+mn-ea"/>
              </a:rPr>
              <a:t>위험을 방지 </a:t>
            </a:r>
            <a:r>
              <a:rPr lang="ko-KR" altLang="en-US" sz="1250" spc="-150" dirty="0" smtClean="0">
                <a:solidFill>
                  <a:srgbClr val="676B61"/>
                </a:solidFill>
                <a:latin typeface="+mn-ea"/>
              </a:rPr>
              <a:t>또는 </a:t>
            </a:r>
            <a:r>
              <a:rPr lang="ko-KR" altLang="en-US" sz="1250" spc="-150" dirty="0">
                <a:solidFill>
                  <a:srgbClr val="676B61"/>
                </a:solidFill>
                <a:latin typeface="+mn-ea"/>
              </a:rPr>
              <a:t>경감함 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753388" y="2003943"/>
            <a:ext cx="1778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8D7E69"/>
                </a:solidFill>
              </a:rPr>
              <a:t>AB</a:t>
            </a:r>
            <a:r>
              <a:rPr lang="ko-KR" altLang="en-US" b="1" dirty="0" smtClean="0">
                <a:solidFill>
                  <a:srgbClr val="8D7E69"/>
                </a:solidFill>
              </a:rPr>
              <a:t>종</a:t>
            </a:r>
            <a:r>
              <a:rPr lang="en-US" altLang="ko-KR" sz="1400" b="1" dirty="0" smtClean="0">
                <a:solidFill>
                  <a:srgbClr val="8D7E69"/>
                </a:solidFill>
              </a:rPr>
              <a:t>(</a:t>
            </a:r>
            <a:r>
              <a:rPr lang="ko-KR" altLang="en-US" sz="1400" b="1" dirty="0" smtClean="0">
                <a:solidFill>
                  <a:srgbClr val="8D7E69"/>
                </a:solidFill>
              </a:rPr>
              <a:t>안전인증</a:t>
            </a:r>
            <a:r>
              <a:rPr lang="en-US" altLang="ko-KR" sz="1400" b="1" dirty="0" smtClean="0">
                <a:solidFill>
                  <a:srgbClr val="8D7E69"/>
                </a:solidFill>
              </a:rPr>
              <a:t>)</a:t>
            </a:r>
            <a:endParaRPr lang="ko-KR" altLang="en-US" b="1" dirty="0">
              <a:solidFill>
                <a:srgbClr val="8D7E69"/>
              </a:solidFill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516" y="1844824"/>
            <a:ext cx="1272370" cy="1381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내용 개체 틀 4"/>
          <p:cNvSpPr txBox="1">
            <a:spLocks/>
          </p:cNvSpPr>
          <p:nvPr/>
        </p:nvSpPr>
        <p:spPr>
          <a:xfrm>
            <a:off x="2149422" y="2387470"/>
            <a:ext cx="2592288" cy="7229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250" spc="-150" dirty="0">
                <a:solidFill>
                  <a:srgbClr val="676B61"/>
                </a:solidFill>
                <a:latin typeface="+mn-ea"/>
              </a:rPr>
              <a:t>떨어지거나 날아오는 물체에 </a:t>
            </a:r>
            <a:endParaRPr lang="en-US" altLang="ko-KR" sz="1250" spc="-150" dirty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250" spc="-150" dirty="0">
                <a:solidFill>
                  <a:srgbClr val="676B61"/>
                </a:solidFill>
                <a:latin typeface="+mn-ea"/>
              </a:rPr>
              <a:t>맞을 위험을 방지 또는 경감함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158731" y="2008566"/>
            <a:ext cx="1778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8D7E69"/>
                </a:solidFill>
              </a:rPr>
              <a:t>A</a:t>
            </a:r>
            <a:r>
              <a:rPr lang="ko-KR" altLang="en-US" b="1" dirty="0" smtClean="0">
                <a:solidFill>
                  <a:srgbClr val="8D7E69"/>
                </a:solidFill>
              </a:rPr>
              <a:t>종</a:t>
            </a:r>
            <a:r>
              <a:rPr lang="en-US" altLang="ko-KR" sz="1400" b="1" dirty="0" smtClean="0">
                <a:solidFill>
                  <a:srgbClr val="8D7E69"/>
                </a:solidFill>
              </a:rPr>
              <a:t>(</a:t>
            </a:r>
            <a:r>
              <a:rPr lang="ko-KR" altLang="en-US" sz="1400" b="1" dirty="0" smtClean="0">
                <a:solidFill>
                  <a:srgbClr val="8D7E69"/>
                </a:solidFill>
              </a:rPr>
              <a:t>자율안전확인</a:t>
            </a:r>
            <a:r>
              <a:rPr lang="en-US" altLang="ko-KR" sz="1400" b="1" dirty="0" smtClean="0">
                <a:solidFill>
                  <a:srgbClr val="8D7E69"/>
                </a:solidFill>
              </a:rPr>
              <a:t>)</a:t>
            </a:r>
            <a:endParaRPr lang="ko-KR" altLang="en-US" b="1" dirty="0">
              <a:solidFill>
                <a:srgbClr val="8D7E69"/>
              </a:solidFill>
            </a:endParaRPr>
          </a:p>
        </p:txBody>
      </p:sp>
      <p:cxnSp>
        <p:nvCxnSpPr>
          <p:cNvPr id="27" name="직선 연결선 26"/>
          <p:cNvCxnSpPr/>
          <p:nvPr/>
        </p:nvCxnSpPr>
        <p:spPr>
          <a:xfrm>
            <a:off x="2284107" y="2369891"/>
            <a:ext cx="2088232" cy="0"/>
          </a:xfrm>
          <a:prstGeom prst="line">
            <a:avLst/>
          </a:prstGeom>
          <a:ln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902" y="3738359"/>
            <a:ext cx="1074446" cy="1220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내용 개체 틀 4"/>
          <p:cNvSpPr txBox="1">
            <a:spLocks/>
          </p:cNvSpPr>
          <p:nvPr/>
        </p:nvSpPr>
        <p:spPr>
          <a:xfrm>
            <a:off x="2140062" y="4161489"/>
            <a:ext cx="2592288" cy="11967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250" spc="-150" dirty="0">
                <a:solidFill>
                  <a:srgbClr val="676B61"/>
                </a:solidFill>
                <a:latin typeface="+mn-ea"/>
              </a:rPr>
              <a:t>떨어지거나 날아오는 물체에 맞을</a:t>
            </a:r>
            <a:endParaRPr lang="en-US" altLang="ko-KR" sz="1250" spc="-150" dirty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250" spc="-150" dirty="0">
                <a:solidFill>
                  <a:srgbClr val="676B61"/>
                </a:solidFill>
                <a:latin typeface="+mn-ea"/>
              </a:rPr>
              <a:t>위험을 방지 또는 경감하고 </a:t>
            </a:r>
            <a:endParaRPr lang="en-US" altLang="ko-KR" sz="125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250" spc="-150" dirty="0" smtClean="0">
                <a:solidFill>
                  <a:srgbClr val="676B61"/>
                </a:solidFill>
                <a:latin typeface="+mn-ea"/>
              </a:rPr>
              <a:t>머리 부위 </a:t>
            </a:r>
            <a:r>
              <a:rPr lang="ko-KR" altLang="en-US" sz="1250" spc="-150" dirty="0">
                <a:solidFill>
                  <a:srgbClr val="676B61"/>
                </a:solidFill>
                <a:latin typeface="+mn-ea"/>
              </a:rPr>
              <a:t>감전 위험을 방지함 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종류별 보호위험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155862" y="3782586"/>
            <a:ext cx="1778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8D7E69"/>
                </a:solidFill>
              </a:rPr>
              <a:t>AE</a:t>
            </a:r>
            <a:r>
              <a:rPr lang="ko-KR" altLang="en-US" b="1" dirty="0" smtClean="0">
                <a:solidFill>
                  <a:srgbClr val="8D7E69"/>
                </a:solidFill>
              </a:rPr>
              <a:t>종</a:t>
            </a:r>
            <a:r>
              <a:rPr lang="en-US" altLang="ko-KR" sz="1400" b="1" dirty="0" smtClean="0">
                <a:solidFill>
                  <a:srgbClr val="8D7E69"/>
                </a:solidFill>
              </a:rPr>
              <a:t>(</a:t>
            </a:r>
            <a:r>
              <a:rPr lang="ko-KR" altLang="en-US" sz="1400" b="1" dirty="0" smtClean="0">
                <a:solidFill>
                  <a:srgbClr val="8D7E69"/>
                </a:solidFill>
              </a:rPr>
              <a:t>안전인증</a:t>
            </a:r>
            <a:r>
              <a:rPr lang="en-US" altLang="ko-KR" sz="1400" b="1" dirty="0" smtClean="0">
                <a:solidFill>
                  <a:srgbClr val="8D7E69"/>
                </a:solidFill>
              </a:rPr>
              <a:t>)</a:t>
            </a:r>
            <a:endParaRPr lang="ko-KR" altLang="en-US" b="1" dirty="0">
              <a:solidFill>
                <a:srgbClr val="8D7E69"/>
              </a:solidFill>
            </a:endParaRPr>
          </a:p>
        </p:txBody>
      </p:sp>
      <p:cxnSp>
        <p:nvCxnSpPr>
          <p:cNvPr id="28" name="직선 연결선 27"/>
          <p:cNvCxnSpPr/>
          <p:nvPr/>
        </p:nvCxnSpPr>
        <p:spPr>
          <a:xfrm>
            <a:off x="2215923" y="4153417"/>
            <a:ext cx="2300403" cy="22016"/>
          </a:xfrm>
          <a:prstGeom prst="line">
            <a:avLst/>
          </a:prstGeom>
          <a:ln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대각선 방향의 모서리가 둥근 사각형 28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pic>
        <p:nvPicPr>
          <p:cNvPr id="32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0946" y="3787072"/>
            <a:ext cx="1074446" cy="1220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내용 개체 틀 4"/>
          <p:cNvSpPr txBox="1">
            <a:spLocks/>
          </p:cNvSpPr>
          <p:nvPr/>
        </p:nvSpPr>
        <p:spPr>
          <a:xfrm>
            <a:off x="5691066" y="4175433"/>
            <a:ext cx="2469093" cy="13988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250" spc="-150" dirty="0">
                <a:solidFill>
                  <a:srgbClr val="676B61"/>
                </a:solidFill>
                <a:latin typeface="+mn-ea"/>
              </a:rPr>
              <a:t>떨어지거나 날아오는 물체에 맞거나 </a:t>
            </a:r>
            <a:endParaRPr lang="en-US" altLang="ko-KR" sz="1250" spc="-150" dirty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250" spc="-150" dirty="0">
                <a:solidFill>
                  <a:srgbClr val="676B61"/>
                </a:solidFill>
                <a:latin typeface="+mn-ea"/>
              </a:rPr>
              <a:t>높은 </a:t>
            </a:r>
            <a:r>
              <a:rPr lang="ko-KR" altLang="en-US" sz="1250" spc="-150" dirty="0" smtClean="0">
                <a:solidFill>
                  <a:srgbClr val="676B61"/>
                </a:solidFill>
                <a:latin typeface="+mn-ea"/>
              </a:rPr>
              <a:t>곳에서 떨어짐에 의한 </a:t>
            </a:r>
            <a:r>
              <a:rPr lang="ko-KR" altLang="en-US" sz="1250" spc="-150" dirty="0">
                <a:solidFill>
                  <a:srgbClr val="676B61"/>
                </a:solidFill>
                <a:latin typeface="+mn-ea"/>
              </a:rPr>
              <a:t>위험을 </a:t>
            </a:r>
            <a:endParaRPr lang="en-US" altLang="ko-KR" sz="125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250" spc="-150" dirty="0" smtClean="0">
                <a:solidFill>
                  <a:srgbClr val="676B61"/>
                </a:solidFill>
                <a:latin typeface="+mn-ea"/>
              </a:rPr>
              <a:t>방지</a:t>
            </a:r>
            <a:r>
              <a:rPr lang="en-US" altLang="ko-KR" sz="1250" spc="-150" dirty="0">
                <a:solidFill>
                  <a:srgbClr val="676B61"/>
                </a:solidFill>
                <a:latin typeface="+mn-ea"/>
              </a:rPr>
              <a:t> </a:t>
            </a:r>
            <a:r>
              <a:rPr lang="ko-KR" altLang="en-US" sz="1250" spc="-150" dirty="0" smtClean="0">
                <a:solidFill>
                  <a:srgbClr val="676B61"/>
                </a:solidFill>
                <a:latin typeface="+mn-ea"/>
              </a:rPr>
              <a:t>또는 </a:t>
            </a:r>
            <a:r>
              <a:rPr lang="ko-KR" altLang="en-US" sz="1250" spc="-150" dirty="0">
                <a:solidFill>
                  <a:srgbClr val="676B61"/>
                </a:solidFill>
                <a:latin typeface="+mn-ea"/>
              </a:rPr>
              <a:t>경감하고</a:t>
            </a:r>
            <a:r>
              <a:rPr lang="en-US" altLang="ko-KR" sz="1250" spc="-150" dirty="0">
                <a:solidFill>
                  <a:srgbClr val="676B61"/>
                </a:solidFill>
                <a:latin typeface="+mn-ea"/>
              </a:rPr>
              <a:t>, </a:t>
            </a:r>
            <a:r>
              <a:rPr lang="ko-KR" altLang="en-US" sz="1250" spc="-150" dirty="0">
                <a:solidFill>
                  <a:srgbClr val="676B61"/>
                </a:solidFill>
                <a:latin typeface="+mn-ea"/>
              </a:rPr>
              <a:t>머리 부위 감전 위험을 </a:t>
            </a:r>
            <a:r>
              <a:rPr lang="en-US" altLang="ko-KR" sz="1250" spc="-150" dirty="0" smtClean="0">
                <a:solidFill>
                  <a:srgbClr val="676B61"/>
                </a:solidFill>
                <a:latin typeface="+mn-ea"/>
              </a:rPr>
              <a:t> </a:t>
            </a:r>
            <a:r>
              <a:rPr lang="ko-KR" altLang="en-US" sz="1250" spc="-150" dirty="0" smtClean="0">
                <a:solidFill>
                  <a:srgbClr val="676B61"/>
                </a:solidFill>
                <a:latin typeface="+mn-ea"/>
              </a:rPr>
              <a:t>방지함 </a:t>
            </a:r>
            <a:endParaRPr lang="ko-KR" altLang="en-US" sz="1250" spc="-150" dirty="0">
              <a:solidFill>
                <a:srgbClr val="676B61"/>
              </a:solidFill>
              <a:latin typeface="+mn-ea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716197" y="3799326"/>
            <a:ext cx="1778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8D7E69"/>
                </a:solidFill>
              </a:rPr>
              <a:t>ABE</a:t>
            </a:r>
            <a:r>
              <a:rPr lang="ko-KR" altLang="en-US" b="1" dirty="0" smtClean="0">
                <a:solidFill>
                  <a:srgbClr val="8D7E69"/>
                </a:solidFill>
              </a:rPr>
              <a:t>종</a:t>
            </a:r>
            <a:r>
              <a:rPr lang="en-US" altLang="ko-KR" sz="1400" b="1" dirty="0" smtClean="0">
                <a:solidFill>
                  <a:srgbClr val="8D7E69"/>
                </a:solidFill>
              </a:rPr>
              <a:t>(</a:t>
            </a:r>
            <a:r>
              <a:rPr lang="ko-KR" altLang="en-US" sz="1400" b="1" dirty="0" smtClean="0">
                <a:solidFill>
                  <a:srgbClr val="8D7E69"/>
                </a:solidFill>
              </a:rPr>
              <a:t>안전인증</a:t>
            </a:r>
            <a:r>
              <a:rPr lang="en-US" altLang="ko-KR" sz="1400" b="1" dirty="0" smtClean="0">
                <a:solidFill>
                  <a:srgbClr val="8D7E69"/>
                </a:solidFill>
              </a:rPr>
              <a:t>)</a:t>
            </a:r>
            <a:endParaRPr lang="ko-KR" altLang="en-US" b="1" dirty="0">
              <a:solidFill>
                <a:srgbClr val="8D7E69"/>
              </a:solidFill>
            </a:endParaRPr>
          </a:p>
        </p:txBody>
      </p:sp>
      <p:cxnSp>
        <p:nvCxnSpPr>
          <p:cNvPr id="35" name="직선 연결선 34"/>
          <p:cNvCxnSpPr/>
          <p:nvPr/>
        </p:nvCxnSpPr>
        <p:spPr>
          <a:xfrm>
            <a:off x="5766927" y="4153003"/>
            <a:ext cx="2300403" cy="0"/>
          </a:xfrm>
          <a:prstGeom prst="line">
            <a:avLst/>
          </a:prstGeom>
          <a:ln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>
            <a:off x="5766927" y="2371828"/>
            <a:ext cx="2300403" cy="0"/>
          </a:xfrm>
          <a:prstGeom prst="line">
            <a:avLst/>
          </a:prstGeom>
          <a:ln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24</a:t>
            </a:fld>
            <a:endParaRPr lang="ko-KR" altLang="en-US" dirty="0"/>
          </a:p>
        </p:txBody>
      </p:sp>
      <p:cxnSp>
        <p:nvCxnSpPr>
          <p:cNvPr id="26" name="직선 연결선 25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내용 개체 틀 4"/>
          <p:cNvSpPr txBox="1">
            <a:spLocks/>
          </p:cNvSpPr>
          <p:nvPr/>
        </p:nvSpPr>
        <p:spPr>
          <a:xfrm>
            <a:off x="1511152" y="5229200"/>
            <a:ext cx="6229200" cy="2232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다양한 위험에 대응하기 위해 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ABE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안전모를 사용하는 것을 권장</a:t>
            </a: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이륜차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(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작업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)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승차용 안전모는 도로교통법에서 정하는 기준에 적합한 것 사용</a:t>
            </a:r>
            <a:endParaRPr lang="ko-KR" altLang="en-US" sz="1400" b="1" spc="-150" dirty="0">
              <a:solidFill>
                <a:srgbClr val="646464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36139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12" y="3825453"/>
            <a:ext cx="1941053" cy="2133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사용방법 및 관리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직사각형 17"/>
          <p:cNvSpPr/>
          <p:nvPr/>
        </p:nvSpPr>
        <p:spPr>
          <a:xfrm>
            <a:off x="1831395" y="1789991"/>
            <a:ext cx="5908958" cy="268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 err="1">
                <a:solidFill>
                  <a:srgbClr val="646464"/>
                </a:solidFill>
              </a:rPr>
              <a:t>착장체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조절나사로 자신의 머리 크기에 맞게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착용한다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착용한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다음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턱끈을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조여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벗겨지지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않도록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착용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중에 모체가 충격을 받거나 변형되면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폐기한다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모체를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유기용제 등으로 닦거나 세척하지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않는다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턱끈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등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착장체는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변형되거나 인증되지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않은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부품으로 교체하지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않는다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26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08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61166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122514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633365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14421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대각선 방향의 모서리가 둥근 사각형 31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25</a:t>
            </a:fld>
            <a:endParaRPr lang="ko-KR" altLang="en-US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093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안전모 착용방법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7" descr="안전모3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6291" y="4246441"/>
            <a:ext cx="1285884" cy="1326984"/>
          </a:xfrm>
          <a:prstGeom prst="rect">
            <a:avLst/>
          </a:prstGeom>
        </p:spPr>
      </p:pic>
      <p:pic>
        <p:nvPicPr>
          <p:cNvPr id="20" name="Picture 2" descr="안전모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9021" y="1958808"/>
            <a:ext cx="2116879" cy="1632718"/>
          </a:xfrm>
          <a:prstGeom prst="rect">
            <a:avLst/>
          </a:prstGeom>
        </p:spPr>
      </p:pic>
      <p:pic>
        <p:nvPicPr>
          <p:cNvPr id="21" name="Picture 10" descr="안전모4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0141" y="4365104"/>
            <a:ext cx="1396729" cy="1301631"/>
          </a:xfrm>
          <a:prstGeom prst="rect">
            <a:avLst/>
          </a:prstGeom>
        </p:spPr>
      </p:pic>
      <p:pic>
        <p:nvPicPr>
          <p:cNvPr id="22" name="Picture 4" descr="안전모2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390" y="1975751"/>
            <a:ext cx="1647216" cy="1600359"/>
          </a:xfrm>
          <a:prstGeom prst="rect">
            <a:avLst/>
          </a:prstGeom>
        </p:spPr>
      </p:pic>
      <p:sp>
        <p:nvSpPr>
          <p:cNvPr id="40" name="대각선 방향의 모서리가 둥근 사각형 39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</a:t>
            </a:r>
            <a:endParaRPr lang="ko-KR" altLang="en-US" sz="16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747513" y="3625473"/>
            <a:ext cx="2530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aseline="30000" dirty="0"/>
              <a:t>모체</a:t>
            </a:r>
            <a:r>
              <a:rPr lang="en-US" altLang="ko-KR" sz="1400" baseline="30000" dirty="0"/>
              <a:t>, </a:t>
            </a:r>
            <a:r>
              <a:rPr lang="ko-KR" altLang="en-US" sz="1400" baseline="30000" dirty="0" err="1" smtClean="0"/>
              <a:t>착장체</a:t>
            </a:r>
            <a:r>
              <a:rPr lang="en-US" altLang="ko-KR" sz="1400" baseline="30000" dirty="0" smtClean="0"/>
              <a:t>, </a:t>
            </a:r>
            <a:r>
              <a:rPr lang="ko-KR" altLang="en-US" sz="1400" baseline="30000" dirty="0"/>
              <a:t>충격흡수제 및 </a:t>
            </a:r>
            <a:r>
              <a:rPr lang="ko-KR" altLang="en-US" sz="1400" baseline="30000" dirty="0" err="1" smtClean="0"/>
              <a:t>턱끈의</a:t>
            </a:r>
            <a:endParaRPr lang="en-US" altLang="ko-KR" sz="1400" baseline="30000" dirty="0"/>
          </a:p>
          <a:p>
            <a:pPr>
              <a:lnSpc>
                <a:spcPct val="150000"/>
              </a:lnSpc>
            </a:pPr>
            <a:r>
              <a:rPr lang="ko-KR" altLang="en-US" sz="1400" baseline="30000" dirty="0" smtClean="0"/>
              <a:t>이상 유무를 확인한다</a:t>
            </a:r>
            <a:endParaRPr lang="en-US" altLang="ko-KR" sz="1400" baseline="30000" dirty="0"/>
          </a:p>
        </p:txBody>
      </p:sp>
      <p:sp>
        <p:nvSpPr>
          <p:cNvPr id="27" name="TextBox 26"/>
          <p:cNvSpPr txBox="1"/>
          <p:nvPr/>
        </p:nvSpPr>
        <p:spPr>
          <a:xfrm>
            <a:off x="5630055" y="3625473"/>
            <a:ext cx="27547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aseline="30000" dirty="0"/>
              <a:t>자신의 머리 크기에 맞도록 </a:t>
            </a:r>
            <a:r>
              <a:rPr lang="ko-KR" altLang="en-US" sz="1400" baseline="30000" dirty="0" err="1" smtClean="0"/>
              <a:t>착장체의</a:t>
            </a:r>
            <a:endParaRPr lang="en-US" altLang="ko-KR" sz="1400" baseline="30000" dirty="0"/>
          </a:p>
          <a:p>
            <a:pPr>
              <a:lnSpc>
                <a:spcPct val="150000"/>
              </a:lnSpc>
            </a:pPr>
            <a:r>
              <a:rPr lang="ko-KR" altLang="en-US" sz="1400" baseline="30000" dirty="0" smtClean="0"/>
              <a:t>머리 </a:t>
            </a:r>
            <a:r>
              <a:rPr lang="ko-KR" altLang="en-US" sz="1400" baseline="30000" dirty="0"/>
              <a:t>고정대를 </a:t>
            </a:r>
            <a:r>
              <a:rPr lang="ko-KR" altLang="en-US" sz="1400" baseline="30000" dirty="0" smtClean="0"/>
              <a:t>조절한다</a:t>
            </a:r>
            <a:endParaRPr lang="en-US" altLang="ko-KR" sz="1400" baseline="30000" dirty="0"/>
          </a:p>
        </p:txBody>
      </p:sp>
      <p:sp>
        <p:nvSpPr>
          <p:cNvPr id="28" name="TextBox 27"/>
          <p:cNvSpPr txBox="1"/>
          <p:nvPr/>
        </p:nvSpPr>
        <p:spPr>
          <a:xfrm>
            <a:off x="1749494" y="5713898"/>
            <a:ext cx="2350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aseline="30000" dirty="0"/>
              <a:t>귀의 양쪽에 </a:t>
            </a:r>
            <a:r>
              <a:rPr lang="ko-KR" altLang="en-US" sz="1400" baseline="30000" dirty="0" err="1"/>
              <a:t>턱끈이</a:t>
            </a:r>
            <a:r>
              <a:rPr lang="ko-KR" altLang="en-US" sz="1400" baseline="30000" dirty="0"/>
              <a:t> 위치하도록</a:t>
            </a:r>
          </a:p>
          <a:p>
            <a:pPr>
              <a:lnSpc>
                <a:spcPct val="150000"/>
              </a:lnSpc>
            </a:pPr>
            <a:r>
              <a:rPr lang="ko-KR" altLang="en-US" sz="1400" baseline="30000" dirty="0" smtClean="0"/>
              <a:t>착용한다</a:t>
            </a:r>
            <a:endParaRPr lang="en-US" altLang="ko-KR" sz="1400" baseline="30000" dirty="0"/>
          </a:p>
        </p:txBody>
      </p:sp>
      <p:sp>
        <p:nvSpPr>
          <p:cNvPr id="36" name="TextBox 35"/>
          <p:cNvSpPr txBox="1"/>
          <p:nvPr/>
        </p:nvSpPr>
        <p:spPr>
          <a:xfrm>
            <a:off x="5630053" y="5722916"/>
            <a:ext cx="24703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aseline="30000" dirty="0"/>
              <a:t>안전모가 벗겨지지 않도록 </a:t>
            </a:r>
            <a:r>
              <a:rPr lang="ko-KR" altLang="en-US" sz="1400" baseline="30000" dirty="0" err="1" smtClean="0"/>
              <a:t>턱끈을</a:t>
            </a:r>
            <a:endParaRPr lang="en-US" altLang="ko-KR" sz="1400" baseline="30000" dirty="0"/>
          </a:p>
          <a:p>
            <a:pPr>
              <a:lnSpc>
                <a:spcPct val="150000"/>
              </a:lnSpc>
            </a:pPr>
            <a:r>
              <a:rPr lang="ko-KR" altLang="en-US" sz="1400" baseline="30000" dirty="0" smtClean="0"/>
              <a:t>견고히 </a:t>
            </a:r>
            <a:r>
              <a:rPr lang="ko-KR" altLang="en-US" sz="1400" baseline="30000" dirty="0"/>
              <a:t>조여서 </a:t>
            </a:r>
            <a:r>
              <a:rPr lang="ko-KR" altLang="en-US" sz="1400" baseline="30000" dirty="0" smtClean="0"/>
              <a:t>고정한다</a:t>
            </a:r>
            <a:endParaRPr lang="en-US" altLang="ko-KR" sz="1400" baseline="30000" dirty="0"/>
          </a:p>
        </p:txBody>
      </p:sp>
      <p:sp>
        <p:nvSpPr>
          <p:cNvPr id="18" name="타원 17"/>
          <p:cNvSpPr/>
          <p:nvPr/>
        </p:nvSpPr>
        <p:spPr>
          <a:xfrm>
            <a:off x="1631122" y="366327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19" name="타원 18"/>
          <p:cNvSpPr/>
          <p:nvPr/>
        </p:nvSpPr>
        <p:spPr>
          <a:xfrm>
            <a:off x="5529480" y="3656051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4" name="타원 23"/>
          <p:cNvSpPr/>
          <p:nvPr/>
        </p:nvSpPr>
        <p:spPr>
          <a:xfrm>
            <a:off x="1630349" y="5755718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2" name="타원 31"/>
          <p:cNvSpPr/>
          <p:nvPr/>
        </p:nvSpPr>
        <p:spPr>
          <a:xfrm>
            <a:off x="5524833" y="5763352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1583416" y="3627476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1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481386" y="36202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2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81477" y="5719920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3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77126" y="5732441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4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26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0048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 descr="C:\Users\jason2\Pictures\그림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96" y="993345"/>
            <a:ext cx="1023938" cy="101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002" y="3134871"/>
            <a:ext cx="3110481" cy="2749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내용 개체 틀 4"/>
          <p:cNvSpPr txBox="1">
            <a:spLocks/>
          </p:cNvSpPr>
          <p:nvPr/>
        </p:nvSpPr>
        <p:spPr>
          <a:xfrm>
            <a:off x="1571803" y="2636912"/>
            <a:ext cx="5077072" cy="2529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50000"/>
              </a:lnSpc>
              <a:buFont typeface="Wingdings" pitchFamily="2" charset="2"/>
              <a:buChar char="l"/>
            </a:pP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25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중량물의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떨어짐이나 끼임 등에 따른 발과 발등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부상 방지</a:t>
            </a:r>
            <a:endParaRPr lang="ko-KR" altLang="en-US" sz="1400" b="1" spc="-150" dirty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날카로운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물체에 의한 찔림 위험으로부터 발바닥 보호</a:t>
            </a: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감전 예방과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정전기의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인체 대전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방지</a:t>
            </a: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각종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화학물질로부터 발을 보호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47664" y="1260459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7030A0"/>
                </a:solidFill>
              </a:rPr>
              <a:t>안전화</a:t>
            </a:r>
            <a:endParaRPr lang="en-US" altLang="ko-KR" sz="1400" b="1" dirty="0" smtClean="0">
              <a:solidFill>
                <a:srgbClr val="7030A0"/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0" y="213285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27</a:t>
            </a:fld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1543363" y="278092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smtClean="0">
                <a:solidFill>
                  <a:srgbClr val="676B61"/>
                </a:solidFill>
                <a:latin typeface="+mj-ea"/>
                <a:ea typeface="+mj-ea"/>
              </a:rPr>
              <a:t>안전화의 주요 보호기능은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461518" y="3154978"/>
            <a:ext cx="4766666" cy="7733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대각선 방향의 모서리가 둥근 사각형 12"/>
          <p:cNvSpPr/>
          <p:nvPr/>
        </p:nvSpPr>
        <p:spPr>
          <a:xfrm>
            <a:off x="1043608" y="279045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695451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968112"/>
            <a:ext cx="736430" cy="736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203" y="4196838"/>
            <a:ext cx="736963" cy="733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974" y="3778298"/>
            <a:ext cx="733628" cy="733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776159"/>
            <a:ext cx="742649" cy="742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563" y="1772816"/>
            <a:ext cx="742142" cy="742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8" name="내용 개체 틀 4"/>
          <p:cNvSpPr txBox="1">
            <a:spLocks/>
          </p:cNvSpPr>
          <p:nvPr/>
        </p:nvSpPr>
        <p:spPr>
          <a:xfrm>
            <a:off x="5997197" y="2157897"/>
            <a:ext cx="1942245" cy="40700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고압 감전 방지와 방수를 겸함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997197" y="1857843"/>
            <a:ext cx="12284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rgbClr val="8D7E69"/>
                </a:solidFill>
              </a:rPr>
              <a:t>절연장화</a:t>
            </a:r>
          </a:p>
        </p:txBody>
      </p:sp>
      <p:sp>
        <p:nvSpPr>
          <p:cNvPr id="19" name="내용 개체 틀 4"/>
          <p:cNvSpPr txBox="1">
            <a:spLocks/>
          </p:cNvSpPr>
          <p:nvPr/>
        </p:nvSpPr>
        <p:spPr>
          <a:xfrm>
            <a:off x="2443371" y="2105850"/>
            <a:ext cx="2133920" cy="70329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떨어지는 물체에 맞거나 </a:t>
            </a: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부딪히거나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날카로운 </a:t>
            </a: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물체에 찔리지 않도록 </a:t>
            </a: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발을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보호 </a:t>
            </a:r>
            <a:endParaRPr lang="ko-KR" altLang="en-US" sz="1100" spc="-150" dirty="0">
              <a:solidFill>
                <a:srgbClr val="676B61"/>
              </a:solidFill>
              <a:latin typeface="+mn-ea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563258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종류별 보호위험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437123" y="1788488"/>
            <a:ext cx="15588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rgbClr val="8D7E69"/>
                </a:solidFill>
              </a:rPr>
              <a:t>가죽제 안전화</a:t>
            </a:r>
            <a:endParaRPr lang="ko-KR" altLang="en-US" sz="1600" b="1" dirty="0">
              <a:solidFill>
                <a:srgbClr val="8D7E69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1651" y="1904470"/>
            <a:ext cx="732443" cy="732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내용 개체 틀 4"/>
          <p:cNvSpPr txBox="1">
            <a:spLocks/>
          </p:cNvSpPr>
          <p:nvPr/>
        </p:nvSpPr>
        <p:spPr>
          <a:xfrm>
            <a:off x="2451876" y="3242306"/>
            <a:ext cx="3120928" cy="1197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떨어지는 물체에 맞거나 부딪히거나 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날카로운 </a:t>
            </a: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물체에 찔리지 않도록 발을 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보호하고 </a:t>
            </a: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내수성과 </a:t>
            </a:r>
            <a:r>
              <a:rPr lang="ko-KR" altLang="en-US" sz="1100" spc="-150" dirty="0" err="1">
                <a:solidFill>
                  <a:srgbClr val="676B61"/>
                </a:solidFill>
                <a:latin typeface="+mn-ea"/>
              </a:rPr>
              <a:t>내화학성을</a:t>
            </a: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 갖춤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445628" y="2924944"/>
            <a:ext cx="299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err="1" smtClean="0">
                <a:solidFill>
                  <a:srgbClr val="8D7E69"/>
                </a:solidFill>
              </a:rPr>
              <a:t>고무제</a:t>
            </a:r>
            <a:r>
              <a:rPr lang="ko-KR" altLang="en-US" sz="1600" b="1" dirty="0" smtClean="0">
                <a:solidFill>
                  <a:srgbClr val="8D7E69"/>
                </a:solidFill>
              </a:rPr>
              <a:t> 안전화 </a:t>
            </a:r>
            <a:endParaRPr lang="ko-KR" altLang="en-US" sz="1600" b="1" dirty="0">
              <a:solidFill>
                <a:srgbClr val="8D7E69"/>
              </a:solidFill>
            </a:endParaRPr>
          </a:p>
        </p:txBody>
      </p:sp>
      <p:sp>
        <p:nvSpPr>
          <p:cNvPr id="29" name="내용 개체 틀 4"/>
          <p:cNvSpPr txBox="1">
            <a:spLocks/>
          </p:cNvSpPr>
          <p:nvPr/>
        </p:nvSpPr>
        <p:spPr>
          <a:xfrm>
            <a:off x="2467651" y="4380926"/>
            <a:ext cx="3120928" cy="11976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떨어지는 물체에 맞거나 부딪히거나 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날카로운 </a:t>
            </a: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물체에 찔리지 않도록 발을 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보호하고 정전기의 </a:t>
            </a: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인체 대전을 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방지함 </a:t>
            </a:r>
            <a:endParaRPr lang="ko-KR" altLang="en-US" sz="1100" spc="-150" dirty="0">
              <a:solidFill>
                <a:srgbClr val="676B61"/>
              </a:solidFill>
              <a:latin typeface="+mn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1403" y="4063564"/>
            <a:ext cx="299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rgbClr val="8D7E69"/>
                </a:solidFill>
              </a:rPr>
              <a:t>정전기 안전화</a:t>
            </a:r>
            <a:endParaRPr lang="ko-KR" altLang="en-US" sz="1600" b="1" dirty="0">
              <a:solidFill>
                <a:srgbClr val="8D7E69"/>
              </a:solidFill>
            </a:endParaRPr>
          </a:p>
        </p:txBody>
      </p:sp>
      <p:sp>
        <p:nvSpPr>
          <p:cNvPr id="32" name="내용 개체 틀 4"/>
          <p:cNvSpPr txBox="1">
            <a:spLocks/>
          </p:cNvSpPr>
          <p:nvPr/>
        </p:nvSpPr>
        <p:spPr>
          <a:xfrm>
            <a:off x="6050644" y="4045096"/>
            <a:ext cx="2289595" cy="752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떨어지는 물체에 맞거나 부딪히거나 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날카로운 </a:t>
            </a: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물체에 찔리지 않도록 발과 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발등 </a:t>
            </a: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보호 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044396" y="3727734"/>
            <a:ext cx="299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rgbClr val="8D7E69"/>
                </a:solidFill>
              </a:rPr>
              <a:t>발등안전화</a:t>
            </a:r>
            <a:endParaRPr lang="ko-KR" altLang="en-US" sz="1600" b="1" dirty="0">
              <a:solidFill>
                <a:srgbClr val="8D7E69"/>
              </a:solidFill>
            </a:endParaRPr>
          </a:p>
        </p:txBody>
      </p:sp>
      <p:sp>
        <p:nvSpPr>
          <p:cNvPr id="35" name="내용 개체 틀 4"/>
          <p:cNvSpPr txBox="1">
            <a:spLocks/>
          </p:cNvSpPr>
          <p:nvPr/>
        </p:nvSpPr>
        <p:spPr>
          <a:xfrm>
            <a:off x="6029438" y="2863638"/>
            <a:ext cx="2446300" cy="8040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떨어지는 물체에 맞거나 부딪히거나 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날카로운 </a:t>
            </a: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물체에 찔리지 않도록 발을 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보호하고 </a:t>
            </a: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저압 감전을 방지함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006256" y="2575606"/>
            <a:ext cx="15884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>
                <a:solidFill>
                  <a:srgbClr val="8D7E69"/>
                </a:solidFill>
              </a:rPr>
              <a:t>절연화</a:t>
            </a: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28</a:t>
            </a:fld>
            <a:endParaRPr lang="ko-KR" altLang="en-US" dirty="0"/>
          </a:p>
        </p:txBody>
      </p:sp>
      <p:sp>
        <p:nvSpPr>
          <p:cNvPr id="28" name="대각선 방향의 모서리가 둥근 사각형 27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cxnSp>
        <p:nvCxnSpPr>
          <p:cNvPr id="31" name="직선 연결선 30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96974" y="5029995"/>
            <a:ext cx="757776" cy="752740"/>
          </a:xfrm>
          <a:prstGeom prst="rect">
            <a:avLst/>
          </a:prstGeom>
        </p:spPr>
      </p:pic>
      <p:sp>
        <p:nvSpPr>
          <p:cNvPr id="37" name="내용 개체 틀 4"/>
          <p:cNvSpPr txBox="1">
            <a:spLocks/>
          </p:cNvSpPr>
          <p:nvPr/>
        </p:nvSpPr>
        <p:spPr>
          <a:xfrm>
            <a:off x="6052276" y="5243831"/>
            <a:ext cx="2423462" cy="7520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떨어지는 물체에 맞거나 부딪히거나 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날카로운 </a:t>
            </a:r>
            <a:r>
              <a:rPr lang="ko-KR" altLang="en-US" sz="1100" spc="-150" dirty="0">
                <a:solidFill>
                  <a:srgbClr val="676B61"/>
                </a:solidFill>
                <a:latin typeface="+mn-ea"/>
              </a:rPr>
              <a:t>물체에 찔리지 않도록 </a:t>
            </a: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발을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ko-KR" altLang="en-US" sz="1100" spc="-150" dirty="0" smtClean="0">
                <a:solidFill>
                  <a:srgbClr val="676B61"/>
                </a:solidFill>
                <a:latin typeface="+mn-ea"/>
              </a:rPr>
              <a:t>보호하고 화학물질로부터 유해위험 방지 </a:t>
            </a:r>
            <a:endParaRPr lang="en-US" altLang="ko-KR" sz="1100" spc="-150" dirty="0" smtClean="0">
              <a:solidFill>
                <a:srgbClr val="676B61"/>
              </a:solidFill>
              <a:latin typeface="+mn-ea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046028" y="4926469"/>
            <a:ext cx="29921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b="1" dirty="0" smtClean="0">
                <a:solidFill>
                  <a:srgbClr val="8D7E69"/>
                </a:solidFill>
              </a:rPr>
              <a:t>화학물질용 안전화</a:t>
            </a:r>
            <a:endParaRPr lang="ko-KR" altLang="en-US" sz="1600" b="1" dirty="0">
              <a:solidFill>
                <a:srgbClr val="8D7E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2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등급별 사용장소 구분</a:t>
            </a: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직사각형 17"/>
          <p:cNvSpPr/>
          <p:nvPr/>
        </p:nvSpPr>
        <p:spPr>
          <a:xfrm>
            <a:off x="1582172" y="1789991"/>
            <a:ext cx="5908958" cy="37394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400" b="1" spc="-150" dirty="0" err="1">
                <a:solidFill>
                  <a:srgbClr val="646464"/>
                </a:solidFill>
              </a:rPr>
              <a:t>중작업용</a:t>
            </a:r>
            <a:r>
              <a:rPr lang="ko-KR" altLang="en-US" sz="1400" b="1" spc="-150" dirty="0">
                <a:solidFill>
                  <a:srgbClr val="646464"/>
                </a:solidFill>
              </a:rPr>
              <a:t> </a:t>
            </a:r>
          </a:p>
          <a:p>
            <a:pPr>
              <a:lnSpc>
                <a:spcPct val="200000"/>
              </a:lnSpc>
            </a:pPr>
            <a:r>
              <a:rPr lang="ko-KR" altLang="en-US" sz="1200" b="1" spc="-150" dirty="0" smtClean="0">
                <a:solidFill>
                  <a:srgbClr val="646464"/>
                </a:solidFill>
              </a:rPr>
              <a:t>광업 </a:t>
            </a:r>
            <a:r>
              <a:rPr lang="en-US" altLang="ko-KR" sz="1200" b="1" spc="-150" dirty="0" smtClean="0">
                <a:solidFill>
                  <a:srgbClr val="646464"/>
                </a:solidFill>
              </a:rPr>
              <a:t>·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건설업</a:t>
            </a:r>
            <a:r>
              <a:rPr lang="en-US" altLang="ko-KR" sz="120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200" b="1" spc="-150" dirty="0" err="1" smtClean="0">
                <a:solidFill>
                  <a:srgbClr val="646464"/>
                </a:solidFill>
              </a:rPr>
              <a:t>철광업의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원료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취급</a:t>
            </a:r>
            <a:r>
              <a:rPr lang="en-US" altLang="ko-KR" sz="120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가공</a:t>
            </a:r>
            <a:r>
              <a:rPr lang="en-US" altLang="ko-KR" sz="1200" b="1" spc="-150" dirty="0">
                <a:solidFill>
                  <a:srgbClr val="646464"/>
                </a:solidFill>
              </a:rPr>
              <a:t>,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강재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취급</a:t>
            </a:r>
            <a:r>
              <a:rPr lang="en-US" altLang="ko-KR" sz="120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운반</a:t>
            </a:r>
            <a:r>
              <a:rPr lang="en-US" altLang="ko-KR" sz="1200" b="1" spc="-150" dirty="0">
                <a:solidFill>
                  <a:srgbClr val="646464"/>
                </a:solidFill>
              </a:rPr>
              <a:t>,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건설업 등의 </a:t>
            </a:r>
            <a:r>
              <a:rPr lang="ko-KR" altLang="en-US" sz="1200" b="1" spc="-150" dirty="0" err="1">
                <a:solidFill>
                  <a:srgbClr val="646464"/>
                </a:solidFill>
              </a:rPr>
              <a:t>중량물</a:t>
            </a:r>
            <a:r>
              <a:rPr lang="ko-KR" altLang="en-US" sz="1200" b="1" spc="-150" dirty="0">
                <a:solidFill>
                  <a:srgbClr val="646464"/>
                </a:solidFill>
              </a:rPr>
              <a:t> 운반</a:t>
            </a:r>
            <a:r>
              <a:rPr lang="en-US" altLang="ko-KR" sz="1200" b="1" spc="-150" dirty="0">
                <a:solidFill>
                  <a:srgbClr val="646464"/>
                </a:solidFill>
              </a:rPr>
              <a:t>,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중량이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큰 </a:t>
            </a:r>
            <a:endParaRPr lang="en-US" altLang="ko-KR" sz="1200" b="1" spc="-150" dirty="0" smtClean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b="1" spc="-150" dirty="0" smtClean="0">
                <a:solidFill>
                  <a:srgbClr val="646464"/>
                </a:solidFill>
              </a:rPr>
              <a:t>가공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대상물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취급작업을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하며 날카로운 물체에 찔릴 우려가 있는 장소 </a:t>
            </a:r>
          </a:p>
          <a:p>
            <a:pPr>
              <a:lnSpc>
                <a:spcPct val="250000"/>
              </a:lnSpc>
            </a:pPr>
            <a:r>
              <a:rPr lang="ko-KR" altLang="en-US" sz="1400" b="1" spc="-150" dirty="0" smtClean="0">
                <a:solidFill>
                  <a:srgbClr val="646464"/>
                </a:solidFill>
              </a:rPr>
              <a:t>보통 </a:t>
            </a:r>
            <a:r>
              <a:rPr lang="ko-KR" altLang="en-US" sz="1400" b="1" spc="-150" dirty="0">
                <a:solidFill>
                  <a:srgbClr val="646464"/>
                </a:solidFill>
              </a:rPr>
              <a:t>작업용 </a:t>
            </a:r>
          </a:p>
          <a:p>
            <a:pPr>
              <a:lnSpc>
                <a:spcPct val="200000"/>
              </a:lnSpc>
            </a:pPr>
            <a:r>
              <a:rPr lang="ko-KR" altLang="en-US" sz="1200" b="1" spc="-150" dirty="0" smtClean="0">
                <a:solidFill>
                  <a:srgbClr val="646464"/>
                </a:solidFill>
              </a:rPr>
              <a:t>기계공업</a:t>
            </a:r>
            <a:r>
              <a:rPr lang="en-US" altLang="ko-KR" sz="120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금속가공업</a:t>
            </a:r>
            <a:r>
              <a:rPr lang="en-US" altLang="ko-KR" sz="120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200" b="1" spc="-150" dirty="0" err="1" smtClean="0">
                <a:solidFill>
                  <a:srgbClr val="646464"/>
                </a:solidFill>
              </a:rPr>
              <a:t>운반업</a:t>
            </a:r>
            <a:r>
              <a:rPr lang="en-US" altLang="ko-KR" sz="120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건축업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등 공구 가공품을 손으로 취급하는 작업 및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차량</a:t>
            </a:r>
            <a:r>
              <a:rPr lang="en-US" altLang="ko-KR" sz="1200" b="1" spc="-150" dirty="0">
                <a:solidFill>
                  <a:srgbClr val="646464"/>
                </a:solidFill>
              </a:rPr>
              <a:t>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사업장</a:t>
            </a:r>
            <a:r>
              <a:rPr lang="en-US" altLang="ko-KR" sz="1200" b="1" spc="-150" dirty="0">
                <a:solidFill>
                  <a:srgbClr val="646464"/>
                </a:solidFill>
              </a:rPr>
              <a:t>, </a:t>
            </a:r>
            <a:endParaRPr lang="en-US" altLang="ko-KR" sz="1200" b="1" spc="-150" dirty="0" smtClean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b="1" spc="-150" dirty="0" smtClean="0">
                <a:solidFill>
                  <a:srgbClr val="646464"/>
                </a:solidFill>
              </a:rPr>
              <a:t>기계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등을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운전</a:t>
            </a:r>
            <a:r>
              <a:rPr lang="en-US" altLang="ko-KR" sz="120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조작하는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일반작업장으로서 날카로운 물체에 찔릴 우려가 </a:t>
            </a:r>
            <a:r>
              <a:rPr lang="en-US" altLang="ko-KR" sz="1200" b="1" spc="-150" dirty="0">
                <a:solidFill>
                  <a:srgbClr val="646464"/>
                </a:solidFill>
              </a:rPr>
              <a:t>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있는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장소 </a:t>
            </a:r>
          </a:p>
          <a:p>
            <a:pPr>
              <a:lnSpc>
                <a:spcPct val="250000"/>
              </a:lnSpc>
            </a:pPr>
            <a:r>
              <a:rPr lang="ko-KR" altLang="en-US" sz="1400" b="1" spc="-150" dirty="0" err="1" smtClean="0">
                <a:solidFill>
                  <a:srgbClr val="646464"/>
                </a:solidFill>
              </a:rPr>
              <a:t>경작업용</a:t>
            </a:r>
            <a:r>
              <a:rPr lang="ko-KR" altLang="en-US" sz="1400" b="1" spc="-150" dirty="0" smtClean="0">
                <a:solidFill>
                  <a:srgbClr val="646464"/>
                </a:solidFill>
              </a:rPr>
              <a:t> </a:t>
            </a:r>
            <a:endParaRPr lang="ko-KR" altLang="en-US" sz="1400" b="1" spc="-150" dirty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200" b="1" spc="-150" dirty="0" smtClean="0">
                <a:solidFill>
                  <a:srgbClr val="646464"/>
                </a:solidFill>
              </a:rPr>
              <a:t>금속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선별</a:t>
            </a:r>
            <a:r>
              <a:rPr lang="en-US" altLang="ko-KR" sz="1200" b="1" spc="-150" dirty="0">
                <a:solidFill>
                  <a:srgbClr val="646464"/>
                </a:solidFill>
              </a:rPr>
              <a:t>,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전기제품 조립</a:t>
            </a:r>
            <a:r>
              <a:rPr lang="en-US" altLang="ko-KR" sz="1200" b="1" spc="-150" dirty="0">
                <a:solidFill>
                  <a:srgbClr val="646464"/>
                </a:solidFill>
              </a:rPr>
              <a:t>,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화학제품 선별</a:t>
            </a:r>
            <a:r>
              <a:rPr lang="en-US" altLang="ko-KR" sz="1200" b="1" spc="-150" dirty="0">
                <a:solidFill>
                  <a:srgbClr val="646464"/>
                </a:solidFill>
              </a:rPr>
              <a:t>,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반응장치 운전</a:t>
            </a:r>
            <a:r>
              <a:rPr lang="en-US" altLang="ko-KR" sz="1200" b="1" spc="-150" dirty="0">
                <a:solidFill>
                  <a:srgbClr val="646464"/>
                </a:solidFill>
              </a:rPr>
              <a:t>,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식품 가공업 등 비교적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가벼운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물체를 </a:t>
            </a:r>
            <a:endParaRPr lang="en-US" altLang="ko-KR" sz="1200" b="1" spc="-150" dirty="0" smtClean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00" b="1" spc="-150" dirty="0" smtClean="0">
                <a:solidFill>
                  <a:srgbClr val="646464"/>
                </a:solidFill>
              </a:rPr>
              <a:t>취급하는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작업장으로서 날카로운 물체에 찔릴 우려가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있는 장소 </a:t>
            </a:r>
            <a:endParaRPr lang="en-US" altLang="ko-KR" sz="1200" b="1" spc="-150" dirty="0">
              <a:solidFill>
                <a:srgbClr val="646464"/>
              </a:solidFill>
            </a:endParaRPr>
          </a:p>
        </p:txBody>
      </p:sp>
      <p:sp>
        <p:nvSpPr>
          <p:cNvPr id="13" name="대각선 방향의 모서리가 둥근 사각형 12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sp>
        <p:nvSpPr>
          <p:cNvPr id="4" name="타원 3"/>
          <p:cNvSpPr/>
          <p:nvPr/>
        </p:nvSpPr>
        <p:spPr>
          <a:xfrm>
            <a:off x="1503650" y="2129003"/>
            <a:ext cx="88034" cy="88034"/>
          </a:xfrm>
          <a:prstGeom prst="ellipse">
            <a:avLst/>
          </a:prstGeom>
          <a:solidFill>
            <a:srgbClr val="676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/>
          <p:cNvSpPr/>
          <p:nvPr/>
        </p:nvSpPr>
        <p:spPr>
          <a:xfrm>
            <a:off x="1503650" y="3280383"/>
            <a:ext cx="88034" cy="88034"/>
          </a:xfrm>
          <a:prstGeom prst="ellipse">
            <a:avLst/>
          </a:prstGeom>
          <a:solidFill>
            <a:srgbClr val="676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/>
          <p:cNvSpPr/>
          <p:nvPr/>
        </p:nvSpPr>
        <p:spPr>
          <a:xfrm>
            <a:off x="1503650" y="4481127"/>
            <a:ext cx="88034" cy="88034"/>
          </a:xfrm>
          <a:prstGeom prst="ellipse">
            <a:avLst/>
          </a:prstGeom>
          <a:solidFill>
            <a:srgbClr val="676B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29</a:t>
            </a:fld>
            <a:endParaRPr lang="ko-KR" altLang="en-US" dirty="0"/>
          </a:p>
        </p:txBody>
      </p:sp>
      <p:cxnSp>
        <p:nvCxnSpPr>
          <p:cNvPr id="12" name="직선 연결선 11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770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07704" y="3114669"/>
            <a:ext cx="2202432" cy="307777"/>
          </a:xfrm>
          <a:prstGeom prst="rect">
            <a:avLst/>
          </a:prstGeom>
          <a:solidFill>
            <a:srgbClr val="EEE9E4"/>
          </a:solidFill>
        </p:spPr>
        <p:txBody>
          <a:bodyPr wrap="square" lIns="0" rtlCol="0">
            <a:spAutoFit/>
          </a:bodyPr>
          <a:lstStyle/>
          <a:p>
            <a:r>
              <a:rPr lang="ko-KR" altLang="en-US" sz="1400" b="1" spc="-150" dirty="0" smtClean="0">
                <a:solidFill>
                  <a:srgbClr val="747069"/>
                </a:solidFill>
              </a:rPr>
              <a:t>성능인증을 받은 보호구 사용</a:t>
            </a:r>
            <a:endParaRPr lang="ko-KR" altLang="en-US" sz="1400" b="1" spc="-150" dirty="0">
              <a:solidFill>
                <a:srgbClr val="747069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8019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 descr="C:\Users\jason2\Desktop\보호구의 종류와 사용법\888 cop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748" y="3825453"/>
            <a:ext cx="2288097" cy="2200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사용방법 및 관리</a:t>
            </a: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</a:t>
            </a:r>
            <a:endParaRPr lang="ko-KR" altLang="en-US" sz="1600" b="1" dirty="0"/>
          </a:p>
        </p:txBody>
      </p:sp>
      <p:sp>
        <p:nvSpPr>
          <p:cNvPr id="27" name="직사각형 26"/>
          <p:cNvSpPr/>
          <p:nvPr/>
        </p:nvSpPr>
        <p:spPr>
          <a:xfrm>
            <a:off x="1831395" y="1789991"/>
            <a:ext cx="590895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정전화는 감전 위험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장소에서 착용하지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않는다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안전화는 훼손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변형하지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않는다</a:t>
            </a:r>
            <a:r>
              <a:rPr lang="en-US" altLang="ko-KR" sz="1350" b="1" spc="-150" dirty="0">
                <a:solidFill>
                  <a:srgbClr val="646464"/>
                </a:solidFill>
              </a:rPr>
              <a:t>.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특히 뒤축을 꺾어 신지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않는다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절연화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절연장화는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구멍이나 찢김이 있으면 즉시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폐기한다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내부가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항상 건조하도록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관리한다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가죽제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안전화는 물에 젖지 않도록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한다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화학물질용 안전화는 사용하는 물질에 적합한 것을 사용한다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.</a:t>
            </a:r>
          </a:p>
          <a:p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사용설명서 등 참조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08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61166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122514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633365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14421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64806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30</a:t>
            </a:fld>
            <a:endParaRPr lang="ko-KR" altLang="en-US" dirty="0"/>
          </a:p>
        </p:txBody>
      </p:sp>
      <p:cxnSp>
        <p:nvCxnSpPr>
          <p:cNvPr id="16" name="직선 연결선 15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4226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jason2\Pictures\그림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23" y="980121"/>
            <a:ext cx="1017588" cy="1023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00128" y="3182818"/>
            <a:ext cx="3074464" cy="2647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내용 개체 틀 4"/>
          <p:cNvSpPr txBox="1">
            <a:spLocks/>
          </p:cNvSpPr>
          <p:nvPr/>
        </p:nvSpPr>
        <p:spPr>
          <a:xfrm>
            <a:off x="1579509" y="2771596"/>
            <a:ext cx="5584779" cy="2529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50000"/>
              </a:lnSpc>
              <a:buFont typeface="Wingdings" pitchFamily="2" charset="2"/>
              <a:buChar char="l"/>
            </a:pP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25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전기작업에서의 감전 예방</a:t>
            </a:r>
            <a:endParaRPr lang="ko-KR" altLang="en-US" sz="1400" b="1" spc="-150" dirty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각종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화학물질로부터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손을 보호하는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기능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57675" y="1260459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7030A0"/>
                </a:solidFill>
              </a:rPr>
              <a:t>안전장갑</a:t>
            </a:r>
            <a:endParaRPr lang="en-US" altLang="ko-KR" sz="1400" b="1" dirty="0" smtClean="0">
              <a:solidFill>
                <a:srgbClr val="7030A0"/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0" y="213285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31</a:t>
            </a:fld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1543363" y="278092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smtClean="0">
                <a:solidFill>
                  <a:srgbClr val="676B61"/>
                </a:solidFill>
                <a:latin typeface="+mj-ea"/>
                <a:ea typeface="+mj-ea"/>
              </a:rPr>
              <a:t>안전장갑의 주요 보호기능은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1461518" y="3154978"/>
            <a:ext cx="4766666" cy="7733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대각선 방향의 모서리가 둥근 사각형 14"/>
          <p:cNvSpPr/>
          <p:nvPr/>
        </p:nvSpPr>
        <p:spPr>
          <a:xfrm>
            <a:off x="1043608" y="279045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5504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모서리가 둥근 직사각형 36"/>
          <p:cNvSpPr/>
          <p:nvPr/>
        </p:nvSpPr>
        <p:spPr>
          <a:xfrm>
            <a:off x="4885386" y="4606252"/>
            <a:ext cx="3196345" cy="98298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모서리가 둥근 직사각형 4"/>
          <p:cNvSpPr/>
          <p:nvPr/>
        </p:nvSpPr>
        <p:spPr>
          <a:xfrm>
            <a:off x="1546449" y="4606252"/>
            <a:ext cx="3196345" cy="982988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1546449" y="4436975"/>
            <a:ext cx="3196345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4894717" y="4436975"/>
            <a:ext cx="3196345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내용 개체 틀 4"/>
          <p:cNvSpPr txBox="1">
            <a:spLocks/>
          </p:cNvSpPr>
          <p:nvPr/>
        </p:nvSpPr>
        <p:spPr>
          <a:xfrm>
            <a:off x="4932041" y="4815814"/>
            <a:ext cx="3156588" cy="4748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ko-KR" altLang="en-US" sz="1200" b="1" spc="-150" dirty="0">
                <a:solidFill>
                  <a:srgbClr val="8D7E69"/>
                </a:solidFill>
                <a:latin typeface="+mn-ea"/>
              </a:rPr>
              <a:t>유기용제와 </a:t>
            </a:r>
            <a:r>
              <a:rPr lang="ko-KR" altLang="en-US" sz="1200" b="1" spc="-150" dirty="0" smtClean="0">
                <a:solidFill>
                  <a:srgbClr val="8D7E69"/>
                </a:solidFill>
                <a:latin typeface="+mn-ea"/>
              </a:rPr>
              <a:t>산</a:t>
            </a:r>
            <a:r>
              <a:rPr lang="en-US" altLang="ko-KR" sz="1200" b="1" spc="-150" dirty="0" smtClean="0">
                <a:solidFill>
                  <a:srgbClr val="8D7E69"/>
                </a:solidFill>
                <a:latin typeface="+mn-ea"/>
              </a:rPr>
              <a:t> · </a:t>
            </a:r>
            <a:r>
              <a:rPr lang="ko-KR" altLang="en-US" sz="1200" b="1" spc="-150" dirty="0" smtClean="0">
                <a:solidFill>
                  <a:srgbClr val="8D7E69"/>
                </a:solidFill>
                <a:latin typeface="+mn-ea"/>
              </a:rPr>
              <a:t>알칼리성 </a:t>
            </a:r>
            <a:r>
              <a:rPr lang="ko-KR" altLang="en-US" sz="1200" b="1" spc="-150" dirty="0">
                <a:solidFill>
                  <a:srgbClr val="8D7E69"/>
                </a:solidFill>
                <a:latin typeface="+mn-ea"/>
              </a:rPr>
              <a:t>화학물질 </a:t>
            </a:r>
            <a:r>
              <a:rPr lang="ko-KR" altLang="en-US" sz="1200" b="1" spc="-150" dirty="0" smtClean="0">
                <a:solidFill>
                  <a:srgbClr val="8D7E69"/>
                </a:solidFill>
                <a:latin typeface="+mn-ea"/>
              </a:rPr>
              <a:t> 접촉 </a:t>
            </a:r>
            <a:r>
              <a:rPr lang="ko-KR" altLang="en-US" sz="1200" b="1" spc="-150" dirty="0">
                <a:solidFill>
                  <a:srgbClr val="8D7E69"/>
                </a:solidFill>
                <a:latin typeface="+mn-ea"/>
              </a:rPr>
              <a:t>위험에서 손을 보호하고 </a:t>
            </a:r>
            <a:r>
              <a:rPr lang="ko-KR" altLang="en-US" sz="1200" b="1" spc="-150" dirty="0" smtClean="0">
                <a:solidFill>
                  <a:srgbClr val="8D7E69"/>
                </a:solidFill>
                <a:latin typeface="+mn-ea"/>
              </a:rPr>
              <a:t> 내수성</a:t>
            </a:r>
            <a:r>
              <a:rPr lang="en-US" altLang="ko-KR" sz="1200" b="1" spc="-150" dirty="0" smtClean="0">
                <a:solidFill>
                  <a:srgbClr val="8D7E69"/>
                </a:solidFill>
                <a:latin typeface="+mn-ea"/>
              </a:rPr>
              <a:t>, </a:t>
            </a:r>
            <a:r>
              <a:rPr lang="ko-KR" altLang="en-US" sz="1200" b="1" spc="-150" dirty="0" err="1" smtClean="0">
                <a:solidFill>
                  <a:srgbClr val="8D7E69"/>
                </a:solidFill>
                <a:latin typeface="+mn-ea"/>
              </a:rPr>
              <a:t>내화학성을</a:t>
            </a:r>
            <a:r>
              <a:rPr lang="ko-KR" altLang="en-US" sz="1200" b="1" spc="-150" dirty="0" smtClean="0">
                <a:solidFill>
                  <a:srgbClr val="8D7E69"/>
                </a:solidFill>
                <a:latin typeface="+mn-ea"/>
              </a:rPr>
              <a:t> </a:t>
            </a:r>
            <a:r>
              <a:rPr lang="ko-KR" altLang="en-US" sz="1200" b="1" spc="-150" dirty="0">
                <a:solidFill>
                  <a:srgbClr val="8D7E69"/>
                </a:solidFill>
                <a:latin typeface="+mn-ea"/>
              </a:rPr>
              <a:t>겸함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4957394" y="4452364"/>
            <a:ext cx="22348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>
                <a:solidFill>
                  <a:srgbClr val="646464"/>
                </a:solidFill>
              </a:rPr>
              <a:t>화학물질용 안전장갑 </a:t>
            </a:r>
          </a:p>
        </p:txBody>
      </p:sp>
      <p:sp>
        <p:nvSpPr>
          <p:cNvPr id="19" name="내용 개체 틀 4"/>
          <p:cNvSpPr txBox="1">
            <a:spLocks/>
          </p:cNvSpPr>
          <p:nvPr/>
        </p:nvSpPr>
        <p:spPr>
          <a:xfrm>
            <a:off x="1620892" y="4815814"/>
            <a:ext cx="2661860" cy="474863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ko-KR" altLang="en-US" sz="1200" b="1" spc="-150" dirty="0">
                <a:solidFill>
                  <a:srgbClr val="8D7E69"/>
                </a:solidFill>
                <a:latin typeface="+mn-ea"/>
              </a:rPr>
              <a:t>고압 감전 방지 및 방수를 겸함 </a:t>
            </a:r>
          </a:p>
        </p:txBody>
      </p:sp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종류별 보호위험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619673" y="4452364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err="1">
                <a:solidFill>
                  <a:srgbClr val="646464"/>
                </a:solidFill>
              </a:rPr>
              <a:t>내전압용</a:t>
            </a:r>
            <a:r>
              <a:rPr lang="ko-KR" altLang="en-US" sz="1400" b="1" dirty="0">
                <a:solidFill>
                  <a:srgbClr val="646464"/>
                </a:solidFill>
              </a:rPr>
              <a:t> 절연장갑 </a:t>
            </a:r>
          </a:p>
        </p:txBody>
      </p:sp>
      <p:sp>
        <p:nvSpPr>
          <p:cNvPr id="46" name="대각선 방향의 모서리가 둥근 사각형 4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pic>
        <p:nvPicPr>
          <p:cNvPr id="2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26393" y="2202976"/>
            <a:ext cx="1996241" cy="201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32</a:t>
            </a:fld>
            <a:endParaRPr lang="ko-KR" altLang="en-US" dirty="0"/>
          </a:p>
        </p:txBody>
      </p:sp>
      <p:cxnSp>
        <p:nvCxnSpPr>
          <p:cNvPr id="18" name="직선 연결선 17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36096" y="2161708"/>
            <a:ext cx="1879268" cy="2067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43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2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등급 및 선정기준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7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대각선 방향의 모서리가 둥근 사각형 12"/>
          <p:cNvSpPr/>
          <p:nvPr/>
        </p:nvSpPr>
        <p:spPr>
          <a:xfrm>
            <a:off x="1043607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sp>
        <p:nvSpPr>
          <p:cNvPr id="10" name="직사각형 9"/>
          <p:cNvSpPr/>
          <p:nvPr/>
        </p:nvSpPr>
        <p:spPr>
          <a:xfrm>
            <a:off x="1831394" y="1789991"/>
            <a:ext cx="6268998" cy="3470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용도와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작업 내용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수준에 맞아야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내전압용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절연장갑은 </a:t>
            </a:r>
            <a:r>
              <a:rPr lang="en-US" altLang="ko-KR" sz="1350" b="1" spc="-150" dirty="0">
                <a:solidFill>
                  <a:srgbClr val="646464"/>
                </a:solidFill>
              </a:rPr>
              <a:t>00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등급에서 </a:t>
            </a:r>
            <a:r>
              <a:rPr lang="en-US" altLang="ko-KR" sz="1350" b="1" spc="-150" dirty="0">
                <a:solidFill>
                  <a:srgbClr val="646464"/>
                </a:solidFill>
              </a:rPr>
              <a:t>4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등급까지이며 숫자가 클수록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두꺼워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절연성이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높다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300000"/>
              </a:lnSpc>
            </a:pPr>
            <a:r>
              <a:rPr lang="en-US" altLang="ko-KR" sz="1100" spc="-150" dirty="0" smtClean="0">
                <a:solidFill>
                  <a:srgbClr val="646464"/>
                </a:solidFill>
              </a:rPr>
              <a:t>※ </a:t>
            </a:r>
            <a:r>
              <a:rPr lang="ko-KR" altLang="en-US" sz="1100" spc="-150" dirty="0" err="1">
                <a:solidFill>
                  <a:srgbClr val="646464"/>
                </a:solidFill>
              </a:rPr>
              <a:t>색상별로</a:t>
            </a:r>
            <a:r>
              <a:rPr lang="ko-KR" altLang="en-US" sz="1100" spc="-150" dirty="0">
                <a:solidFill>
                  <a:srgbClr val="646464"/>
                </a:solidFill>
              </a:rPr>
              <a:t> 갈색 </a:t>
            </a:r>
            <a:r>
              <a:rPr lang="en-US" altLang="ko-KR" sz="1100" spc="-150" dirty="0">
                <a:solidFill>
                  <a:srgbClr val="646464"/>
                </a:solidFill>
              </a:rPr>
              <a:t>00</a:t>
            </a:r>
            <a:r>
              <a:rPr lang="ko-KR" altLang="en-US" sz="1100" spc="-150" dirty="0">
                <a:solidFill>
                  <a:srgbClr val="646464"/>
                </a:solidFill>
              </a:rPr>
              <a:t>등급</a:t>
            </a:r>
            <a:r>
              <a:rPr lang="en-US" altLang="ko-KR" sz="1100" spc="-150" dirty="0">
                <a:solidFill>
                  <a:srgbClr val="646464"/>
                </a:solidFill>
              </a:rPr>
              <a:t>, </a:t>
            </a:r>
            <a:r>
              <a:rPr lang="ko-KR" altLang="en-US" sz="1100" spc="-150" dirty="0">
                <a:solidFill>
                  <a:srgbClr val="646464"/>
                </a:solidFill>
              </a:rPr>
              <a:t>빨간색 </a:t>
            </a:r>
            <a:r>
              <a:rPr lang="en-US" altLang="ko-KR" sz="1100" spc="-150" dirty="0">
                <a:solidFill>
                  <a:srgbClr val="646464"/>
                </a:solidFill>
              </a:rPr>
              <a:t>0</a:t>
            </a:r>
            <a:r>
              <a:rPr lang="ko-KR" altLang="en-US" sz="1100" spc="-150" dirty="0">
                <a:solidFill>
                  <a:srgbClr val="646464"/>
                </a:solidFill>
              </a:rPr>
              <a:t>등급</a:t>
            </a:r>
            <a:r>
              <a:rPr lang="en-US" altLang="ko-KR" sz="1100" spc="-150" dirty="0">
                <a:solidFill>
                  <a:srgbClr val="646464"/>
                </a:solidFill>
              </a:rPr>
              <a:t>, </a:t>
            </a:r>
            <a:r>
              <a:rPr lang="ko-KR" altLang="en-US" sz="1100" spc="-150" dirty="0">
                <a:solidFill>
                  <a:srgbClr val="646464"/>
                </a:solidFill>
              </a:rPr>
              <a:t>흰색 </a:t>
            </a:r>
            <a:r>
              <a:rPr lang="en-US" altLang="ko-KR" sz="1100" spc="-150" dirty="0">
                <a:solidFill>
                  <a:srgbClr val="646464"/>
                </a:solidFill>
              </a:rPr>
              <a:t>1</a:t>
            </a:r>
            <a:r>
              <a:rPr lang="ko-KR" altLang="en-US" sz="1100" spc="-150" dirty="0">
                <a:solidFill>
                  <a:srgbClr val="646464"/>
                </a:solidFill>
              </a:rPr>
              <a:t>등급</a:t>
            </a:r>
            <a:r>
              <a:rPr lang="en-US" altLang="ko-KR" sz="1100" spc="-150" dirty="0">
                <a:solidFill>
                  <a:srgbClr val="646464"/>
                </a:solidFill>
              </a:rPr>
              <a:t>, </a:t>
            </a:r>
            <a:r>
              <a:rPr lang="ko-KR" altLang="en-US" sz="1100" spc="-150" dirty="0">
                <a:solidFill>
                  <a:srgbClr val="646464"/>
                </a:solidFill>
              </a:rPr>
              <a:t>노란색 </a:t>
            </a:r>
            <a:r>
              <a:rPr lang="en-US" altLang="ko-KR" sz="1100" spc="-150" dirty="0">
                <a:solidFill>
                  <a:srgbClr val="646464"/>
                </a:solidFill>
              </a:rPr>
              <a:t>2</a:t>
            </a:r>
            <a:r>
              <a:rPr lang="ko-KR" altLang="en-US" sz="1100" spc="-150" dirty="0">
                <a:solidFill>
                  <a:srgbClr val="646464"/>
                </a:solidFill>
              </a:rPr>
              <a:t>등급</a:t>
            </a:r>
            <a:r>
              <a:rPr lang="en-US" altLang="ko-KR" sz="1100" spc="-150" dirty="0">
                <a:solidFill>
                  <a:srgbClr val="646464"/>
                </a:solidFill>
              </a:rPr>
              <a:t>, </a:t>
            </a:r>
            <a:r>
              <a:rPr lang="ko-KR" altLang="en-US" sz="1100" spc="-150" dirty="0">
                <a:solidFill>
                  <a:srgbClr val="646464"/>
                </a:solidFill>
              </a:rPr>
              <a:t>녹색 </a:t>
            </a:r>
            <a:r>
              <a:rPr lang="en-US" altLang="ko-KR" sz="1100" spc="-150" dirty="0">
                <a:solidFill>
                  <a:srgbClr val="646464"/>
                </a:solidFill>
              </a:rPr>
              <a:t>3</a:t>
            </a:r>
            <a:r>
              <a:rPr lang="ko-KR" altLang="en-US" sz="1100" spc="-150" dirty="0">
                <a:solidFill>
                  <a:srgbClr val="646464"/>
                </a:solidFill>
              </a:rPr>
              <a:t>등급</a:t>
            </a:r>
            <a:r>
              <a:rPr lang="en-US" altLang="ko-KR" sz="1100" spc="-150" dirty="0">
                <a:solidFill>
                  <a:srgbClr val="646464"/>
                </a:solidFill>
              </a:rPr>
              <a:t>, </a:t>
            </a:r>
            <a:r>
              <a:rPr lang="en-US" altLang="ko-KR" sz="1100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100" spc="-150" dirty="0" err="1" smtClean="0">
                <a:solidFill>
                  <a:srgbClr val="646464"/>
                </a:solidFill>
              </a:rPr>
              <a:t>등색</a:t>
            </a:r>
            <a:r>
              <a:rPr lang="ko-KR" altLang="en-US" sz="1100" spc="-150" dirty="0" smtClean="0">
                <a:solidFill>
                  <a:srgbClr val="646464"/>
                </a:solidFill>
              </a:rPr>
              <a:t> </a:t>
            </a:r>
            <a:r>
              <a:rPr lang="en-US" altLang="ko-KR" sz="1100" spc="-150" dirty="0">
                <a:solidFill>
                  <a:srgbClr val="646464"/>
                </a:solidFill>
              </a:rPr>
              <a:t>4</a:t>
            </a:r>
            <a:r>
              <a:rPr lang="ko-KR" altLang="en-US" sz="1100" spc="-150" dirty="0" smtClean="0">
                <a:solidFill>
                  <a:srgbClr val="646464"/>
                </a:solidFill>
              </a:rPr>
              <a:t>등급으로 </a:t>
            </a:r>
            <a:r>
              <a:rPr lang="ko-KR" altLang="en-US" sz="1100" spc="-150" dirty="0">
                <a:solidFill>
                  <a:srgbClr val="646464"/>
                </a:solidFill>
              </a:rPr>
              <a:t>구분 </a:t>
            </a:r>
            <a:endParaRPr lang="en-US" altLang="ko-KR" sz="1100" spc="-150" dirty="0" smtClean="0">
              <a:solidFill>
                <a:srgbClr val="646464"/>
              </a:solidFill>
            </a:endParaRPr>
          </a:p>
          <a:p>
            <a:endParaRPr lang="ko-KR" altLang="en-US" sz="1100" spc="-150" dirty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화학물질용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안전장갑은 </a:t>
            </a:r>
            <a:r>
              <a:rPr lang="en-US" altLang="ko-KR" sz="1350" b="1" spc="-150" dirty="0">
                <a:solidFill>
                  <a:srgbClr val="646464"/>
                </a:solidFill>
              </a:rPr>
              <a:t>1~6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의 성능 수준이 있으며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숫자가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클수록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보호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시간이 길고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성능이 우수하다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화학물질용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안전장갑은 왼쪽의 화학물질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보호성능 표시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그림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)*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을 확인한다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화학물질용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안전장갑은 사용 물질에 맞는 보호 성능이 있는지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확인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</p:txBody>
      </p:sp>
      <p:pic>
        <p:nvPicPr>
          <p:cNvPr id="1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1" y="204154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1" y="2552394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1" y="3584290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1" y="436363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1" y="4915767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3821" y="4305249"/>
            <a:ext cx="1473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 smtClean="0">
                <a:solidFill>
                  <a:srgbClr val="646464"/>
                </a:solidFill>
              </a:rPr>
              <a:t>*</a:t>
            </a:r>
            <a:r>
              <a:rPr lang="ko-KR" altLang="en-US" sz="900" b="1" dirty="0" smtClean="0">
                <a:solidFill>
                  <a:srgbClr val="646464"/>
                </a:solidFill>
              </a:rPr>
              <a:t>화학물질 보호성능 표시</a:t>
            </a:r>
            <a:endParaRPr lang="ko-KR" altLang="en-US" sz="900" b="1" dirty="0">
              <a:solidFill>
                <a:srgbClr val="646464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33</a:t>
            </a:fld>
            <a:endParaRPr lang="ko-KR" altLang="en-US" dirty="0"/>
          </a:p>
        </p:txBody>
      </p:sp>
      <p:cxnSp>
        <p:nvCxnSpPr>
          <p:cNvPr id="17" name="직선 연결선 16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475" y="4543813"/>
            <a:ext cx="1054165" cy="116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61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8456" y="4390405"/>
            <a:ext cx="2039367" cy="1574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사용방법 및 관리</a:t>
            </a: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</a:t>
            </a:r>
            <a:endParaRPr lang="ko-KR" altLang="en-US" sz="1600" b="1" dirty="0"/>
          </a:p>
        </p:txBody>
      </p:sp>
      <p:sp>
        <p:nvSpPr>
          <p:cNvPr id="27" name="직사각형 26"/>
          <p:cNvSpPr/>
          <p:nvPr/>
        </p:nvSpPr>
        <p:spPr>
          <a:xfrm>
            <a:off x="1831395" y="1789991"/>
            <a:ext cx="6485022" cy="41434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사용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전에 구멍이나 찢김이 확인되면 즉시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폐기한다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내전압용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안전장갑은 항상 건조한 상태로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사용한다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기계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화학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열에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손상되거나 물리적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이상을 보이면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즉시 폐기한다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내전압용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절연장갑은 제품에 표시된 최대 사용전압 범위 내에서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사용한다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화학물질용 안전장갑은 사용하는 물질에 적합한 것을 사용한다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개별 시험 화학물질에 대해서 성능수준을 갖는 화학물질용 안전장갑은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복합화합물질 취급작업에는 사용할 수 없다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기타 가세한 사항은 제품 사용설명서를 참조한다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.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1891431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82326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43600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029000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67707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34</a:t>
            </a:fld>
            <a:endParaRPr lang="ko-KR" altLang="en-US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" y="559624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204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897" y="3527236"/>
            <a:ext cx="3192287" cy="2459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내용 개체 틀 4"/>
          <p:cNvSpPr txBox="1">
            <a:spLocks/>
          </p:cNvSpPr>
          <p:nvPr/>
        </p:nvSpPr>
        <p:spPr>
          <a:xfrm>
            <a:off x="1475656" y="2509680"/>
            <a:ext cx="5077072" cy="2529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200000"/>
              </a:lnSpc>
              <a:buNone/>
            </a:pPr>
            <a:r>
              <a:rPr lang="ko-KR" altLang="en-US" sz="2000" b="1" spc="-150" dirty="0" smtClean="0">
                <a:solidFill>
                  <a:srgbClr val="A39683"/>
                </a:solidFill>
                <a:latin typeface="+mn-ea"/>
              </a:rPr>
              <a:t> </a:t>
            </a: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 분진 등의 입자상 물질을 걸러내 호흡기를 보호 하며</a:t>
            </a: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        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채광</a:t>
            </a:r>
            <a:r>
              <a:rPr lang="en-US" altLang="ko-KR" sz="1400" b="1" spc="-150" dirty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분쇄</a:t>
            </a:r>
            <a:r>
              <a:rPr lang="en-US" altLang="ko-KR" sz="1400" b="1" spc="-150" dirty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광물의 재단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조각</a:t>
            </a:r>
            <a:r>
              <a:rPr lang="en-US" altLang="ko-KR" sz="1400" b="1" spc="-150" dirty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연마작업</a:t>
            </a:r>
            <a:r>
              <a:rPr lang="en-US" altLang="ko-KR" sz="1400" b="1" spc="-150" dirty="0">
                <a:solidFill>
                  <a:srgbClr val="646464"/>
                </a:solidFill>
                <a:latin typeface="+mn-ea"/>
              </a:rPr>
              <a:t>, </a:t>
            </a: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         석면취급작업</a:t>
            </a:r>
            <a:r>
              <a:rPr lang="en-US" altLang="ko-KR" sz="1400" b="1" spc="-150" dirty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용접작업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등에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사용 </a:t>
            </a: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endParaRPr lang="ko-KR" altLang="en-US" sz="1400" b="1" spc="-150" dirty="0">
              <a:solidFill>
                <a:srgbClr val="646464"/>
              </a:solidFill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91547" y="1260459"/>
            <a:ext cx="449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2767B2"/>
                </a:solidFill>
              </a:rPr>
              <a:t>방진마스크</a:t>
            </a:r>
            <a:endParaRPr lang="en-US" altLang="ko-KR" sz="1400" b="1" dirty="0" smtClean="0">
              <a:solidFill>
                <a:srgbClr val="2767B2"/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0" y="213285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35</a:t>
            </a:fld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>
          <a:xfrm>
            <a:off x="1543363" y="278092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smtClean="0">
                <a:solidFill>
                  <a:srgbClr val="676B61"/>
                </a:solidFill>
                <a:latin typeface="+mj-ea"/>
                <a:ea typeface="+mj-ea"/>
              </a:rPr>
              <a:t>방진마스크의 </a:t>
            </a:r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주요 보호기능은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461518" y="3154978"/>
            <a:ext cx="4766666" cy="7733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대각선 방향의 모서리가 둥근 사각형 12"/>
          <p:cNvSpPr/>
          <p:nvPr/>
        </p:nvSpPr>
        <p:spPr>
          <a:xfrm>
            <a:off x="1043608" y="279045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367" y="980638"/>
            <a:ext cx="1090267" cy="106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36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종류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대각선 방향의 모서리가 둥근 사각형 4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36</a:t>
            </a:fld>
            <a:endParaRPr lang="ko-KR" altLang="en-US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621" y="2492896"/>
            <a:ext cx="7368133" cy="207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5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등급별 성능 구분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대각선 방향의 모서리가 둥근 사각형 12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3" y="2274278"/>
            <a:ext cx="1543007" cy="153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981" y="2269726"/>
            <a:ext cx="1543007" cy="154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9" y="2274278"/>
            <a:ext cx="1543007" cy="1538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43608" y="3986402"/>
            <a:ext cx="9028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err="1" smtClean="0">
                <a:solidFill>
                  <a:srgbClr val="8D7E69"/>
                </a:solidFill>
              </a:rPr>
              <a:t>포집효율</a:t>
            </a:r>
            <a:endParaRPr lang="ko-KR" altLang="en-US" sz="1400" b="1" dirty="0">
              <a:solidFill>
                <a:srgbClr val="8D7E69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43608" y="4695527"/>
            <a:ext cx="113043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err="1" smtClean="0">
                <a:solidFill>
                  <a:srgbClr val="8D7E69"/>
                </a:solidFill>
              </a:rPr>
              <a:t>누설율</a:t>
            </a:r>
            <a:endParaRPr lang="en-US" altLang="ko-KR" sz="1400" b="1" dirty="0" smtClean="0">
              <a:solidFill>
                <a:srgbClr val="8D7E69"/>
              </a:solidFill>
            </a:endParaRPr>
          </a:p>
          <a:p>
            <a:r>
              <a:rPr lang="en-US" altLang="ko-KR" sz="1050" b="1" dirty="0" smtClean="0">
                <a:solidFill>
                  <a:srgbClr val="8D7E69"/>
                </a:solidFill>
              </a:rPr>
              <a:t>(</a:t>
            </a:r>
            <a:r>
              <a:rPr lang="ko-KR" altLang="en-US" sz="1050" b="1" dirty="0" err="1" smtClean="0">
                <a:solidFill>
                  <a:srgbClr val="8D7E69"/>
                </a:solidFill>
              </a:rPr>
              <a:t>안면부</a:t>
            </a:r>
            <a:r>
              <a:rPr lang="ko-KR" altLang="en-US" sz="1050" b="1" dirty="0" smtClean="0">
                <a:solidFill>
                  <a:srgbClr val="8D7E69"/>
                </a:solidFill>
              </a:rPr>
              <a:t> </a:t>
            </a:r>
            <a:r>
              <a:rPr lang="ko-KR" altLang="en-US" sz="1050" b="1" dirty="0" err="1" smtClean="0">
                <a:solidFill>
                  <a:srgbClr val="8D7E69"/>
                </a:solidFill>
              </a:rPr>
              <a:t>여과식</a:t>
            </a:r>
            <a:r>
              <a:rPr lang="en-US" altLang="ko-KR" sz="1050" b="1" dirty="0" smtClean="0">
                <a:solidFill>
                  <a:srgbClr val="8D7E69"/>
                </a:solidFill>
              </a:rPr>
              <a:t>)</a:t>
            </a:r>
            <a:endParaRPr lang="ko-KR" altLang="en-US" sz="1400" b="1" dirty="0">
              <a:solidFill>
                <a:srgbClr val="8D7E69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43608" y="5404654"/>
            <a:ext cx="723275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400" b="1" dirty="0" err="1" smtClean="0">
                <a:solidFill>
                  <a:srgbClr val="8D7E69"/>
                </a:solidFill>
              </a:rPr>
              <a:t>누설율</a:t>
            </a:r>
            <a:endParaRPr lang="en-US" altLang="ko-KR" sz="1400" b="1" dirty="0" smtClean="0">
              <a:solidFill>
                <a:srgbClr val="8D7E69"/>
              </a:solidFill>
            </a:endParaRPr>
          </a:p>
          <a:p>
            <a:r>
              <a:rPr lang="en-US" altLang="ko-KR" sz="1050" b="1" dirty="0" smtClean="0">
                <a:solidFill>
                  <a:srgbClr val="8D7E69"/>
                </a:solidFill>
              </a:rPr>
              <a:t>(</a:t>
            </a:r>
            <a:r>
              <a:rPr lang="ko-KR" altLang="en-US" sz="1050" b="1" dirty="0" err="1" smtClean="0">
                <a:solidFill>
                  <a:srgbClr val="8D7E69"/>
                </a:solidFill>
              </a:rPr>
              <a:t>분리식</a:t>
            </a:r>
            <a:r>
              <a:rPr lang="en-US" altLang="ko-KR" sz="1050" b="1" dirty="0" smtClean="0">
                <a:solidFill>
                  <a:srgbClr val="8D7E69"/>
                </a:solidFill>
              </a:rPr>
              <a:t>)</a:t>
            </a:r>
            <a:endParaRPr lang="ko-KR" altLang="en-US" sz="1400" b="1" dirty="0">
              <a:solidFill>
                <a:srgbClr val="8D7E69"/>
              </a:solidFill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1115617" y="4005064"/>
            <a:ext cx="936104" cy="0"/>
          </a:xfrm>
          <a:prstGeom prst="line">
            <a:avLst/>
          </a:prstGeom>
          <a:ln w="38100">
            <a:solidFill>
              <a:srgbClr val="8D7E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1115617" y="4704857"/>
            <a:ext cx="936104" cy="0"/>
          </a:xfrm>
          <a:prstGeom prst="line">
            <a:avLst/>
          </a:prstGeom>
          <a:ln w="38100">
            <a:solidFill>
              <a:srgbClr val="8D7E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1115617" y="5423314"/>
            <a:ext cx="936104" cy="0"/>
          </a:xfrm>
          <a:prstGeom prst="line">
            <a:avLst/>
          </a:prstGeom>
          <a:ln w="38100">
            <a:solidFill>
              <a:srgbClr val="8D7E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2174046" y="3986402"/>
            <a:ext cx="1893899" cy="648072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2174046" y="4704857"/>
            <a:ext cx="1893899" cy="648072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2174046" y="5423314"/>
            <a:ext cx="6008698" cy="648072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4236111" y="3986402"/>
            <a:ext cx="1893899" cy="648072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4236111" y="4704857"/>
            <a:ext cx="1893899" cy="648072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6298176" y="3986402"/>
            <a:ext cx="1893899" cy="648072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6298176" y="4704857"/>
            <a:ext cx="1893899" cy="648072"/>
          </a:xfrm>
          <a:prstGeom prst="rect">
            <a:avLst/>
          </a:prstGeom>
          <a:solidFill>
            <a:srgbClr val="F5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9" name="직선 연결선 8"/>
          <p:cNvCxnSpPr/>
          <p:nvPr/>
        </p:nvCxnSpPr>
        <p:spPr>
          <a:xfrm>
            <a:off x="2174046" y="3986402"/>
            <a:ext cx="1893899" cy="0"/>
          </a:xfrm>
          <a:prstGeom prst="line">
            <a:avLst/>
          </a:prstGeom>
          <a:ln>
            <a:solidFill>
              <a:srgbClr val="A396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>
            <a:off x="4236111" y="3986402"/>
            <a:ext cx="1893899" cy="0"/>
          </a:xfrm>
          <a:prstGeom prst="line">
            <a:avLst/>
          </a:prstGeom>
          <a:ln>
            <a:solidFill>
              <a:srgbClr val="A396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>
            <a:off x="6288845" y="3986402"/>
            <a:ext cx="1893899" cy="0"/>
          </a:xfrm>
          <a:prstGeom prst="line">
            <a:avLst/>
          </a:prstGeom>
          <a:ln>
            <a:solidFill>
              <a:srgbClr val="A396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직선 연결선 37"/>
          <p:cNvCxnSpPr/>
          <p:nvPr/>
        </p:nvCxnSpPr>
        <p:spPr>
          <a:xfrm>
            <a:off x="2174046" y="4704859"/>
            <a:ext cx="1893899" cy="0"/>
          </a:xfrm>
          <a:prstGeom prst="line">
            <a:avLst/>
          </a:prstGeom>
          <a:ln>
            <a:solidFill>
              <a:srgbClr val="A396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직선 연결선 38"/>
          <p:cNvCxnSpPr/>
          <p:nvPr/>
        </p:nvCxnSpPr>
        <p:spPr>
          <a:xfrm>
            <a:off x="4236111" y="4704859"/>
            <a:ext cx="1893899" cy="0"/>
          </a:xfrm>
          <a:prstGeom prst="line">
            <a:avLst/>
          </a:prstGeom>
          <a:ln>
            <a:solidFill>
              <a:srgbClr val="A396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>
            <a:off x="6288845" y="4704859"/>
            <a:ext cx="1893899" cy="0"/>
          </a:xfrm>
          <a:prstGeom prst="line">
            <a:avLst/>
          </a:prstGeom>
          <a:ln>
            <a:solidFill>
              <a:srgbClr val="A396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2174046" y="5423315"/>
            <a:ext cx="6008698" cy="0"/>
          </a:xfrm>
          <a:prstGeom prst="line">
            <a:avLst/>
          </a:prstGeom>
          <a:ln>
            <a:solidFill>
              <a:srgbClr val="A3968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2247257" y="3949078"/>
            <a:ext cx="1774845" cy="6647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676B61"/>
                </a:solidFill>
              </a:rPr>
              <a:t>99.</a:t>
            </a:r>
            <a:r>
              <a:rPr lang="en-US" altLang="ko-KR" sz="1600" b="1" dirty="0" smtClean="0">
                <a:solidFill>
                  <a:srgbClr val="676B61"/>
                </a:solidFill>
              </a:rPr>
              <a:t>95%(99.0%)</a:t>
            </a:r>
          </a:p>
          <a:p>
            <a:pPr>
              <a:lnSpc>
                <a:spcPct val="120000"/>
              </a:lnSpc>
            </a:pPr>
            <a:r>
              <a:rPr lang="en-US" altLang="ko-KR" sz="1100" b="1" dirty="0" smtClean="0">
                <a:solidFill>
                  <a:srgbClr val="676B61"/>
                </a:solidFill>
              </a:rPr>
              <a:t>※( )</a:t>
            </a:r>
            <a:r>
              <a:rPr lang="ko-KR" altLang="en-US" sz="1100" b="1" dirty="0" smtClean="0">
                <a:solidFill>
                  <a:srgbClr val="676B61"/>
                </a:solidFill>
              </a:rPr>
              <a:t>는 </a:t>
            </a:r>
            <a:r>
              <a:rPr lang="ko-KR" altLang="en-US" sz="1100" b="1" dirty="0" err="1" smtClean="0">
                <a:solidFill>
                  <a:srgbClr val="676B61"/>
                </a:solidFill>
              </a:rPr>
              <a:t>안면부</a:t>
            </a:r>
            <a:r>
              <a:rPr lang="ko-KR" altLang="en-US" sz="1100" b="1" dirty="0" smtClean="0">
                <a:solidFill>
                  <a:srgbClr val="676B61"/>
                </a:solidFill>
              </a:rPr>
              <a:t> </a:t>
            </a:r>
            <a:r>
              <a:rPr lang="ko-KR" altLang="en-US" sz="1100" b="1" dirty="0" err="1" smtClean="0">
                <a:solidFill>
                  <a:srgbClr val="676B61"/>
                </a:solidFill>
              </a:rPr>
              <a:t>여과식</a:t>
            </a:r>
            <a:endParaRPr lang="ko-KR" altLang="en-US" sz="2000" b="1" dirty="0">
              <a:solidFill>
                <a:srgbClr val="676B61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664328" y="3949078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676B61"/>
                </a:solidFill>
              </a:rPr>
              <a:t>94.</a:t>
            </a:r>
            <a:r>
              <a:rPr lang="en-US" altLang="ko-KR" sz="1600" b="1" dirty="0" smtClean="0">
                <a:solidFill>
                  <a:srgbClr val="676B61"/>
                </a:solidFill>
              </a:rPr>
              <a:t>00%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726394" y="3949078"/>
            <a:ext cx="10374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676B61"/>
                </a:solidFill>
              </a:rPr>
              <a:t>80.</a:t>
            </a:r>
            <a:r>
              <a:rPr lang="en-US" altLang="ko-KR" sz="1600" b="1" dirty="0" smtClean="0">
                <a:solidFill>
                  <a:srgbClr val="676B61"/>
                </a:solidFill>
              </a:rPr>
              <a:t>00%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2247257" y="4667536"/>
            <a:ext cx="1151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676B61"/>
                </a:solidFill>
              </a:rPr>
              <a:t>5% </a:t>
            </a:r>
            <a:r>
              <a:rPr lang="ko-KR" altLang="en-US" sz="1600" b="1" dirty="0" smtClean="0">
                <a:solidFill>
                  <a:srgbClr val="676B61"/>
                </a:solidFill>
              </a:rPr>
              <a:t>이하</a:t>
            </a:r>
            <a:endParaRPr lang="en-US" altLang="ko-KR" sz="1600" b="1" dirty="0" smtClean="0">
              <a:solidFill>
                <a:srgbClr val="676B61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664328" y="4667536"/>
            <a:ext cx="1202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676B61"/>
                </a:solidFill>
              </a:rPr>
              <a:t>11</a:t>
            </a:r>
            <a:r>
              <a:rPr lang="en-US" altLang="ko-KR" sz="1600" b="1" dirty="0" smtClean="0">
                <a:solidFill>
                  <a:srgbClr val="676B61"/>
                </a:solidFill>
              </a:rPr>
              <a:t>% </a:t>
            </a:r>
            <a:r>
              <a:rPr lang="ko-KR" altLang="en-US" sz="1600" b="1" dirty="0" smtClean="0">
                <a:solidFill>
                  <a:srgbClr val="676B61"/>
                </a:solidFill>
              </a:rPr>
              <a:t>이하</a:t>
            </a:r>
            <a:endParaRPr lang="en-US" altLang="ko-KR" sz="1600" b="1" dirty="0" smtClean="0">
              <a:solidFill>
                <a:srgbClr val="676B61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726394" y="4667536"/>
            <a:ext cx="12025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 smtClean="0">
                <a:solidFill>
                  <a:srgbClr val="676B61"/>
                </a:solidFill>
              </a:rPr>
              <a:t>25</a:t>
            </a:r>
            <a:r>
              <a:rPr lang="en-US" altLang="ko-KR" sz="1600" b="1" dirty="0" smtClean="0">
                <a:solidFill>
                  <a:srgbClr val="676B61"/>
                </a:solidFill>
              </a:rPr>
              <a:t>% </a:t>
            </a:r>
            <a:r>
              <a:rPr lang="ko-KR" altLang="en-US" sz="1600" b="1" dirty="0" smtClean="0">
                <a:solidFill>
                  <a:srgbClr val="676B61"/>
                </a:solidFill>
              </a:rPr>
              <a:t>이하</a:t>
            </a:r>
            <a:endParaRPr lang="en-US" altLang="ko-KR" sz="1600" b="1" dirty="0" smtClean="0">
              <a:solidFill>
                <a:srgbClr val="676B61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2613542" y="5516517"/>
            <a:ext cx="2274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err="1" smtClean="0">
                <a:solidFill>
                  <a:srgbClr val="676B61"/>
                </a:solidFill>
              </a:rPr>
              <a:t>전면형</a:t>
            </a:r>
            <a:r>
              <a:rPr lang="ko-KR" altLang="en-US" sz="1600" b="1" dirty="0" smtClean="0">
                <a:solidFill>
                  <a:srgbClr val="676B61"/>
                </a:solidFill>
              </a:rPr>
              <a:t> </a:t>
            </a:r>
            <a:r>
              <a:rPr lang="en-US" altLang="ko-KR" sz="2400" b="1" dirty="0" smtClean="0">
                <a:solidFill>
                  <a:srgbClr val="676B61"/>
                </a:solidFill>
              </a:rPr>
              <a:t>0.05% </a:t>
            </a:r>
            <a:r>
              <a:rPr lang="ko-KR" altLang="en-US" sz="1600" b="1" dirty="0" smtClean="0">
                <a:solidFill>
                  <a:srgbClr val="676B61"/>
                </a:solidFill>
              </a:rPr>
              <a:t>이하</a:t>
            </a:r>
            <a:endParaRPr lang="en-US" altLang="ko-KR" sz="1600" b="1" dirty="0" smtClean="0">
              <a:solidFill>
                <a:srgbClr val="676B61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611393" y="5516517"/>
            <a:ext cx="1838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err="1" smtClean="0">
                <a:solidFill>
                  <a:srgbClr val="676B61"/>
                </a:solidFill>
              </a:rPr>
              <a:t>반</a:t>
            </a:r>
            <a:r>
              <a:rPr lang="ko-KR" altLang="en-US" sz="1600" b="1" dirty="0" err="1">
                <a:solidFill>
                  <a:srgbClr val="676B61"/>
                </a:solidFill>
              </a:rPr>
              <a:t>면</a:t>
            </a:r>
            <a:r>
              <a:rPr lang="ko-KR" altLang="en-US" sz="1600" b="1" dirty="0" err="1" smtClean="0">
                <a:solidFill>
                  <a:srgbClr val="676B61"/>
                </a:solidFill>
              </a:rPr>
              <a:t>형</a:t>
            </a:r>
            <a:r>
              <a:rPr lang="ko-KR" altLang="en-US" sz="1600" b="1" dirty="0" smtClean="0">
                <a:solidFill>
                  <a:srgbClr val="676B61"/>
                </a:solidFill>
              </a:rPr>
              <a:t> </a:t>
            </a:r>
            <a:r>
              <a:rPr lang="en-US" altLang="ko-KR" sz="2400" b="1" dirty="0" smtClean="0">
                <a:solidFill>
                  <a:srgbClr val="676B61"/>
                </a:solidFill>
              </a:rPr>
              <a:t>5% </a:t>
            </a:r>
            <a:r>
              <a:rPr lang="ko-KR" altLang="en-US" sz="1600" b="1" dirty="0" smtClean="0">
                <a:solidFill>
                  <a:srgbClr val="676B61"/>
                </a:solidFill>
              </a:rPr>
              <a:t>이하</a:t>
            </a:r>
            <a:endParaRPr lang="en-US" altLang="ko-KR" sz="1600" b="1" dirty="0" smtClean="0">
              <a:solidFill>
                <a:srgbClr val="676B6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37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2378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등급별 사용장소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</a:t>
            </a:r>
            <a:endParaRPr lang="ko-KR" altLang="en-US" sz="16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844824"/>
            <a:ext cx="1314297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022545"/>
            <a:ext cx="1314297" cy="78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106745"/>
            <a:ext cx="1314297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177176" y="1908152"/>
            <a:ext cx="5365916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50" b="1" dirty="0" err="1" smtClean="0">
                <a:solidFill>
                  <a:srgbClr val="676B61"/>
                </a:solidFill>
              </a:rPr>
              <a:t>베릴륨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 </a:t>
            </a:r>
            <a:r>
              <a:rPr lang="ko-KR" altLang="en-US" sz="1250" b="1" dirty="0">
                <a:solidFill>
                  <a:srgbClr val="676B61"/>
                </a:solidFill>
              </a:rPr>
              <a:t>등과 같이 독성이 강한 물질을 함유한 분진 등의 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발생장소 </a:t>
            </a:r>
            <a:endParaRPr lang="ko-KR" altLang="en-US" sz="1250" b="1" dirty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50" b="1" dirty="0" smtClean="0">
                <a:solidFill>
                  <a:srgbClr val="676B61"/>
                </a:solidFill>
              </a:rPr>
              <a:t>석면 취급장소 </a:t>
            </a:r>
            <a:endParaRPr lang="ko-KR" altLang="en-US" sz="1250" b="1" dirty="0">
              <a:solidFill>
                <a:srgbClr val="676B6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77176" y="2911466"/>
            <a:ext cx="5472608" cy="953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50" b="1" dirty="0" smtClean="0">
                <a:solidFill>
                  <a:srgbClr val="676B61"/>
                </a:solidFill>
              </a:rPr>
              <a:t>특급마스크 착용장소를 </a:t>
            </a:r>
            <a:r>
              <a:rPr lang="ko-KR" altLang="en-US" sz="1250" b="1" dirty="0">
                <a:solidFill>
                  <a:srgbClr val="676B61"/>
                </a:solidFill>
              </a:rPr>
              <a:t>제외한 분진 등 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발생장소 </a:t>
            </a:r>
            <a:endParaRPr lang="ko-KR" altLang="en-US" sz="1250" b="1" dirty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50" b="1" dirty="0" smtClean="0">
                <a:solidFill>
                  <a:srgbClr val="676B61"/>
                </a:solidFill>
              </a:rPr>
              <a:t>금속 </a:t>
            </a:r>
            <a:r>
              <a:rPr lang="ko-KR" altLang="en-US" sz="1250" b="1" dirty="0" err="1" smtClean="0">
                <a:solidFill>
                  <a:srgbClr val="676B61"/>
                </a:solidFill>
              </a:rPr>
              <a:t>흄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 등과 </a:t>
            </a:r>
            <a:r>
              <a:rPr lang="ko-KR" altLang="en-US" sz="1250" b="1" dirty="0">
                <a:solidFill>
                  <a:srgbClr val="676B61"/>
                </a:solidFill>
              </a:rPr>
              <a:t>같이 </a:t>
            </a:r>
            <a:r>
              <a:rPr lang="ko-KR" altLang="en-US" sz="1250" b="1" dirty="0" err="1">
                <a:solidFill>
                  <a:srgbClr val="676B61"/>
                </a:solidFill>
              </a:rPr>
              <a:t>열적으로</a:t>
            </a:r>
            <a:r>
              <a:rPr lang="ko-KR" altLang="en-US" sz="1250" b="1" dirty="0">
                <a:solidFill>
                  <a:srgbClr val="676B61"/>
                </a:solidFill>
              </a:rPr>
              <a:t> 생기는 분진 등의 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발생장소 </a:t>
            </a:r>
            <a:endParaRPr lang="ko-KR" altLang="en-US" sz="1250" b="1" dirty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50" b="1" dirty="0" smtClean="0">
                <a:solidFill>
                  <a:srgbClr val="676B61"/>
                </a:solidFill>
              </a:rPr>
              <a:t>기계적으로 </a:t>
            </a:r>
            <a:r>
              <a:rPr lang="ko-KR" altLang="en-US" sz="1250" b="1" dirty="0">
                <a:solidFill>
                  <a:srgbClr val="676B61"/>
                </a:solidFill>
              </a:rPr>
              <a:t>분진 등이 발생하는 장소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177176" y="4346248"/>
            <a:ext cx="5472608" cy="380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50" b="1" dirty="0" smtClean="0">
                <a:solidFill>
                  <a:srgbClr val="676B61"/>
                </a:solidFill>
              </a:rPr>
              <a:t>특급 </a:t>
            </a:r>
            <a:r>
              <a:rPr lang="ko-KR" altLang="en-US" sz="1250" b="1" dirty="0">
                <a:solidFill>
                  <a:srgbClr val="676B61"/>
                </a:solidFill>
              </a:rPr>
              <a:t>및 </a:t>
            </a:r>
            <a:r>
              <a:rPr lang="en-US" altLang="ko-KR" sz="1250" b="1" dirty="0">
                <a:solidFill>
                  <a:srgbClr val="676B61"/>
                </a:solidFill>
              </a:rPr>
              <a:t>1</a:t>
            </a:r>
            <a:r>
              <a:rPr lang="ko-KR" altLang="en-US" sz="1250" b="1" dirty="0">
                <a:solidFill>
                  <a:srgbClr val="676B61"/>
                </a:solidFill>
              </a:rPr>
              <a:t>급 마스크 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착용장소를 </a:t>
            </a:r>
            <a:r>
              <a:rPr lang="ko-KR" altLang="en-US" sz="1250" b="1" dirty="0">
                <a:solidFill>
                  <a:srgbClr val="676B61"/>
                </a:solidFill>
              </a:rPr>
              <a:t>제외한 분진 등의 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발생장소 </a:t>
            </a:r>
            <a:endParaRPr lang="ko-KR" altLang="en-US" sz="1250" b="1" dirty="0">
              <a:solidFill>
                <a:srgbClr val="676B61"/>
              </a:solidFill>
            </a:endParaRPr>
          </a:p>
        </p:txBody>
      </p:sp>
      <p:sp>
        <p:nvSpPr>
          <p:cNvPr id="4" name="타원 3"/>
          <p:cNvSpPr/>
          <p:nvPr/>
        </p:nvSpPr>
        <p:spPr>
          <a:xfrm>
            <a:off x="3140942" y="2048110"/>
            <a:ext cx="54000" cy="54000"/>
          </a:xfrm>
          <a:prstGeom prst="ellipse">
            <a:avLst/>
          </a:prstGeom>
          <a:solidFill>
            <a:srgbClr val="A39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타원 19"/>
          <p:cNvSpPr/>
          <p:nvPr/>
        </p:nvSpPr>
        <p:spPr>
          <a:xfrm>
            <a:off x="3140942" y="2353809"/>
            <a:ext cx="54000" cy="54000"/>
          </a:xfrm>
          <a:prstGeom prst="ellipse">
            <a:avLst/>
          </a:prstGeom>
          <a:solidFill>
            <a:srgbClr val="A39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타원 20"/>
          <p:cNvSpPr/>
          <p:nvPr/>
        </p:nvSpPr>
        <p:spPr>
          <a:xfrm>
            <a:off x="3140942" y="3102478"/>
            <a:ext cx="54000" cy="54000"/>
          </a:xfrm>
          <a:prstGeom prst="ellipse">
            <a:avLst/>
          </a:prstGeom>
          <a:solidFill>
            <a:srgbClr val="A39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" name="타원 21"/>
          <p:cNvSpPr/>
          <p:nvPr/>
        </p:nvSpPr>
        <p:spPr>
          <a:xfrm>
            <a:off x="3140942" y="3408177"/>
            <a:ext cx="54000" cy="54000"/>
          </a:xfrm>
          <a:prstGeom prst="ellipse">
            <a:avLst/>
          </a:prstGeom>
          <a:solidFill>
            <a:srgbClr val="A39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타원 23"/>
          <p:cNvSpPr/>
          <p:nvPr/>
        </p:nvSpPr>
        <p:spPr>
          <a:xfrm>
            <a:off x="3140942" y="3684238"/>
            <a:ext cx="54000" cy="54000"/>
          </a:xfrm>
          <a:prstGeom prst="ellipse">
            <a:avLst/>
          </a:prstGeom>
          <a:solidFill>
            <a:srgbClr val="A39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타원 31"/>
          <p:cNvSpPr/>
          <p:nvPr/>
        </p:nvSpPr>
        <p:spPr>
          <a:xfrm>
            <a:off x="3140942" y="4522117"/>
            <a:ext cx="54000" cy="54000"/>
          </a:xfrm>
          <a:prstGeom prst="ellipse">
            <a:avLst/>
          </a:prstGeom>
          <a:solidFill>
            <a:srgbClr val="A39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" name="직선 연결선 5"/>
          <p:cNvCxnSpPr/>
          <p:nvPr/>
        </p:nvCxnSpPr>
        <p:spPr>
          <a:xfrm>
            <a:off x="1709023" y="2799590"/>
            <a:ext cx="639137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>
            <a:off x="1709023" y="3976454"/>
            <a:ext cx="639137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38</a:t>
            </a:fld>
            <a:endParaRPr lang="ko-KR" altLang="en-US" dirty="0"/>
          </a:p>
        </p:txBody>
      </p:sp>
      <p:cxnSp>
        <p:nvCxnSpPr>
          <p:cNvPr id="27" name="직선 연결선 26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1708614" y="5017448"/>
            <a:ext cx="639137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1894384" y="5083656"/>
            <a:ext cx="5917976" cy="669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250" b="1" dirty="0" smtClean="0">
                <a:solidFill>
                  <a:srgbClr val="676B61"/>
                </a:solidFill>
              </a:rPr>
              <a:t>* 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배기밸브가 없는 안면부여과식 마스크는 특급 및 </a:t>
            </a:r>
            <a:r>
              <a:rPr lang="en-US" altLang="ko-KR" sz="1250" b="1" dirty="0" smtClean="0">
                <a:solidFill>
                  <a:srgbClr val="676B61"/>
                </a:solidFill>
              </a:rPr>
              <a:t>1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급 장소에 사용해서는 안 됨</a:t>
            </a:r>
            <a:endParaRPr lang="en-US" altLang="ko-KR" sz="1250" b="1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250" b="1" dirty="0" smtClean="0">
                <a:solidFill>
                  <a:srgbClr val="676B61"/>
                </a:solidFill>
              </a:rPr>
              <a:t>* 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방진마스크는 산소농도 </a:t>
            </a:r>
            <a:r>
              <a:rPr lang="en-US" altLang="ko-KR" sz="1250" b="1" dirty="0" smtClean="0">
                <a:solidFill>
                  <a:srgbClr val="676B61"/>
                </a:solidFill>
              </a:rPr>
              <a:t>18% 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이상인 장소에서 사용 </a:t>
            </a:r>
            <a:endParaRPr lang="ko-KR" altLang="en-US" sz="1250" b="1" dirty="0">
              <a:solidFill>
                <a:srgbClr val="676B6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081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사용방법 및 관리</a:t>
            </a: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5</a:t>
            </a:r>
            <a:endParaRPr lang="ko-KR" altLang="en-US" sz="1600" b="1" dirty="0"/>
          </a:p>
        </p:txBody>
      </p:sp>
      <p:sp>
        <p:nvSpPr>
          <p:cNvPr id="27" name="직사각형 26"/>
          <p:cNvSpPr/>
          <p:nvPr/>
        </p:nvSpPr>
        <p:spPr>
          <a:xfrm>
            <a:off x="1831395" y="1789991"/>
            <a:ext cx="6485022" cy="268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사용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전에 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흡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배기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밸브의 기능과 공기 누설 여부를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점검한다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필터를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수시로 확인해 습하거나 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흡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배기 저항이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크면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교체한다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흡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배기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밸브를 청결하게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유지한다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면체는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중성세제로 흐르는 물에 씻어 그늘에서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말린다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면체는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기름이나 유기용제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직사광선을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피한다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08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61166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122514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633365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14421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39</a:t>
            </a:fld>
            <a:endParaRPr lang="ko-KR" altLang="en-US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10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7053477" y="351708"/>
              <a:ext cx="1851950" cy="169277"/>
            </a:xfrm>
            <a:prstGeom prst="rect">
              <a:avLst/>
            </a:prstGeom>
            <a:solidFill>
              <a:srgbClr val="FBAD3C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100" b="1" spc="-100" dirty="0" smtClean="0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성능인증을 받은 보호구 사용</a:t>
              </a:r>
              <a:endParaRPr lang="ko-KR" altLang="en-US" sz="1100" b="1" spc="-1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55" name="직사각형 54"/>
          <p:cNvSpPr/>
          <p:nvPr/>
        </p:nvSpPr>
        <p:spPr>
          <a:xfrm>
            <a:off x="1441642" y="1257533"/>
            <a:ext cx="40680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spc="-150" dirty="0" smtClean="0">
                <a:solidFill>
                  <a:srgbClr val="646464"/>
                </a:solidFill>
                <a:latin typeface="+mj-ea"/>
                <a:ea typeface="+mj-ea"/>
              </a:rPr>
              <a:t>보호구란</a:t>
            </a:r>
            <a:r>
              <a:rPr lang="en-US" altLang="ko-KR" b="1" spc="-150" dirty="0" smtClean="0">
                <a:solidFill>
                  <a:srgbClr val="646464"/>
                </a:solidFill>
                <a:latin typeface="+mj-ea"/>
                <a:ea typeface="+mj-ea"/>
              </a:rPr>
              <a:t>?</a:t>
            </a:r>
            <a:endParaRPr lang="en-US" altLang="ko-KR" b="1" spc="-150" dirty="0">
              <a:solidFill>
                <a:srgbClr val="646464"/>
              </a:solidFill>
              <a:latin typeface="+mj-ea"/>
              <a:ea typeface="+mj-ea"/>
            </a:endParaRPr>
          </a:p>
        </p:txBody>
      </p:sp>
      <p:pic>
        <p:nvPicPr>
          <p:cNvPr id="40962" name="Picture 2" descr="C:\Users\jason2\Pictures\그림1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987" y="3310816"/>
            <a:ext cx="724573" cy="729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3" name="Picture 3" descr="C:\Users\jason2\Pictures\그림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106" y="2094205"/>
            <a:ext cx="720080" cy="72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C:\Users\jason2\Pictures\그림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3717" y="2094205"/>
            <a:ext cx="724573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5" name="Picture 5" descr="C:\Users\jason2\Pictures\그림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1821" y="2094205"/>
            <a:ext cx="720080" cy="72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 descr="C:\Users\jason2\Pictures\그림4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432" y="2094205"/>
            <a:ext cx="724573" cy="724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7" name="Picture 7" descr="C:\Users\jason2\Pictures\그림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3536" y="2094205"/>
            <a:ext cx="729067" cy="72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8" name="Picture 8" descr="C:\Users\jason2\Pictures\그림6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136" y="2094205"/>
            <a:ext cx="741424" cy="74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9" name="Picture 9" descr="C:\Users\jason2\Pictures\그림7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106" y="3310816"/>
            <a:ext cx="715587" cy="715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0" name="Picture 10" descr="C:\Users\jason2\Pictures\그림8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5964" y="3310816"/>
            <a:ext cx="712217" cy="71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1" name="Picture 11" descr="C:\Users\jason2\Pictures\그림9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452" y="3310816"/>
            <a:ext cx="715587" cy="72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2" name="Picture 12" descr="C:\Users\jason2\Pictures\그림10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4310" y="3310816"/>
            <a:ext cx="738054" cy="738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3" name="Picture 13" descr="C:\Users\jason2\Pictures\그림11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635" y="3310816"/>
            <a:ext cx="720080" cy="715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5"/>
          <p:cNvSpPr/>
          <p:nvPr/>
        </p:nvSpPr>
        <p:spPr>
          <a:xfrm>
            <a:off x="1703358" y="2923188"/>
            <a:ext cx="506870" cy="2692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40000"/>
              </a:lnSpc>
            </a:pPr>
            <a:r>
              <a:rPr lang="ko-KR" altLang="en-US" sz="1400" spc="-150" baseline="30000" dirty="0" smtClean="0"/>
              <a:t>안전모</a:t>
            </a:r>
            <a:endParaRPr lang="en-US" altLang="ko-KR" sz="1400" spc="-150" baseline="30000" dirty="0" smtClean="0"/>
          </a:p>
        </p:txBody>
      </p:sp>
      <p:sp>
        <p:nvSpPr>
          <p:cNvPr id="10" name="Rectangle 7"/>
          <p:cNvSpPr/>
          <p:nvPr/>
        </p:nvSpPr>
        <p:spPr>
          <a:xfrm>
            <a:off x="2711470" y="4197846"/>
            <a:ext cx="506870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50" baseline="30000" dirty="0"/>
              <a:t>보호복</a:t>
            </a:r>
          </a:p>
        </p:txBody>
      </p:sp>
      <p:sp>
        <p:nvSpPr>
          <p:cNvPr id="11" name="Rectangle 8"/>
          <p:cNvSpPr/>
          <p:nvPr/>
        </p:nvSpPr>
        <p:spPr>
          <a:xfrm>
            <a:off x="3730611" y="4197846"/>
            <a:ext cx="506870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50" baseline="30000" dirty="0"/>
              <a:t>안전대</a:t>
            </a:r>
          </a:p>
        </p:txBody>
      </p:sp>
      <p:sp>
        <p:nvSpPr>
          <p:cNvPr id="12" name="Rectangle 9"/>
          <p:cNvSpPr/>
          <p:nvPr/>
        </p:nvSpPr>
        <p:spPr>
          <a:xfrm>
            <a:off x="4738723" y="4197846"/>
            <a:ext cx="506870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50" baseline="30000" dirty="0"/>
              <a:t>보안경</a:t>
            </a:r>
          </a:p>
        </p:txBody>
      </p:sp>
      <p:sp>
        <p:nvSpPr>
          <p:cNvPr id="13" name="Rectangle 10"/>
          <p:cNvSpPr/>
          <p:nvPr/>
        </p:nvSpPr>
        <p:spPr>
          <a:xfrm>
            <a:off x="5586281" y="4197846"/>
            <a:ext cx="857927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50" baseline="30000" dirty="0"/>
              <a:t>용접용 보안면</a:t>
            </a:r>
          </a:p>
        </p:txBody>
      </p:sp>
      <p:sp>
        <p:nvSpPr>
          <p:cNvPr id="14" name="Rectangle 12"/>
          <p:cNvSpPr/>
          <p:nvPr/>
        </p:nvSpPr>
        <p:spPr>
          <a:xfrm>
            <a:off x="6618873" y="4197846"/>
            <a:ext cx="721672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50" baseline="30000" dirty="0"/>
              <a:t>방음보호구</a:t>
            </a:r>
          </a:p>
        </p:txBody>
      </p:sp>
      <p:sp>
        <p:nvSpPr>
          <p:cNvPr id="15" name="Rectangle 13"/>
          <p:cNvSpPr/>
          <p:nvPr/>
        </p:nvSpPr>
        <p:spPr>
          <a:xfrm>
            <a:off x="3663350" y="2973710"/>
            <a:ext cx="614271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50" baseline="30000" dirty="0"/>
              <a:t>안전장갑</a:t>
            </a:r>
          </a:p>
        </p:txBody>
      </p:sp>
      <p:sp>
        <p:nvSpPr>
          <p:cNvPr id="16" name="Rectangle 14"/>
          <p:cNvSpPr/>
          <p:nvPr/>
        </p:nvSpPr>
        <p:spPr>
          <a:xfrm>
            <a:off x="4572000" y="2973710"/>
            <a:ext cx="721672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50" baseline="30000" dirty="0"/>
              <a:t>방진마스크</a:t>
            </a:r>
          </a:p>
        </p:txBody>
      </p:sp>
      <p:sp>
        <p:nvSpPr>
          <p:cNvPr id="17" name="Rectangle 15"/>
          <p:cNvSpPr/>
          <p:nvPr/>
        </p:nvSpPr>
        <p:spPr>
          <a:xfrm>
            <a:off x="5578520" y="2973710"/>
            <a:ext cx="721672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50" baseline="30000" dirty="0"/>
              <a:t>방독마스크</a:t>
            </a:r>
          </a:p>
        </p:txBody>
      </p:sp>
      <p:sp>
        <p:nvSpPr>
          <p:cNvPr id="18" name="Rectangle 16"/>
          <p:cNvSpPr/>
          <p:nvPr/>
        </p:nvSpPr>
        <p:spPr>
          <a:xfrm>
            <a:off x="6586632" y="2973710"/>
            <a:ext cx="721672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50" baseline="30000" dirty="0"/>
              <a:t>송기마스크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658433" y="2973710"/>
            <a:ext cx="506870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50" baseline="30000" dirty="0"/>
              <a:t>안전화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12440" y="4197846"/>
            <a:ext cx="1072730" cy="2359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400" spc="-150" baseline="30000" dirty="0"/>
              <a:t>전동식 호흡보호구</a:t>
            </a:r>
          </a:p>
        </p:txBody>
      </p:sp>
      <p:sp>
        <p:nvSpPr>
          <p:cNvPr id="34" name="내용 개체 틀 4"/>
          <p:cNvSpPr txBox="1">
            <a:spLocks/>
          </p:cNvSpPr>
          <p:nvPr/>
        </p:nvSpPr>
        <p:spPr>
          <a:xfrm>
            <a:off x="1458072" y="5085184"/>
            <a:ext cx="7100292" cy="7754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buFont typeface="Arial" pitchFamily="34" charset="0"/>
              <a:buNone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근로자의 신체 일부 또는 전체에 착용해 외부의 유해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 ·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위험요인을 차단하거나 </a:t>
            </a: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120000"/>
              </a:lnSpc>
              <a:buFont typeface="Arial" pitchFamily="34" charset="0"/>
              <a:buNone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그 영향을 감소시켜 산업재해를 예방하거나 피해의 정도와 크기를 줄여주는 기구다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.</a:t>
            </a:r>
            <a:endParaRPr lang="ko-KR" altLang="en-US" sz="1400" b="1" spc="-150" dirty="0">
              <a:solidFill>
                <a:srgbClr val="646464"/>
              </a:solidFill>
              <a:latin typeface="+mn-ea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0" y="4869160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타원 55"/>
          <p:cNvSpPr/>
          <p:nvPr/>
        </p:nvSpPr>
        <p:spPr>
          <a:xfrm>
            <a:off x="1052939" y="1272564"/>
            <a:ext cx="360000" cy="360000"/>
          </a:xfrm>
          <a:prstGeom prst="ellipse">
            <a:avLst/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/>
              <a:t>1</a:t>
            </a:r>
            <a:endParaRPr lang="ko-KR" altLang="en-US" sz="1600" b="1" dirty="0"/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4</a:t>
            </a:fld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3568" y="1731823"/>
            <a:ext cx="7494240" cy="308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46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사용방법 및 관리</a:t>
            </a: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5</a:t>
            </a:r>
            <a:endParaRPr lang="ko-KR" altLang="en-US" sz="1600" b="1" dirty="0"/>
          </a:p>
        </p:txBody>
      </p:sp>
      <p:sp>
        <p:nvSpPr>
          <p:cNvPr id="27" name="직사각형 26"/>
          <p:cNvSpPr/>
          <p:nvPr/>
        </p:nvSpPr>
        <p:spPr>
          <a:xfrm>
            <a:off x="1831395" y="1789991"/>
            <a:ext cx="6485022" cy="2522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사용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전에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점검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장착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사용법을 교육</a:t>
            </a:r>
            <a:r>
              <a:rPr lang="en-US" altLang="ko-KR" sz="1350" b="1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훈련한다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면체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접안부에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손수건 등을 덧대 사용하지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않는다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다음의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경우에 부품을 교환하거나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폐기한다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140000"/>
              </a:lnSpc>
            </a:pPr>
            <a:r>
              <a:rPr lang="en-US" altLang="ko-KR" sz="1350" spc="-150" dirty="0">
                <a:solidFill>
                  <a:srgbClr val="646464"/>
                </a:solidFill>
              </a:rPr>
              <a:t>- </a:t>
            </a:r>
            <a:r>
              <a:rPr lang="ko-KR" altLang="en-US" sz="1350" spc="-150" dirty="0" err="1">
                <a:solidFill>
                  <a:srgbClr val="646464"/>
                </a:solidFill>
              </a:rPr>
              <a:t>여과재</a:t>
            </a:r>
            <a:r>
              <a:rPr lang="ko-KR" altLang="en-US" sz="1350" spc="-150" dirty="0">
                <a:solidFill>
                  <a:srgbClr val="646464"/>
                </a:solidFill>
              </a:rPr>
              <a:t> 뒷면이 변색하거나 호흡할 때 이상한 냄새가 </a:t>
            </a:r>
            <a:r>
              <a:rPr lang="ko-KR" altLang="en-US" sz="1350" spc="-150" dirty="0" smtClean="0">
                <a:solidFill>
                  <a:srgbClr val="646464"/>
                </a:solidFill>
              </a:rPr>
              <a:t>난다</a:t>
            </a:r>
            <a:r>
              <a:rPr lang="en-US" altLang="ko-KR" sz="1350" spc="-150" dirty="0" smtClean="0">
                <a:solidFill>
                  <a:srgbClr val="646464"/>
                </a:solidFill>
              </a:rPr>
              <a:t> </a:t>
            </a:r>
            <a:endParaRPr lang="en-US" altLang="ko-KR" sz="1350" spc="-150" dirty="0">
              <a:solidFill>
                <a:srgbClr val="646464"/>
              </a:solidFill>
            </a:endParaRPr>
          </a:p>
          <a:p>
            <a:pPr>
              <a:lnSpc>
                <a:spcPct val="140000"/>
              </a:lnSpc>
            </a:pPr>
            <a:r>
              <a:rPr lang="en-US" altLang="ko-KR" sz="1350" spc="-150" dirty="0">
                <a:solidFill>
                  <a:srgbClr val="646464"/>
                </a:solidFill>
              </a:rPr>
              <a:t>- </a:t>
            </a:r>
            <a:r>
              <a:rPr lang="ko-KR" altLang="en-US" sz="1350" spc="-150" dirty="0" smtClean="0">
                <a:solidFill>
                  <a:srgbClr val="646464"/>
                </a:solidFill>
              </a:rPr>
              <a:t>흡기 저항이 </a:t>
            </a:r>
            <a:r>
              <a:rPr lang="ko-KR" altLang="en-US" sz="1350" spc="-150" dirty="0">
                <a:solidFill>
                  <a:srgbClr val="646464"/>
                </a:solidFill>
              </a:rPr>
              <a:t>뚜렷하거나 분진 </a:t>
            </a:r>
            <a:r>
              <a:rPr lang="ko-KR" altLang="en-US" sz="1350" spc="-150" dirty="0" err="1" smtClean="0">
                <a:solidFill>
                  <a:srgbClr val="646464"/>
                </a:solidFill>
              </a:rPr>
              <a:t>포집효율이</a:t>
            </a:r>
            <a:r>
              <a:rPr lang="ko-KR" altLang="en-US" sz="1350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350" spc="-150" dirty="0">
                <a:solidFill>
                  <a:srgbClr val="646464"/>
                </a:solidFill>
              </a:rPr>
              <a:t>떨어진 것이 </a:t>
            </a:r>
            <a:r>
              <a:rPr lang="ko-KR" altLang="en-US" sz="1350" spc="-150" dirty="0" smtClean="0">
                <a:solidFill>
                  <a:srgbClr val="646464"/>
                </a:solidFill>
              </a:rPr>
              <a:t>느껴진다</a:t>
            </a:r>
            <a:r>
              <a:rPr lang="en-US" altLang="ko-KR" sz="1350" spc="-150" dirty="0" smtClean="0">
                <a:solidFill>
                  <a:srgbClr val="646464"/>
                </a:solidFill>
              </a:rPr>
              <a:t> </a:t>
            </a:r>
            <a:endParaRPr lang="en-US" altLang="ko-KR" sz="1350" spc="-150" dirty="0">
              <a:solidFill>
                <a:srgbClr val="646464"/>
              </a:solidFill>
            </a:endParaRPr>
          </a:p>
          <a:p>
            <a:pPr>
              <a:lnSpc>
                <a:spcPct val="140000"/>
              </a:lnSpc>
            </a:pPr>
            <a:r>
              <a:rPr lang="en-US" altLang="ko-KR" sz="1350" spc="-150" dirty="0">
                <a:solidFill>
                  <a:srgbClr val="646464"/>
                </a:solidFill>
              </a:rPr>
              <a:t>- </a:t>
            </a:r>
            <a:r>
              <a:rPr lang="ko-KR" altLang="en-US" sz="1350" spc="-150" dirty="0" err="1">
                <a:solidFill>
                  <a:srgbClr val="646464"/>
                </a:solidFill>
              </a:rPr>
              <a:t>면체</a:t>
            </a:r>
            <a:r>
              <a:rPr lang="en-US" altLang="ko-KR" sz="1350" spc="-150" dirty="0">
                <a:solidFill>
                  <a:srgbClr val="646464"/>
                </a:solidFill>
              </a:rPr>
              <a:t>, </a:t>
            </a:r>
            <a:r>
              <a:rPr lang="ko-KR" altLang="en-US" sz="1350" spc="-150" dirty="0" err="1" smtClean="0">
                <a:solidFill>
                  <a:srgbClr val="646464"/>
                </a:solidFill>
              </a:rPr>
              <a:t>흡</a:t>
            </a:r>
            <a:r>
              <a:rPr lang="en-US" altLang="ko-KR" sz="1350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350" spc="-150" dirty="0" smtClean="0">
                <a:solidFill>
                  <a:srgbClr val="646464"/>
                </a:solidFill>
              </a:rPr>
              <a:t>배기 </a:t>
            </a:r>
            <a:r>
              <a:rPr lang="ko-KR" altLang="en-US" sz="1350" spc="-150" dirty="0">
                <a:solidFill>
                  <a:srgbClr val="646464"/>
                </a:solidFill>
              </a:rPr>
              <a:t>밸브 등의 파손이나 변형이 확인된다 </a:t>
            </a:r>
          </a:p>
        </p:txBody>
      </p:sp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08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61166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122514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40</a:t>
            </a:fld>
            <a:endParaRPr lang="ko-KR" altLang="en-US" dirty="0"/>
          </a:p>
        </p:txBody>
      </p:sp>
      <p:cxnSp>
        <p:nvCxnSpPr>
          <p:cNvPr id="12" name="직선 연결선 11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058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2" y="1340768"/>
            <a:ext cx="441323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방진마스</a:t>
            </a:r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크</a:t>
            </a:r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 착용방법   </a:t>
            </a:r>
            <a:r>
              <a:rPr lang="en-US" altLang="ko-KR" sz="1400" b="1" spc="-150" dirty="0" smtClean="0">
                <a:solidFill>
                  <a:srgbClr val="676B61"/>
                </a:solidFill>
                <a:latin typeface="+mj-ea"/>
                <a:ea typeface="+mj-ea"/>
              </a:rPr>
              <a:t>&gt;</a:t>
            </a:r>
            <a:r>
              <a:rPr lang="ko-KR" altLang="en-US" sz="14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반면형</a:t>
            </a:r>
            <a:r>
              <a:rPr lang="en-US" altLang="ko-KR" sz="1400" b="1" spc="-150" dirty="0" smtClean="0">
                <a:solidFill>
                  <a:srgbClr val="676B61"/>
                </a:solidFill>
                <a:latin typeface="+mj-ea"/>
                <a:ea typeface="+mj-ea"/>
              </a:rPr>
              <a:t>(</a:t>
            </a:r>
            <a:r>
              <a:rPr lang="ko-KR" altLang="en-US" sz="14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직결식</a:t>
            </a:r>
            <a:r>
              <a:rPr lang="en-US" altLang="ko-KR" sz="1400" b="1" spc="-150" dirty="0" smtClean="0">
                <a:solidFill>
                  <a:srgbClr val="676B61"/>
                </a:solidFill>
                <a:latin typeface="+mj-ea"/>
                <a:ea typeface="+mj-ea"/>
              </a:rPr>
              <a:t>/</a:t>
            </a:r>
            <a:r>
              <a:rPr lang="ko-KR" altLang="en-US" sz="1400" b="1" spc="-150" dirty="0" smtClean="0">
                <a:solidFill>
                  <a:srgbClr val="676B61"/>
                </a:solidFill>
                <a:latin typeface="+mj-ea"/>
                <a:ea typeface="+mj-ea"/>
              </a:rPr>
              <a:t>필터 탈∙부착</a:t>
            </a:r>
            <a:r>
              <a:rPr lang="en-US" altLang="ko-KR" sz="1400" b="1" spc="-150" dirty="0" smtClean="0">
                <a:solidFill>
                  <a:srgbClr val="676B61"/>
                </a:solidFill>
                <a:latin typeface="+mj-ea"/>
                <a:ea typeface="+mj-ea"/>
              </a:rPr>
              <a:t>)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대각선 방향의 모서리가 둥근 사각형 39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6</a:t>
            </a:r>
            <a:endParaRPr lang="ko-KR" altLang="en-US" sz="16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930" y="1916832"/>
            <a:ext cx="1636713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027" y="1928931"/>
            <a:ext cx="1633537" cy="1487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948" y="1928931"/>
            <a:ext cx="1636713" cy="14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5930" y="4156609"/>
            <a:ext cx="1633537" cy="14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428" y="4156608"/>
            <a:ext cx="1636713" cy="14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948" y="4156609"/>
            <a:ext cx="1633537" cy="14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77485" y="3501008"/>
            <a:ext cx="2088232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/>
              <a:t>케이스 안에 </a:t>
            </a:r>
            <a:r>
              <a:rPr lang="ko-KR" altLang="en-US" sz="1400" baseline="30000" dirty="0" err="1"/>
              <a:t>여과재를</a:t>
            </a:r>
            <a:r>
              <a:rPr lang="ko-KR" altLang="en-US" sz="1400" baseline="30000" dirty="0"/>
              <a:t> </a:t>
            </a:r>
            <a:r>
              <a:rPr lang="ko-KR" altLang="en-US" sz="1400" baseline="30000" dirty="0" err="1" smtClean="0"/>
              <a:t>끼워넣는다</a:t>
            </a:r>
            <a:endParaRPr lang="en-US" altLang="ko-KR" sz="1050" baseline="30000" dirty="0"/>
          </a:p>
        </p:txBody>
      </p:sp>
      <p:sp>
        <p:nvSpPr>
          <p:cNvPr id="36" name="TextBox 35"/>
          <p:cNvSpPr txBox="1"/>
          <p:nvPr/>
        </p:nvSpPr>
        <p:spPr>
          <a:xfrm>
            <a:off x="6084169" y="3501008"/>
            <a:ext cx="2088232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err="1"/>
              <a:t>머리끈을</a:t>
            </a:r>
            <a:r>
              <a:rPr lang="ko-KR" altLang="en-US" sz="1400" baseline="30000" dirty="0"/>
              <a:t> 머리 위로 </a:t>
            </a:r>
            <a:r>
              <a:rPr lang="ko-KR" altLang="en-US" sz="1400" baseline="30000" dirty="0" smtClean="0"/>
              <a:t>걸어준다</a:t>
            </a:r>
            <a:endParaRPr lang="en-US" altLang="ko-KR" sz="1400" baseline="30000" dirty="0"/>
          </a:p>
        </p:txBody>
      </p:sp>
      <p:sp>
        <p:nvSpPr>
          <p:cNvPr id="49" name="TextBox 48"/>
          <p:cNvSpPr txBox="1"/>
          <p:nvPr/>
        </p:nvSpPr>
        <p:spPr>
          <a:xfrm>
            <a:off x="1577485" y="5713898"/>
            <a:ext cx="1999893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err="1"/>
              <a:t>안면부를</a:t>
            </a:r>
            <a:r>
              <a:rPr lang="ko-KR" altLang="en-US" sz="1400" baseline="30000" dirty="0"/>
              <a:t> 코</a:t>
            </a:r>
            <a:r>
              <a:rPr lang="en-US" altLang="ko-KR" sz="1400" baseline="30000" dirty="0"/>
              <a:t>, </a:t>
            </a:r>
            <a:r>
              <a:rPr lang="ko-KR" altLang="en-US" sz="1400" baseline="30000" dirty="0"/>
              <a:t>입</a:t>
            </a:r>
            <a:r>
              <a:rPr lang="en-US" altLang="ko-KR" sz="1400" baseline="30000" dirty="0"/>
              <a:t>, </a:t>
            </a:r>
            <a:r>
              <a:rPr lang="ko-KR" altLang="en-US" sz="1400" baseline="30000" dirty="0" smtClean="0"/>
              <a:t>턱밑까지 </a:t>
            </a:r>
            <a:r>
              <a:rPr lang="ko-KR" altLang="en-US" sz="1400" baseline="30000" dirty="0"/>
              <a:t>충분히 </a:t>
            </a:r>
            <a:r>
              <a:rPr lang="ko-KR" altLang="en-US" sz="1400" baseline="30000" dirty="0" smtClean="0"/>
              <a:t>감싼 </a:t>
            </a:r>
            <a:r>
              <a:rPr lang="ko-KR" altLang="en-US" sz="1400" baseline="30000" dirty="0"/>
              <a:t>후 </a:t>
            </a:r>
            <a:r>
              <a:rPr lang="ko-KR" altLang="en-US" sz="1400" baseline="30000" dirty="0" err="1"/>
              <a:t>목끈을</a:t>
            </a:r>
            <a:r>
              <a:rPr lang="ko-KR" altLang="en-US" sz="1400" baseline="30000" dirty="0"/>
              <a:t> </a:t>
            </a:r>
            <a:r>
              <a:rPr lang="ko-KR" altLang="en-US" sz="1400" baseline="30000" dirty="0" smtClean="0"/>
              <a:t>잡아당긴다</a:t>
            </a:r>
            <a:endParaRPr lang="en-US" altLang="ko-KR" sz="1400" dirty="0"/>
          </a:p>
        </p:txBody>
      </p:sp>
      <p:sp>
        <p:nvSpPr>
          <p:cNvPr id="50" name="TextBox 49"/>
          <p:cNvSpPr txBox="1"/>
          <p:nvPr/>
        </p:nvSpPr>
        <p:spPr>
          <a:xfrm>
            <a:off x="3835492" y="5713898"/>
            <a:ext cx="2088232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smtClean="0"/>
              <a:t>잡아당긴 </a:t>
            </a:r>
            <a:r>
              <a:rPr lang="ko-KR" altLang="en-US" sz="1400" baseline="30000" dirty="0" err="1"/>
              <a:t>목끈의</a:t>
            </a:r>
            <a:r>
              <a:rPr lang="ko-KR" altLang="en-US" sz="1400" baseline="30000" dirty="0"/>
              <a:t> 고리를 </a:t>
            </a:r>
            <a:endParaRPr lang="en-US" altLang="ko-KR" sz="1400" baseline="30000" dirty="0"/>
          </a:p>
          <a:p>
            <a:r>
              <a:rPr lang="ko-KR" altLang="en-US" sz="1400" baseline="30000" dirty="0"/>
              <a:t>목 뒤에서 </a:t>
            </a:r>
            <a:r>
              <a:rPr lang="ko-KR" altLang="en-US" sz="1400" baseline="30000" dirty="0" smtClean="0"/>
              <a:t>걸어준다</a:t>
            </a:r>
            <a:endParaRPr lang="en-US" altLang="ko-KR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6084169" y="5713898"/>
            <a:ext cx="1897561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err="1"/>
              <a:t>목끈을</a:t>
            </a:r>
            <a:r>
              <a:rPr lang="ko-KR" altLang="en-US" sz="1400" baseline="30000" dirty="0"/>
              <a:t> 얼굴에 맞도록 조인 후 </a:t>
            </a:r>
            <a:r>
              <a:rPr lang="ko-KR" altLang="en-US" sz="1400" baseline="30000" dirty="0" smtClean="0"/>
              <a:t>양손으로 </a:t>
            </a:r>
            <a:r>
              <a:rPr lang="ko-KR" altLang="en-US" sz="1400" baseline="30000" dirty="0"/>
              <a:t>밀착검사를 </a:t>
            </a:r>
            <a:r>
              <a:rPr lang="ko-KR" altLang="en-US" sz="1400" baseline="30000" dirty="0" smtClean="0"/>
              <a:t>실시한다</a:t>
            </a:r>
            <a:endParaRPr lang="en-US" altLang="ko-KR" sz="1400" dirty="0"/>
          </a:p>
        </p:txBody>
      </p:sp>
      <p:sp>
        <p:nvSpPr>
          <p:cNvPr id="6" name="타원 5"/>
          <p:cNvSpPr/>
          <p:nvPr/>
        </p:nvSpPr>
        <p:spPr>
          <a:xfrm>
            <a:off x="1489454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52" name="타원 51"/>
          <p:cNvSpPr/>
          <p:nvPr/>
        </p:nvSpPr>
        <p:spPr>
          <a:xfrm>
            <a:off x="3756792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53" name="타원 52"/>
          <p:cNvSpPr/>
          <p:nvPr/>
        </p:nvSpPr>
        <p:spPr>
          <a:xfrm>
            <a:off x="6005470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54" name="타원 53"/>
          <p:cNvSpPr/>
          <p:nvPr/>
        </p:nvSpPr>
        <p:spPr>
          <a:xfrm>
            <a:off x="1489454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55" name="타원 54"/>
          <p:cNvSpPr/>
          <p:nvPr/>
        </p:nvSpPr>
        <p:spPr>
          <a:xfrm>
            <a:off x="3756792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 smtClean="0"/>
              <a:t>5</a:t>
            </a:r>
            <a:endParaRPr lang="ko-KR" altLang="en-US" sz="800" b="1" dirty="0"/>
          </a:p>
        </p:txBody>
      </p:sp>
      <p:sp>
        <p:nvSpPr>
          <p:cNvPr id="56" name="타원 55"/>
          <p:cNvSpPr/>
          <p:nvPr/>
        </p:nvSpPr>
        <p:spPr>
          <a:xfrm>
            <a:off x="6005470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4174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1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70869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2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95659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3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44174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4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0869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5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95659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6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41</a:t>
            </a:fld>
            <a:endParaRPr lang="ko-KR" alt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3835492" y="3501008"/>
            <a:ext cx="2088232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smtClean="0"/>
              <a:t>케이스의 </a:t>
            </a:r>
            <a:r>
              <a:rPr lang="ko-KR" altLang="en-US" sz="1400" baseline="30000" dirty="0" err="1" smtClean="0"/>
              <a:t>잠금장치를</a:t>
            </a:r>
            <a:r>
              <a:rPr lang="ko-KR" altLang="en-US" sz="1400" baseline="30000" dirty="0" smtClean="0"/>
              <a:t> 찰칵 소리가 나도록 눌러 닫아준다 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429426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379" y="1916832"/>
            <a:ext cx="1633537" cy="14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476" y="1930517"/>
            <a:ext cx="1633537" cy="14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351" y="1916831"/>
            <a:ext cx="1633537" cy="14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088" y="4153494"/>
            <a:ext cx="1633537" cy="14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252" y="4153494"/>
            <a:ext cx="1633537" cy="14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6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856" y="4144931"/>
            <a:ext cx="1627187" cy="148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90084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방진마스</a:t>
            </a:r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크</a:t>
            </a:r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 착용방법   </a:t>
            </a:r>
            <a:r>
              <a:rPr lang="en-US" altLang="ko-KR" sz="1400" b="1" spc="-150" dirty="0" smtClean="0">
                <a:solidFill>
                  <a:srgbClr val="676B61"/>
                </a:solidFill>
                <a:latin typeface="+mj-ea"/>
                <a:ea typeface="+mj-ea"/>
              </a:rPr>
              <a:t>&gt;</a:t>
            </a:r>
            <a:r>
              <a:rPr lang="ko-KR" altLang="en-US" sz="14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안면부</a:t>
            </a:r>
            <a:r>
              <a:rPr lang="ko-KR" altLang="en-US" sz="1400" b="1" spc="-150" dirty="0" smtClean="0">
                <a:solidFill>
                  <a:srgbClr val="676B61"/>
                </a:solidFill>
                <a:latin typeface="+mj-ea"/>
                <a:ea typeface="+mj-ea"/>
              </a:rPr>
              <a:t> </a:t>
            </a:r>
            <a:r>
              <a:rPr lang="ko-KR" altLang="en-US" sz="14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여과식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대각선 방향의 모서리가 둥근 사각형 39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6</a:t>
            </a:r>
            <a:endParaRPr lang="ko-KR" altLang="en-US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68552" y="3483424"/>
            <a:ext cx="2088232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/>
              <a:t>마스크를 컵 모양으로 둥글게</a:t>
            </a:r>
            <a:r>
              <a:rPr lang="en-US" altLang="ko-KR" sz="1400" baseline="30000" dirty="0"/>
              <a:t> </a:t>
            </a:r>
            <a:r>
              <a:rPr lang="ko-KR" altLang="en-US" sz="1400" baseline="30000" dirty="0" smtClean="0"/>
              <a:t>편다</a:t>
            </a:r>
            <a:endParaRPr lang="en-US" altLang="ko-KR" sz="1400" baseline="30000" dirty="0"/>
          </a:p>
        </p:txBody>
      </p:sp>
      <p:sp>
        <p:nvSpPr>
          <p:cNvPr id="35" name="TextBox 34"/>
          <p:cNvSpPr txBox="1"/>
          <p:nvPr/>
        </p:nvSpPr>
        <p:spPr>
          <a:xfrm>
            <a:off x="3831607" y="3474632"/>
            <a:ext cx="2132179" cy="465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400" baseline="30000" dirty="0" smtClean="0"/>
              <a:t>아래 방향으로 </a:t>
            </a:r>
            <a:r>
              <a:rPr lang="ko-KR" altLang="en-US" sz="1400" baseline="30000" dirty="0" err="1" smtClean="0"/>
              <a:t>머릿끈을</a:t>
            </a:r>
            <a:r>
              <a:rPr lang="ko-KR" altLang="en-US" sz="1400" baseline="30000" dirty="0" smtClean="0"/>
              <a:t> 떨어 </a:t>
            </a:r>
            <a:endParaRPr lang="en-US" altLang="ko-KR" sz="1400" baseline="30000" dirty="0" smtClean="0"/>
          </a:p>
          <a:p>
            <a:pPr>
              <a:lnSpc>
                <a:spcPct val="130000"/>
              </a:lnSpc>
            </a:pPr>
            <a:r>
              <a:rPr lang="ko-KR" altLang="en-US" sz="1400" baseline="30000" dirty="0" err="1"/>
              <a:t>뜨</a:t>
            </a:r>
            <a:r>
              <a:rPr lang="ko-KR" altLang="en-US" sz="1400" baseline="30000" dirty="0" err="1" smtClean="0"/>
              <a:t>린다</a:t>
            </a:r>
            <a:endParaRPr lang="en-US" altLang="ko-KR" sz="1400" baseline="30000" dirty="0"/>
          </a:p>
        </p:txBody>
      </p:sp>
      <p:sp>
        <p:nvSpPr>
          <p:cNvPr id="49" name="TextBox 48"/>
          <p:cNvSpPr txBox="1"/>
          <p:nvPr/>
        </p:nvSpPr>
        <p:spPr>
          <a:xfrm>
            <a:off x="1572480" y="5683265"/>
            <a:ext cx="1939749" cy="465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400" baseline="30000" dirty="0"/>
              <a:t>마스크의 가장자리를 펴가며</a:t>
            </a:r>
            <a:r>
              <a:rPr lang="en-US" altLang="ko-KR" sz="1400" baseline="30000" dirty="0"/>
              <a:t> </a:t>
            </a:r>
            <a:endParaRPr lang="en-US" altLang="ko-KR" sz="1400" baseline="30000" dirty="0" smtClean="0"/>
          </a:p>
          <a:p>
            <a:pPr>
              <a:lnSpc>
                <a:spcPct val="130000"/>
              </a:lnSpc>
            </a:pPr>
            <a:r>
              <a:rPr lang="ko-KR" altLang="en-US" sz="1400" baseline="30000" dirty="0" smtClean="0"/>
              <a:t>얼굴과의 </a:t>
            </a:r>
            <a:r>
              <a:rPr lang="ko-KR" altLang="en-US" sz="1400" baseline="30000" dirty="0"/>
              <a:t>틈새를 </a:t>
            </a:r>
            <a:r>
              <a:rPr lang="ko-KR" altLang="en-US" sz="1400" baseline="30000" dirty="0" smtClean="0"/>
              <a:t>막아준다</a:t>
            </a:r>
            <a:endParaRPr lang="en-US" altLang="ko-KR" sz="1400" baseline="30000" dirty="0"/>
          </a:p>
        </p:txBody>
      </p:sp>
      <p:sp>
        <p:nvSpPr>
          <p:cNvPr id="50" name="TextBox 49"/>
          <p:cNvSpPr txBox="1"/>
          <p:nvPr/>
        </p:nvSpPr>
        <p:spPr>
          <a:xfrm>
            <a:off x="3846979" y="5683265"/>
            <a:ext cx="2088232" cy="494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400" baseline="30000" dirty="0" err="1"/>
              <a:t>코누름쇠를</a:t>
            </a:r>
            <a:r>
              <a:rPr lang="ko-KR" altLang="en-US" sz="1400" baseline="30000" dirty="0"/>
              <a:t> 구부려 코 부위와 </a:t>
            </a:r>
            <a:endParaRPr lang="en-US" altLang="ko-KR" sz="1400" baseline="30000" dirty="0" smtClean="0"/>
          </a:p>
          <a:p>
            <a:r>
              <a:rPr lang="ko-KR" altLang="en-US" sz="1400" baseline="30000" dirty="0" smtClean="0"/>
              <a:t>잘 맞도록 고정시킨다</a:t>
            </a:r>
            <a:endParaRPr lang="en-US" altLang="ko-KR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6095656" y="5683265"/>
            <a:ext cx="2292768" cy="465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400" baseline="30000" dirty="0"/>
              <a:t>안면부가 얼굴에 완전히 </a:t>
            </a:r>
            <a:r>
              <a:rPr lang="ko-KR" altLang="en-US" sz="1400" baseline="30000" dirty="0" smtClean="0"/>
              <a:t>밀착되었는지 </a:t>
            </a:r>
            <a:r>
              <a:rPr lang="ko-KR" altLang="en-US" sz="1400" baseline="30000" dirty="0"/>
              <a:t>양손으로 밀착검사를 </a:t>
            </a:r>
            <a:r>
              <a:rPr lang="ko-KR" altLang="en-US" sz="1400" baseline="30000" dirty="0" smtClean="0"/>
              <a:t>한다</a:t>
            </a:r>
            <a:endParaRPr lang="en-US" altLang="ko-KR" sz="1400" baseline="30000" dirty="0"/>
          </a:p>
        </p:txBody>
      </p:sp>
      <p:sp>
        <p:nvSpPr>
          <p:cNvPr id="24" name="TextBox 23"/>
          <p:cNvSpPr txBox="1"/>
          <p:nvPr/>
        </p:nvSpPr>
        <p:spPr>
          <a:xfrm>
            <a:off x="6082897" y="3474632"/>
            <a:ext cx="2097564" cy="6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400" baseline="30000" dirty="0"/>
              <a:t>턱 아랫부분에 마스크를 </a:t>
            </a:r>
            <a:r>
              <a:rPr lang="ko-KR" altLang="en-US" sz="1400" baseline="30000" dirty="0" err="1"/>
              <a:t>갖다댄</a:t>
            </a:r>
            <a:r>
              <a:rPr lang="ko-KR" altLang="en-US" sz="1400" baseline="30000" dirty="0"/>
              <a:t> 후 </a:t>
            </a:r>
            <a:r>
              <a:rPr lang="ko-KR" altLang="en-US" sz="1400" baseline="30000" dirty="0" smtClean="0"/>
              <a:t>한 </a:t>
            </a:r>
            <a:r>
              <a:rPr lang="ko-KR" altLang="en-US" sz="1400" baseline="30000" dirty="0"/>
              <a:t>손으로 마스크를 잡고 다른 </a:t>
            </a:r>
            <a:endParaRPr lang="en-US" altLang="ko-KR" sz="1400" baseline="30000" dirty="0" smtClean="0"/>
          </a:p>
          <a:p>
            <a:pPr>
              <a:lnSpc>
                <a:spcPct val="130000"/>
              </a:lnSpc>
            </a:pPr>
            <a:r>
              <a:rPr lang="ko-KR" altLang="en-US" sz="1400" baseline="30000" dirty="0" smtClean="0"/>
              <a:t>손으로 </a:t>
            </a:r>
            <a:r>
              <a:rPr lang="ko-KR" altLang="en-US" sz="1400" baseline="30000" dirty="0" err="1"/>
              <a:t>머리끈을</a:t>
            </a:r>
            <a:r>
              <a:rPr lang="ko-KR" altLang="en-US" sz="1400" baseline="30000" dirty="0"/>
              <a:t> 잡아당겨 </a:t>
            </a:r>
            <a:r>
              <a:rPr lang="ko-KR" altLang="en-US" sz="1400" baseline="30000" dirty="0" smtClean="0"/>
              <a:t>착용한다</a:t>
            </a:r>
            <a:endParaRPr lang="en-US" altLang="ko-KR" sz="1400" baseline="30000" dirty="0"/>
          </a:p>
        </p:txBody>
      </p:sp>
      <p:sp>
        <p:nvSpPr>
          <p:cNvPr id="26" name="타원 25"/>
          <p:cNvSpPr/>
          <p:nvPr/>
        </p:nvSpPr>
        <p:spPr>
          <a:xfrm>
            <a:off x="1489454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7" name="타원 26"/>
          <p:cNvSpPr/>
          <p:nvPr/>
        </p:nvSpPr>
        <p:spPr>
          <a:xfrm>
            <a:off x="3756792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8" name="타원 27"/>
          <p:cNvSpPr/>
          <p:nvPr/>
        </p:nvSpPr>
        <p:spPr>
          <a:xfrm>
            <a:off x="6005470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9" name="타원 28"/>
          <p:cNvSpPr/>
          <p:nvPr/>
        </p:nvSpPr>
        <p:spPr>
          <a:xfrm>
            <a:off x="1489454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0" name="타원 29"/>
          <p:cNvSpPr/>
          <p:nvPr/>
        </p:nvSpPr>
        <p:spPr>
          <a:xfrm>
            <a:off x="3756792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 smtClean="0"/>
              <a:t>5</a:t>
            </a:r>
            <a:endParaRPr lang="ko-KR" altLang="en-US" sz="800" b="1" dirty="0"/>
          </a:p>
        </p:txBody>
      </p:sp>
      <p:sp>
        <p:nvSpPr>
          <p:cNvPr id="31" name="타원 30"/>
          <p:cNvSpPr/>
          <p:nvPr/>
        </p:nvSpPr>
        <p:spPr>
          <a:xfrm>
            <a:off x="6005470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44174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1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70869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2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95659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3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44174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4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0869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5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95659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6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42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9178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74026" y="3154978"/>
            <a:ext cx="2718454" cy="2609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내용 개체 틀 4"/>
          <p:cNvSpPr txBox="1">
            <a:spLocks/>
          </p:cNvSpPr>
          <p:nvPr/>
        </p:nvSpPr>
        <p:spPr>
          <a:xfrm>
            <a:off x="1511152" y="2636912"/>
            <a:ext cx="5077072" cy="252961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ko-KR" altLang="en-US" sz="2000" b="1" spc="-150" dirty="0" smtClean="0">
                <a:solidFill>
                  <a:srgbClr val="A39683"/>
                </a:solidFill>
                <a:latin typeface="+mn-ea"/>
              </a:rPr>
              <a:t> </a:t>
            </a:r>
            <a:endParaRPr lang="ko-KR" altLang="en-US" sz="2000" b="1" spc="-150" dirty="0">
              <a:solidFill>
                <a:srgbClr val="A39683"/>
              </a:solidFill>
              <a:latin typeface="+mn-ea"/>
            </a:endParaRPr>
          </a:p>
          <a:p>
            <a:pPr>
              <a:lnSpc>
                <a:spcPct val="250000"/>
              </a:lnSpc>
              <a:buFont typeface="Wingdings" pitchFamily="2" charset="2"/>
              <a:buChar char="l"/>
            </a:pP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 유기용제</a:t>
            </a:r>
            <a:r>
              <a:rPr lang="en-US" altLang="ko-KR" sz="1400" b="1" spc="-150" dirty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산과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알칼리성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화학물질의 가스와 </a:t>
            </a: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sz="1400" b="1" spc="-150" dirty="0">
                <a:solidFill>
                  <a:srgbClr val="646464"/>
                </a:solidFill>
                <a:latin typeface="+mn-ea"/>
              </a:rPr>
              <a:t> 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       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증기 독성으로부터 호흡기 보호 및 중독 방지</a:t>
            </a:r>
            <a:endParaRPr lang="ko-KR" altLang="en-US" sz="1400" b="1" spc="-150" dirty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석유화학산업 현장이나 도장작업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산과 알칼리 세척작업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sz="1400" b="1" spc="-150" dirty="0">
                <a:solidFill>
                  <a:srgbClr val="646464"/>
                </a:solidFill>
                <a:latin typeface="+mn-ea"/>
              </a:rPr>
              <a:t> 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      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발표작업 등 다양한 작업에서 사용</a:t>
            </a:r>
            <a:endParaRPr lang="ko-KR" altLang="en-US" sz="1100" b="1" spc="-150" dirty="0">
              <a:solidFill>
                <a:srgbClr val="83887C"/>
              </a:solidFill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8869" y="1260459"/>
            <a:ext cx="44997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2767B2"/>
                </a:solidFill>
              </a:rPr>
              <a:t>방독마스크</a:t>
            </a:r>
            <a:endParaRPr lang="en-US" altLang="ko-KR" sz="1400" b="1" dirty="0" smtClean="0">
              <a:solidFill>
                <a:srgbClr val="2767B2"/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0" y="213285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43</a:t>
            </a:fld>
            <a:endParaRPr lang="ko-KR" altLang="en-US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977899"/>
            <a:ext cx="1039357" cy="1044146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1543363" y="278092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smtClean="0">
                <a:solidFill>
                  <a:srgbClr val="676B61"/>
                </a:solidFill>
                <a:latin typeface="+mj-ea"/>
                <a:ea typeface="+mj-ea"/>
              </a:rPr>
              <a:t>방독마스크의 </a:t>
            </a:r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주요 보호기능은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1461518" y="3154978"/>
            <a:ext cx="4766666" cy="7733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대각선 방향의 모서리가 둥근 사각형 14"/>
          <p:cNvSpPr/>
          <p:nvPr/>
        </p:nvSpPr>
        <p:spPr>
          <a:xfrm>
            <a:off x="1043608" y="279045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047975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종류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대각선 방향의 모서리가 둥근 사각형 4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sp>
        <p:nvSpPr>
          <p:cNvPr id="13" name="직사각형 12"/>
          <p:cNvSpPr/>
          <p:nvPr/>
        </p:nvSpPr>
        <p:spPr>
          <a:xfrm>
            <a:off x="1525438" y="1844824"/>
            <a:ext cx="6624736" cy="432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     방독마스크는 </a:t>
            </a:r>
            <a:r>
              <a:rPr lang="ko-KR" altLang="en-US" sz="1700" b="1" spc="-150" dirty="0" err="1" smtClean="0">
                <a:solidFill>
                  <a:srgbClr val="646464"/>
                </a:solidFill>
                <a:latin typeface="+mj-ea"/>
                <a:ea typeface="+mj-ea"/>
              </a:rPr>
              <a:t>화학물질별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 제독능력이 있는 </a:t>
            </a:r>
            <a:r>
              <a:rPr lang="ko-KR" altLang="en-US" sz="1700" b="1" spc="-150" dirty="0" err="1" smtClean="0">
                <a:solidFill>
                  <a:srgbClr val="646464"/>
                </a:solidFill>
                <a:latin typeface="+mj-ea"/>
                <a:ea typeface="+mj-ea"/>
              </a:rPr>
              <a:t>정화통으로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 구분되고 있다</a:t>
            </a:r>
            <a:r>
              <a:rPr lang="en-US" altLang="ko-KR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.</a:t>
            </a:r>
            <a:endParaRPr lang="ko-KR" altLang="en-US" sz="1700" b="1" spc="-150" dirty="0">
              <a:solidFill>
                <a:srgbClr val="646464"/>
              </a:solidFill>
              <a:latin typeface="+mj-ea"/>
              <a:ea typeface="+mj-ea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234" y="4852226"/>
            <a:ext cx="1758896" cy="1141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0881385"/>
              </p:ext>
            </p:extLst>
          </p:nvPr>
        </p:nvGraphicFramePr>
        <p:xfrm>
          <a:off x="1594893" y="2694235"/>
          <a:ext cx="5400600" cy="332705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0100"/>
                <a:gridCol w="900100"/>
                <a:gridCol w="1224136"/>
                <a:gridCol w="2376264"/>
              </a:tblGrid>
              <a:tr h="38848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/>
                        <a:t>시험가스별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정화통의 색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대상 유해물질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</a:tr>
              <a:tr h="418293">
                <a:tc gridSpan="2">
                  <a:txBody>
                    <a:bodyPr/>
                    <a:lstStyle/>
                    <a:p>
                      <a:r>
                        <a:rPr lang="ko-KR" altLang="en-US" sz="1200" b="1" kern="1200" baseline="0" dirty="0" smtClean="0">
                          <a:solidFill>
                            <a:srgbClr val="8D7E69"/>
                          </a:solidFill>
                          <a:latin typeface="+mn-lt"/>
                          <a:ea typeface="+mn-ea"/>
                          <a:cs typeface="+mn-cs"/>
                        </a:rPr>
                        <a:t>유기화합물용</a:t>
                      </a: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갈색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유기용제 등의 가스나 증기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936104">
                <a:tc gridSpan="2"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200" b="1" kern="1200" baseline="0" dirty="0" smtClean="0">
                          <a:solidFill>
                            <a:srgbClr val="8D7E69"/>
                          </a:solidFill>
                          <a:latin typeface="+mn-lt"/>
                          <a:ea typeface="+mn-ea"/>
                          <a:cs typeface="+mn-cs"/>
                        </a:rPr>
                        <a:t>할로겐용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200" b="1" kern="1200" baseline="0" dirty="0" smtClean="0">
                          <a:solidFill>
                            <a:srgbClr val="8D7E69"/>
                          </a:solidFill>
                          <a:latin typeface="+mn-lt"/>
                          <a:ea typeface="+mn-ea"/>
                          <a:cs typeface="+mn-cs"/>
                        </a:rPr>
                        <a:t>황화수소용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200" b="1" kern="1200" baseline="0" dirty="0" err="1" smtClean="0">
                          <a:solidFill>
                            <a:srgbClr val="8D7E69"/>
                          </a:solidFill>
                          <a:latin typeface="+mn-lt"/>
                          <a:ea typeface="+mn-ea"/>
                          <a:cs typeface="+mn-cs"/>
                        </a:rPr>
                        <a:t>시안화수소용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회색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할로겐 가스나 증기</a:t>
                      </a:r>
                    </a:p>
                    <a:p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황화수소 가스</a:t>
                      </a:r>
                    </a:p>
                    <a:p>
                      <a:r>
                        <a:rPr lang="ko-KR" altLang="en-US" sz="120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시안화수소</a:t>
                      </a: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 가스나 </a:t>
                      </a:r>
                      <a:r>
                        <a:rPr lang="ko-KR" altLang="en-US" sz="120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시안산</a:t>
                      </a: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 증기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600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200" baseline="0" dirty="0" smtClean="0">
                          <a:solidFill>
                            <a:srgbClr val="8D7E69"/>
                          </a:solidFill>
                          <a:latin typeface="+mn-lt"/>
                          <a:ea typeface="+mn-ea"/>
                          <a:cs typeface="+mn-cs"/>
                        </a:rPr>
                        <a:t>아황산용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노랑색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아황산 가스나 증기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60040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kern="1200" baseline="0" dirty="0" smtClean="0">
                          <a:solidFill>
                            <a:srgbClr val="8D7E69"/>
                          </a:solidFill>
                          <a:latin typeface="+mn-lt"/>
                          <a:ea typeface="+mn-ea"/>
                          <a:cs typeface="+mn-cs"/>
                        </a:rPr>
                        <a:t>암모니아용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녹색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암모니아 가스나 증기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432048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복합용 및 겸용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복합용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해당가스 색깔 모두 표시</a:t>
                      </a:r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(2</a:t>
                      </a:r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층 분리</a:t>
                      </a:r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)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겸용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백색과 해당가스 색깔 모두 표시</a:t>
                      </a:r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(2</a:t>
                      </a:r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층 분리</a:t>
                      </a:r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)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cxnSp>
        <p:nvCxnSpPr>
          <p:cNvPr id="5" name="직선 연결선 4"/>
          <p:cNvCxnSpPr/>
          <p:nvPr/>
        </p:nvCxnSpPr>
        <p:spPr>
          <a:xfrm>
            <a:off x="3457770" y="3492541"/>
            <a:ext cx="1152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4691237" y="3492541"/>
            <a:ext cx="2268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3457770" y="4428645"/>
            <a:ext cx="1152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4691237" y="4428645"/>
            <a:ext cx="2268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/>
          <p:cNvCxnSpPr/>
          <p:nvPr/>
        </p:nvCxnSpPr>
        <p:spPr>
          <a:xfrm>
            <a:off x="3457770" y="4788685"/>
            <a:ext cx="1152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4691237" y="4788685"/>
            <a:ext cx="2268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직선 연결선 7"/>
          <p:cNvCxnSpPr/>
          <p:nvPr/>
        </p:nvCxnSpPr>
        <p:spPr>
          <a:xfrm>
            <a:off x="1594893" y="6021288"/>
            <a:ext cx="5400600" cy="0"/>
          </a:xfrm>
          <a:prstGeom prst="line">
            <a:avLst/>
          </a:prstGeom>
          <a:ln w="19050"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44</a:t>
            </a:fld>
            <a:endParaRPr lang="ko-KR" alt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1522263" y="2288539"/>
            <a:ext cx="6624736" cy="432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700" b="1" spc="-150" dirty="0">
                <a:solidFill>
                  <a:srgbClr val="646464"/>
                </a:solidFill>
                <a:latin typeface="+mj-ea"/>
                <a:ea typeface="+mj-ea"/>
              </a:rPr>
              <a:t> </a:t>
            </a:r>
            <a:r>
              <a:rPr lang="en-US" altLang="ko-KR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    </a:t>
            </a:r>
            <a:r>
              <a:rPr lang="ko-KR" altLang="en-US" sz="1700" b="1" spc="-150" dirty="0" err="1" smtClean="0">
                <a:solidFill>
                  <a:srgbClr val="646464"/>
                </a:solidFill>
                <a:latin typeface="+mj-ea"/>
                <a:ea typeface="+mj-ea"/>
              </a:rPr>
              <a:t>정화통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 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제독시험 가스의 종류와 </a:t>
            </a:r>
            <a:r>
              <a:rPr lang="ko-KR" altLang="en-US" sz="1700" b="1" spc="-150" dirty="0" err="1">
                <a:solidFill>
                  <a:srgbClr val="646464"/>
                </a:solidFill>
                <a:latin typeface="+mj-ea"/>
                <a:ea typeface="+mj-ea"/>
              </a:rPr>
              <a:t>정화통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 </a:t>
            </a:r>
            <a:r>
              <a:rPr lang="ko-KR" altLang="en-US" sz="1700" b="1" spc="-150" dirty="0" err="1">
                <a:solidFill>
                  <a:srgbClr val="646464"/>
                </a:solidFill>
                <a:latin typeface="+mj-ea"/>
                <a:ea typeface="+mj-ea"/>
              </a:rPr>
              <a:t>표시색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 구분</a:t>
            </a:r>
          </a:p>
        </p:txBody>
      </p:sp>
      <p:cxnSp>
        <p:nvCxnSpPr>
          <p:cNvPr id="24" name="직선 연결선 23"/>
          <p:cNvCxnSpPr/>
          <p:nvPr/>
        </p:nvCxnSpPr>
        <p:spPr>
          <a:xfrm>
            <a:off x="3453740" y="5140258"/>
            <a:ext cx="1152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/>
          <p:nvPr/>
        </p:nvCxnSpPr>
        <p:spPr>
          <a:xfrm>
            <a:off x="4687207" y="5140258"/>
            <a:ext cx="2268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/>
          <p:nvPr/>
        </p:nvCxnSpPr>
        <p:spPr>
          <a:xfrm>
            <a:off x="3466479" y="5589240"/>
            <a:ext cx="1152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4699946" y="5589240"/>
            <a:ext cx="2268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1967850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80" y="238805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032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8711" y="4802307"/>
            <a:ext cx="1785419" cy="1190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등급별 사용장소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대각선 방향의 모서리가 둥근 사각형 4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2106072"/>
              </p:ext>
            </p:extLst>
          </p:nvPr>
        </p:nvGraphicFramePr>
        <p:xfrm>
          <a:off x="1608111" y="2132856"/>
          <a:ext cx="5400600" cy="23457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3600400"/>
              </a:tblGrid>
              <a:tr h="38848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등급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사용장소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</a:tr>
              <a:tr h="649530">
                <a:tc>
                  <a:txBody>
                    <a:bodyPr/>
                    <a:lstStyle/>
                    <a:p>
                      <a:r>
                        <a:rPr lang="ko-KR" altLang="en-US" sz="1200" b="1" kern="1200" baseline="0" dirty="0" smtClean="0">
                          <a:solidFill>
                            <a:srgbClr val="8D7E69"/>
                          </a:solidFill>
                          <a:latin typeface="+mn-lt"/>
                          <a:ea typeface="+mn-ea"/>
                          <a:cs typeface="+mn-cs"/>
                        </a:rPr>
                        <a:t>고농도</a:t>
                      </a: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가스 또는 증기의 농도가 </a:t>
                      </a:r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2% </a:t>
                      </a:r>
                      <a:r>
                        <a:rPr lang="en-US" altLang="ko-KR" sz="1050" dirty="0" smtClean="0">
                          <a:solidFill>
                            <a:srgbClr val="676B61"/>
                          </a:solidFill>
                        </a:rPr>
                        <a:t>(</a:t>
                      </a:r>
                      <a:r>
                        <a:rPr lang="ko-KR" altLang="en-US" sz="1050" dirty="0" smtClean="0">
                          <a:solidFill>
                            <a:srgbClr val="676B61"/>
                          </a:solidFill>
                        </a:rPr>
                        <a:t>암모니아는 </a:t>
                      </a:r>
                      <a:r>
                        <a:rPr lang="en-US" altLang="ko-KR" sz="1050" dirty="0" smtClean="0">
                          <a:solidFill>
                            <a:srgbClr val="676B61"/>
                          </a:solidFill>
                        </a:rPr>
                        <a:t>3%)</a:t>
                      </a:r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 </a:t>
                      </a:r>
                    </a:p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이하인 대기 중 사용</a:t>
                      </a:r>
                    </a:p>
                  </a:txBody>
                  <a:tcPr anchor="ctr">
                    <a:noFill/>
                  </a:tcPr>
                </a:tc>
              </a:tr>
              <a:tr h="659654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중농도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가스 또는 증기의 농도가 </a:t>
                      </a:r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1% </a:t>
                      </a:r>
                      <a:r>
                        <a:rPr lang="en-US" altLang="ko-KR" sz="1050" dirty="0" smtClean="0">
                          <a:solidFill>
                            <a:srgbClr val="676B61"/>
                          </a:solidFill>
                        </a:rPr>
                        <a:t>(</a:t>
                      </a:r>
                      <a:r>
                        <a:rPr lang="ko-KR" altLang="en-US" sz="1050" dirty="0" smtClean="0">
                          <a:solidFill>
                            <a:srgbClr val="676B61"/>
                          </a:solidFill>
                        </a:rPr>
                        <a:t>암모니아는 </a:t>
                      </a:r>
                      <a:r>
                        <a:rPr lang="en-US" altLang="ko-KR" sz="1050" dirty="0" smtClean="0">
                          <a:solidFill>
                            <a:srgbClr val="676B61"/>
                          </a:solidFill>
                        </a:rPr>
                        <a:t>1.5%) </a:t>
                      </a:r>
                      <a:endParaRPr lang="en-US" altLang="ko-KR" sz="1200" dirty="0" smtClean="0">
                        <a:solidFill>
                          <a:srgbClr val="676B61"/>
                        </a:solidFill>
                      </a:endParaRPr>
                    </a:p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이하인 대기 중 사용</a:t>
                      </a:r>
                    </a:p>
                  </a:txBody>
                  <a:tcPr anchor="ctr">
                    <a:noFill/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err="1" smtClean="0">
                          <a:solidFill>
                            <a:srgbClr val="8D7E69"/>
                          </a:solidFill>
                        </a:rPr>
                        <a:t>저농도</a:t>
                      </a:r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 및 최저농도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가스 또는 증기의 농도가 </a:t>
                      </a:r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0.1% </a:t>
                      </a:r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이하의 대기 중</a:t>
                      </a:r>
                      <a:endParaRPr lang="en-US" altLang="ko-KR" sz="1200" dirty="0" smtClean="0">
                        <a:solidFill>
                          <a:srgbClr val="676B61"/>
                        </a:solidFill>
                      </a:endParaRPr>
                    </a:p>
                    <a:p>
                      <a:pPr latinLnBrk="1"/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사용</a:t>
                      </a:r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(</a:t>
                      </a:r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긴급용이 아닌 것</a:t>
                      </a:r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)</a:t>
                      </a: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cxnSp>
        <p:nvCxnSpPr>
          <p:cNvPr id="8" name="직선 연결선 7"/>
          <p:cNvCxnSpPr/>
          <p:nvPr/>
        </p:nvCxnSpPr>
        <p:spPr>
          <a:xfrm>
            <a:off x="1608111" y="4479790"/>
            <a:ext cx="5400600" cy="0"/>
          </a:xfrm>
          <a:prstGeom prst="line">
            <a:avLst/>
          </a:prstGeom>
          <a:ln w="19050"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504231" y="4653136"/>
            <a:ext cx="5607902" cy="3347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050" b="1" dirty="0">
                <a:solidFill>
                  <a:srgbClr val="676B61"/>
                </a:solidFill>
              </a:rPr>
              <a:t>※ </a:t>
            </a:r>
            <a:r>
              <a:rPr lang="ko-KR" altLang="en-US" sz="1050" b="1" dirty="0">
                <a:solidFill>
                  <a:srgbClr val="676B61"/>
                </a:solidFill>
              </a:rPr>
              <a:t>산소 농도가 </a:t>
            </a:r>
            <a:r>
              <a:rPr lang="en-US" altLang="ko-KR" sz="1050" b="1" dirty="0">
                <a:solidFill>
                  <a:srgbClr val="676B61"/>
                </a:solidFill>
              </a:rPr>
              <a:t>18</a:t>
            </a:r>
            <a:r>
              <a:rPr lang="en-US" altLang="ko-KR" sz="1050" b="1" dirty="0" smtClean="0">
                <a:solidFill>
                  <a:srgbClr val="676B61"/>
                </a:solidFill>
              </a:rPr>
              <a:t>% 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이상인 장소에서 사용</a:t>
            </a:r>
            <a:endParaRPr lang="ko-KR" altLang="en-US" sz="1050" b="1" dirty="0">
              <a:solidFill>
                <a:srgbClr val="676B6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45</a:t>
            </a:fld>
            <a:endParaRPr lang="ko-KR" altLang="en-US" dirty="0"/>
          </a:p>
        </p:txBody>
      </p:sp>
      <p:cxnSp>
        <p:nvCxnSpPr>
          <p:cNvPr id="27" name="직선 연결선 26"/>
          <p:cNvCxnSpPr/>
          <p:nvPr/>
        </p:nvCxnSpPr>
        <p:spPr>
          <a:xfrm>
            <a:off x="3470988" y="3170384"/>
            <a:ext cx="3537723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3470988" y="3831864"/>
            <a:ext cx="3537723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426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2" name="직선 연결선 41"/>
          <p:cNvCxnSpPr/>
          <p:nvPr/>
        </p:nvCxnSpPr>
        <p:spPr>
          <a:xfrm>
            <a:off x="5064494" y="2936420"/>
            <a:ext cx="757583" cy="0"/>
          </a:xfrm>
          <a:prstGeom prst="line">
            <a:avLst/>
          </a:prstGeom>
          <a:ln>
            <a:solidFill>
              <a:srgbClr val="C1B8AB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직사각형 6"/>
          <p:cNvSpPr/>
          <p:nvPr/>
        </p:nvSpPr>
        <p:spPr>
          <a:xfrm>
            <a:off x="3144191" y="2079026"/>
            <a:ext cx="2168371" cy="1679180"/>
          </a:xfrm>
          <a:prstGeom prst="rect">
            <a:avLst/>
          </a:prstGeom>
          <a:solidFill>
            <a:schemeClr val="bg1"/>
          </a:solidFill>
          <a:ln>
            <a:solidFill>
              <a:srgbClr val="C1B8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2500493" y="2936420"/>
            <a:ext cx="643698" cy="0"/>
          </a:xfrm>
          <a:prstGeom prst="line">
            <a:avLst/>
          </a:prstGeom>
          <a:ln>
            <a:solidFill>
              <a:srgbClr val="C1B8AB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2500493" y="4877187"/>
            <a:ext cx="643698" cy="0"/>
          </a:xfrm>
          <a:prstGeom prst="line">
            <a:avLst/>
          </a:prstGeom>
          <a:ln>
            <a:solidFill>
              <a:srgbClr val="C1B8AB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1543363" y="1340768"/>
            <a:ext cx="490084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방독 마스크의 형태별 구분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대각선 방향의 모서리가 둥근 사각형 39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</a:t>
            </a:r>
            <a:endParaRPr lang="ko-KR" altLang="en-US" sz="1600" b="1" dirty="0"/>
          </a:p>
        </p:txBody>
      </p:sp>
      <p:pic>
        <p:nvPicPr>
          <p:cNvPr id="26" name="Picture 6" descr="방독마스크직결식 전면형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48" y="2203116"/>
            <a:ext cx="1443360" cy="1535164"/>
          </a:xfrm>
          <a:prstGeom prst="rect">
            <a:avLst/>
          </a:prstGeom>
        </p:spPr>
      </p:pic>
      <p:pic>
        <p:nvPicPr>
          <p:cNvPr id="27" name="Picture 14" descr="방독마스크직결식 반면형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1344" y="2241704"/>
            <a:ext cx="1512168" cy="1608348"/>
          </a:xfrm>
          <a:prstGeom prst="rect">
            <a:avLst/>
          </a:prstGeom>
        </p:spPr>
      </p:pic>
      <p:pic>
        <p:nvPicPr>
          <p:cNvPr id="28" name="Picture 15" descr="방독마스크 격리식 전면형.ep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681" y="4232575"/>
            <a:ext cx="1115813" cy="1368152"/>
          </a:xfrm>
          <a:prstGeom prst="rect">
            <a:avLst/>
          </a:prstGeom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630" y="2507002"/>
            <a:ext cx="86518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2630" y="4448042"/>
            <a:ext cx="865187" cy="862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200177" y="216373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err="1" smtClean="0">
                <a:solidFill>
                  <a:srgbClr val="676B61"/>
                </a:solidFill>
              </a:rPr>
              <a:t>전면형</a:t>
            </a:r>
            <a:endParaRPr lang="ko-KR" altLang="en-US" sz="1600" b="1" dirty="0">
              <a:solidFill>
                <a:srgbClr val="676B61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892664" y="216373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err="1">
                <a:solidFill>
                  <a:srgbClr val="676B61"/>
                </a:solidFill>
              </a:rPr>
              <a:t>반</a:t>
            </a:r>
            <a:r>
              <a:rPr lang="ko-KR" altLang="en-US" sz="1600" b="1" dirty="0" err="1" smtClean="0">
                <a:solidFill>
                  <a:srgbClr val="676B61"/>
                </a:solidFill>
              </a:rPr>
              <a:t>면형</a:t>
            </a:r>
            <a:endParaRPr lang="ko-KR" altLang="en-US" sz="1600" b="1" dirty="0">
              <a:solidFill>
                <a:srgbClr val="676B6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200177" y="4141820"/>
            <a:ext cx="80021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err="1" smtClean="0">
                <a:solidFill>
                  <a:srgbClr val="676B61"/>
                </a:solidFill>
              </a:rPr>
              <a:t>전면형</a:t>
            </a:r>
            <a:endParaRPr lang="ko-KR" altLang="en-US" sz="1600" b="1" dirty="0">
              <a:solidFill>
                <a:srgbClr val="676B61"/>
              </a:solidFill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5827351" y="2079026"/>
            <a:ext cx="2168371" cy="1679180"/>
          </a:xfrm>
          <a:prstGeom prst="rect">
            <a:avLst/>
          </a:prstGeom>
          <a:noFill/>
          <a:ln>
            <a:solidFill>
              <a:srgbClr val="C1B8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직사각형 35"/>
          <p:cNvSpPr/>
          <p:nvPr/>
        </p:nvSpPr>
        <p:spPr>
          <a:xfrm>
            <a:off x="3144191" y="4047785"/>
            <a:ext cx="2168371" cy="1679180"/>
          </a:xfrm>
          <a:prstGeom prst="rect">
            <a:avLst/>
          </a:prstGeom>
          <a:noFill/>
          <a:ln>
            <a:solidFill>
              <a:srgbClr val="C1B8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9" y="4176988"/>
            <a:ext cx="2624137" cy="20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46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565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사용방법 및 관리</a:t>
            </a: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5</a:t>
            </a:r>
            <a:endParaRPr lang="ko-KR" altLang="en-US" sz="1600" b="1" dirty="0"/>
          </a:p>
        </p:txBody>
      </p:sp>
      <p:sp>
        <p:nvSpPr>
          <p:cNvPr id="27" name="직사각형 26"/>
          <p:cNvSpPr/>
          <p:nvPr/>
        </p:nvSpPr>
        <p:spPr>
          <a:xfrm>
            <a:off x="1831395" y="1789991"/>
            <a:ext cx="6485022" cy="3520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작업내용에 및 화학물질에 적합한 것을 사용한다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.</a:t>
            </a: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사용설명서에 나와 있는 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파과시간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*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이 지나면 즉시 교체한다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350" b="1" spc="-150" dirty="0">
                <a:solidFill>
                  <a:srgbClr val="646464"/>
                </a:solidFill>
              </a:rPr>
              <a:t> 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-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사용자 기록카드 작성 및 관리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정화통은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밀봉된 상태로 서늘한 곳에 보관한다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.</a:t>
            </a:r>
          </a:p>
          <a:p>
            <a:pPr>
              <a:lnSpc>
                <a:spcPct val="250000"/>
              </a:lnSpc>
            </a:pPr>
            <a:r>
              <a:rPr lang="ko-KR" altLang="en-US" sz="1350" b="1" spc="-150" dirty="0" err="1">
                <a:solidFill>
                  <a:srgbClr val="646464"/>
                </a:solidFill>
              </a:rPr>
              <a:t>면체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배기밸브 등은 방진마스크 사용</a:t>
            </a:r>
            <a:r>
              <a:rPr lang="en-US" altLang="ko-KR" sz="1350" b="1" spc="-150" dirty="0">
                <a:solidFill>
                  <a:srgbClr val="646464"/>
                </a:solidFill>
              </a:rPr>
              <a:t> ·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관리법을 따른다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산소 농도 </a:t>
            </a:r>
            <a:r>
              <a:rPr lang="en-US" altLang="ko-KR" sz="1350" b="1" dirty="0" smtClean="0">
                <a:solidFill>
                  <a:srgbClr val="646464"/>
                </a:solidFill>
              </a:rPr>
              <a:t>18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%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미만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유해가스 농도 </a:t>
            </a:r>
            <a:r>
              <a:rPr lang="en-US" altLang="ko-KR" sz="1350" b="1" dirty="0" smtClean="0">
                <a:solidFill>
                  <a:srgbClr val="646464"/>
                </a:solidFill>
              </a:rPr>
              <a:t>2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% </a:t>
            </a:r>
            <a:r>
              <a:rPr lang="en-US" altLang="ko-KR" sz="110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100" b="1" spc="-150" dirty="0" smtClean="0">
                <a:solidFill>
                  <a:srgbClr val="646464"/>
                </a:solidFill>
              </a:rPr>
              <a:t>암모니아 </a:t>
            </a:r>
            <a:r>
              <a:rPr lang="en-US" altLang="ko-KR" sz="1100" b="1" dirty="0" smtClean="0">
                <a:solidFill>
                  <a:srgbClr val="646464"/>
                </a:solidFill>
              </a:rPr>
              <a:t>3</a:t>
            </a:r>
            <a:r>
              <a:rPr lang="en-US" altLang="ko-KR" sz="1100" b="1" spc="-150" dirty="0" smtClean="0">
                <a:solidFill>
                  <a:srgbClr val="646464"/>
                </a:solidFill>
              </a:rPr>
              <a:t>%)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이상인 장소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질식위험이 있는 밀폐공간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정화통이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개발되지 않은 물질 취급 시 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송기마스크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∙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공기호흡기 사용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082150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593001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40202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91287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423724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47</a:t>
            </a:fld>
            <a:endParaRPr lang="ko-KR" altLang="en-US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03821" y="2564904"/>
            <a:ext cx="1473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 smtClean="0">
                <a:solidFill>
                  <a:srgbClr val="646464"/>
                </a:solidFill>
              </a:rPr>
              <a:t>*</a:t>
            </a:r>
            <a:r>
              <a:rPr lang="ko-KR" altLang="en-US" sz="900" b="1" dirty="0" err="1" smtClean="0">
                <a:solidFill>
                  <a:srgbClr val="646464"/>
                </a:solidFill>
              </a:rPr>
              <a:t>파과시간</a:t>
            </a:r>
            <a:endParaRPr lang="en-US" altLang="ko-KR" sz="900" b="1" dirty="0" smtClean="0">
              <a:solidFill>
                <a:srgbClr val="646464"/>
              </a:solidFill>
            </a:endParaRPr>
          </a:p>
          <a:p>
            <a:pPr marL="93663" indent="-93663"/>
            <a:r>
              <a:rPr lang="en-US" altLang="ko-KR" sz="900" b="1" dirty="0" smtClean="0">
                <a:solidFill>
                  <a:srgbClr val="646464"/>
                </a:solidFill>
              </a:rPr>
              <a:t> : </a:t>
            </a:r>
            <a:r>
              <a:rPr lang="ko-KR" altLang="en-US" sz="900" b="1" dirty="0" smtClean="0">
                <a:solidFill>
                  <a:srgbClr val="646464"/>
                </a:solidFill>
              </a:rPr>
              <a:t>유해가스가 걸러지지 않고 통과하는 상태가 되기까지의 시간</a:t>
            </a:r>
            <a:endParaRPr lang="en-US" altLang="ko-KR" sz="900" b="1" dirty="0" smtClean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64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888" y="1948879"/>
            <a:ext cx="1624013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92" y="1948879"/>
            <a:ext cx="1630363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492" y="4005064"/>
            <a:ext cx="1619250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888" y="4005064"/>
            <a:ext cx="1619250" cy="140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90084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착용방법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대각선 방향의 모서리가 둥근 사각형 39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6</a:t>
            </a:r>
            <a:endParaRPr lang="ko-KR" altLang="en-US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76190" y="3463684"/>
            <a:ext cx="3026976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400" baseline="30000" dirty="0" smtClean="0"/>
              <a:t>마스크를 </a:t>
            </a:r>
            <a:r>
              <a:rPr lang="ko-KR" altLang="en-US" sz="1400" baseline="30000" dirty="0"/>
              <a:t>얼굴 위에 대고 </a:t>
            </a:r>
            <a:r>
              <a:rPr lang="ko-KR" altLang="en-US" sz="1400" baseline="30000" dirty="0" err="1" smtClean="0"/>
              <a:t>머리끈을</a:t>
            </a:r>
            <a:r>
              <a:rPr lang="en-US" altLang="ko-KR" sz="1400" baseline="30000" dirty="0" smtClean="0"/>
              <a:t> </a:t>
            </a:r>
            <a:r>
              <a:rPr lang="ko-KR" altLang="en-US" sz="1400" baseline="30000" dirty="0" smtClean="0"/>
              <a:t>머리 </a:t>
            </a:r>
            <a:r>
              <a:rPr lang="ko-KR" altLang="en-US" sz="1400" baseline="30000" dirty="0"/>
              <a:t>위로 </a:t>
            </a:r>
            <a:endParaRPr lang="en-US" altLang="ko-KR" sz="1400" baseline="30000" dirty="0" smtClean="0"/>
          </a:p>
          <a:p>
            <a:pPr>
              <a:lnSpc>
                <a:spcPct val="120000"/>
              </a:lnSpc>
            </a:pPr>
            <a:r>
              <a:rPr lang="ko-KR" altLang="en-US" sz="1400" baseline="30000" dirty="0" smtClean="0"/>
              <a:t>넘긴 뒤 </a:t>
            </a:r>
            <a:r>
              <a:rPr lang="ko-KR" altLang="en-US" sz="1400" baseline="30000" dirty="0"/>
              <a:t>목 뒤에서 </a:t>
            </a:r>
            <a:r>
              <a:rPr lang="ko-KR" altLang="en-US" sz="1400" baseline="30000" dirty="0" err="1" smtClean="0"/>
              <a:t>목끈의</a:t>
            </a:r>
            <a:r>
              <a:rPr lang="en-US" altLang="ko-KR" sz="1400" baseline="30000" dirty="0" smtClean="0"/>
              <a:t> </a:t>
            </a:r>
            <a:r>
              <a:rPr lang="ko-KR" altLang="en-US" sz="1400" baseline="30000" dirty="0" smtClean="0"/>
              <a:t>고리를 끼운다</a:t>
            </a:r>
            <a:endParaRPr lang="en-US" altLang="ko-KR" sz="1400" baseline="30000" dirty="0"/>
          </a:p>
        </p:txBody>
      </p:sp>
      <p:sp>
        <p:nvSpPr>
          <p:cNvPr id="49" name="TextBox 48"/>
          <p:cNvSpPr txBox="1"/>
          <p:nvPr/>
        </p:nvSpPr>
        <p:spPr>
          <a:xfrm>
            <a:off x="1576190" y="5527531"/>
            <a:ext cx="3170992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400" baseline="30000" dirty="0" smtClean="0"/>
              <a:t>손바닥으로 </a:t>
            </a:r>
            <a:r>
              <a:rPr lang="ko-KR" altLang="en-US" sz="1400" baseline="30000" dirty="0"/>
              <a:t>배기밸브를 막은 후 </a:t>
            </a:r>
            <a:r>
              <a:rPr lang="ko-KR" altLang="en-US" sz="1400" baseline="30000" dirty="0" smtClean="0"/>
              <a:t>부드럽게 숨을 </a:t>
            </a:r>
            <a:endParaRPr lang="en-US" altLang="ko-KR" sz="1400" baseline="30000" dirty="0" smtClean="0"/>
          </a:p>
          <a:p>
            <a:pPr>
              <a:lnSpc>
                <a:spcPct val="120000"/>
              </a:lnSpc>
            </a:pPr>
            <a:r>
              <a:rPr lang="ko-KR" altLang="en-US" sz="1400" baseline="30000" dirty="0" smtClean="0"/>
              <a:t>내쉰다</a:t>
            </a:r>
            <a:r>
              <a:rPr lang="en-US" altLang="ko-KR" sz="1400" baseline="30000" dirty="0"/>
              <a:t>. </a:t>
            </a:r>
            <a:r>
              <a:rPr lang="ko-KR" altLang="en-US" sz="1400" baseline="30000" dirty="0" err="1"/>
              <a:t>면체가</a:t>
            </a:r>
            <a:r>
              <a:rPr lang="ko-KR" altLang="en-US" sz="1400" baseline="30000" dirty="0"/>
              <a:t> </a:t>
            </a:r>
            <a:r>
              <a:rPr lang="ko-KR" altLang="en-US" sz="1400" baseline="30000" dirty="0" smtClean="0"/>
              <a:t>부풀어오르고 얼굴과 </a:t>
            </a:r>
            <a:r>
              <a:rPr lang="ko-KR" altLang="en-US" sz="1400" baseline="30000" dirty="0" err="1"/>
              <a:t>면체</a:t>
            </a:r>
            <a:r>
              <a:rPr lang="ko-KR" altLang="en-US" sz="1400" baseline="30000" dirty="0"/>
              <a:t> 사이로 </a:t>
            </a:r>
            <a:endParaRPr lang="en-US" altLang="ko-KR" sz="1400" baseline="30000" dirty="0" smtClean="0"/>
          </a:p>
          <a:p>
            <a:pPr>
              <a:lnSpc>
                <a:spcPct val="120000"/>
              </a:lnSpc>
            </a:pPr>
            <a:r>
              <a:rPr lang="ko-KR" altLang="en-US" sz="1400" baseline="30000" dirty="0" smtClean="0"/>
              <a:t>공기가 새는 </a:t>
            </a:r>
            <a:r>
              <a:rPr lang="ko-KR" altLang="en-US" sz="1400" baseline="30000" dirty="0"/>
              <a:t>것이 </a:t>
            </a:r>
            <a:r>
              <a:rPr lang="ko-KR" altLang="en-US" sz="1400" baseline="30000" dirty="0" smtClean="0"/>
              <a:t>느껴지지 </a:t>
            </a:r>
            <a:r>
              <a:rPr lang="ko-KR" altLang="en-US" sz="1400" baseline="30000" dirty="0"/>
              <a:t>않도록 </a:t>
            </a:r>
            <a:r>
              <a:rPr lang="ko-KR" altLang="en-US" sz="1400" baseline="30000" dirty="0" err="1" smtClean="0"/>
              <a:t>양압</a:t>
            </a:r>
            <a:r>
              <a:rPr lang="ko-KR" altLang="en-US" sz="1400" baseline="30000" dirty="0" smtClean="0"/>
              <a:t> </a:t>
            </a:r>
            <a:endParaRPr lang="en-US" altLang="ko-KR" sz="1400" baseline="30000" dirty="0" smtClean="0"/>
          </a:p>
          <a:p>
            <a:pPr>
              <a:lnSpc>
                <a:spcPct val="120000"/>
              </a:lnSpc>
            </a:pPr>
            <a:r>
              <a:rPr lang="ko-KR" altLang="en-US" sz="1400" baseline="30000" dirty="0" smtClean="0"/>
              <a:t>밀착검사를 실시</a:t>
            </a:r>
            <a:endParaRPr lang="ko-KR" altLang="en-US" sz="1400" baseline="30000" dirty="0"/>
          </a:p>
        </p:txBody>
      </p:sp>
      <p:sp>
        <p:nvSpPr>
          <p:cNvPr id="50" name="TextBox 49"/>
          <p:cNvSpPr txBox="1"/>
          <p:nvPr/>
        </p:nvSpPr>
        <p:spPr>
          <a:xfrm>
            <a:off x="5146276" y="5527531"/>
            <a:ext cx="2969625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400" baseline="30000" dirty="0" smtClean="0"/>
              <a:t>손바닥으로 </a:t>
            </a:r>
            <a:r>
              <a:rPr lang="ko-KR" altLang="en-US" sz="1400" baseline="30000" dirty="0" err="1"/>
              <a:t>정화통을</a:t>
            </a:r>
            <a:r>
              <a:rPr lang="ko-KR" altLang="en-US" sz="1400" baseline="30000" dirty="0"/>
              <a:t> 막은 후 숨을 </a:t>
            </a:r>
            <a:r>
              <a:rPr lang="ko-KR" altLang="en-US" sz="1400" baseline="30000" dirty="0" smtClean="0"/>
              <a:t>들이쉰다</a:t>
            </a:r>
            <a:r>
              <a:rPr lang="en-US" altLang="ko-KR" sz="1400" baseline="30000" dirty="0"/>
              <a:t>. </a:t>
            </a:r>
            <a:endParaRPr lang="en-US" altLang="ko-KR" sz="1400" baseline="30000" dirty="0" smtClean="0"/>
          </a:p>
          <a:p>
            <a:pPr>
              <a:lnSpc>
                <a:spcPct val="120000"/>
              </a:lnSpc>
            </a:pPr>
            <a:r>
              <a:rPr lang="ko-KR" altLang="en-US" sz="1400" baseline="30000" dirty="0" err="1" smtClean="0"/>
              <a:t>면체가</a:t>
            </a:r>
            <a:r>
              <a:rPr lang="ko-KR" altLang="en-US" sz="1400" baseline="30000" dirty="0" smtClean="0"/>
              <a:t> 얼굴 쪽으로 </a:t>
            </a:r>
            <a:r>
              <a:rPr lang="ko-KR" altLang="en-US" sz="1400" baseline="30000" dirty="0"/>
              <a:t>오그라들고 </a:t>
            </a:r>
            <a:r>
              <a:rPr lang="ko-KR" altLang="en-US" sz="1400" baseline="30000" dirty="0" err="1" smtClean="0"/>
              <a:t>면체와</a:t>
            </a:r>
            <a:r>
              <a:rPr lang="ko-KR" altLang="en-US" sz="1400" baseline="30000" dirty="0" smtClean="0"/>
              <a:t> 얼굴 </a:t>
            </a:r>
            <a:endParaRPr lang="en-US" altLang="ko-KR" sz="1400" baseline="30000" dirty="0" smtClean="0"/>
          </a:p>
          <a:p>
            <a:pPr>
              <a:lnSpc>
                <a:spcPct val="120000"/>
              </a:lnSpc>
            </a:pPr>
            <a:r>
              <a:rPr lang="ko-KR" altLang="en-US" sz="1400" baseline="30000" dirty="0" smtClean="0"/>
              <a:t>사이로 </a:t>
            </a:r>
            <a:r>
              <a:rPr lang="ko-KR" altLang="en-US" sz="1400" baseline="30000" dirty="0"/>
              <a:t>공기가 새는 것이 </a:t>
            </a:r>
            <a:r>
              <a:rPr lang="ko-KR" altLang="en-US" sz="1400" baseline="30000" dirty="0" smtClean="0"/>
              <a:t>느껴지지 않도록 </a:t>
            </a:r>
            <a:endParaRPr lang="en-US" altLang="ko-KR" sz="1400" baseline="30000" dirty="0" smtClean="0"/>
          </a:p>
          <a:p>
            <a:pPr>
              <a:lnSpc>
                <a:spcPct val="120000"/>
              </a:lnSpc>
            </a:pPr>
            <a:r>
              <a:rPr lang="ko-KR" altLang="en-US" sz="1400" baseline="30000" dirty="0" err="1" smtClean="0"/>
              <a:t>음압</a:t>
            </a:r>
            <a:r>
              <a:rPr lang="ko-KR" altLang="en-US" sz="1400" baseline="30000" dirty="0" smtClean="0"/>
              <a:t> 밀착검사를 </a:t>
            </a:r>
            <a:r>
              <a:rPr lang="ko-KR" altLang="en-US" sz="1400" baseline="30000" dirty="0"/>
              <a:t>실시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146276" y="3452952"/>
            <a:ext cx="2609585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400" baseline="30000" dirty="0" err="1" smtClean="0"/>
              <a:t>목끈을</a:t>
            </a:r>
            <a:r>
              <a:rPr lang="ko-KR" altLang="en-US" sz="1400" baseline="30000" dirty="0" smtClean="0"/>
              <a:t> </a:t>
            </a:r>
            <a:r>
              <a:rPr lang="ko-KR" altLang="en-US" sz="1400" baseline="30000" dirty="0"/>
              <a:t>당겨서 얼굴에 밀착되게 </a:t>
            </a:r>
            <a:r>
              <a:rPr lang="ko-KR" altLang="en-US" sz="1400" baseline="30000" dirty="0" smtClean="0"/>
              <a:t>조절한다</a:t>
            </a:r>
            <a:endParaRPr lang="en-US" altLang="ko-KR" sz="1400" baseline="30000" dirty="0"/>
          </a:p>
        </p:txBody>
      </p:sp>
      <p:sp>
        <p:nvSpPr>
          <p:cNvPr id="18" name="타원 17"/>
          <p:cNvSpPr/>
          <p:nvPr/>
        </p:nvSpPr>
        <p:spPr>
          <a:xfrm>
            <a:off x="1489454" y="34606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19" name="타원 18"/>
          <p:cNvSpPr/>
          <p:nvPr/>
        </p:nvSpPr>
        <p:spPr>
          <a:xfrm>
            <a:off x="5062288" y="34606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1441748" y="34248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1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014194" y="34248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2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4" name="타원 33"/>
          <p:cNvSpPr/>
          <p:nvPr/>
        </p:nvSpPr>
        <p:spPr>
          <a:xfrm>
            <a:off x="1489454" y="5527531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5" name="타원 34"/>
          <p:cNvSpPr/>
          <p:nvPr/>
        </p:nvSpPr>
        <p:spPr>
          <a:xfrm>
            <a:off x="5062288" y="5527531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1441748" y="549173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3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014194" y="549173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4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48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0349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17046" y="4662468"/>
            <a:ext cx="1803425" cy="132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내용 개체 틀 4"/>
          <p:cNvSpPr txBox="1">
            <a:spLocks/>
          </p:cNvSpPr>
          <p:nvPr/>
        </p:nvSpPr>
        <p:spPr>
          <a:xfrm>
            <a:off x="1583160" y="2636912"/>
            <a:ext cx="5077072" cy="28803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endParaRPr lang="ko-KR" altLang="en-US" sz="2800" b="1" spc="-150" dirty="0">
              <a:solidFill>
                <a:srgbClr val="A39683"/>
              </a:solidFill>
              <a:latin typeface="+mn-ea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 산소 농도가 </a:t>
            </a:r>
            <a:r>
              <a:rPr lang="en-US" altLang="ko-KR" sz="1400" b="1" dirty="0">
                <a:solidFill>
                  <a:srgbClr val="646464"/>
                </a:solidFill>
                <a:latin typeface="+mn-ea"/>
              </a:rPr>
              <a:t>18</a:t>
            </a:r>
            <a:r>
              <a:rPr lang="en-US" altLang="ko-KR" sz="1400" b="1" spc="-150" dirty="0">
                <a:solidFill>
                  <a:srgbClr val="646464"/>
                </a:solidFill>
                <a:latin typeface="+mn-ea"/>
              </a:rPr>
              <a:t>%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미만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유해물질  농도가 </a:t>
            </a:r>
            <a:r>
              <a:rPr lang="en-US" altLang="ko-KR" sz="1400" b="1" dirty="0" smtClean="0">
                <a:solidFill>
                  <a:srgbClr val="646464"/>
                </a:solidFill>
                <a:latin typeface="+mn-ea"/>
              </a:rPr>
              <a:t>2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% </a:t>
            </a:r>
            <a:r>
              <a:rPr lang="en-US" altLang="ko-KR" sz="1100" b="1" spc="-150" dirty="0" smtClean="0">
                <a:solidFill>
                  <a:srgbClr val="646464"/>
                </a:solidFill>
                <a:latin typeface="+mn-ea"/>
              </a:rPr>
              <a:t>(</a:t>
            </a:r>
            <a:r>
              <a:rPr lang="ko-KR" altLang="en-US" sz="1100" b="1" spc="-150" dirty="0">
                <a:solidFill>
                  <a:srgbClr val="646464"/>
                </a:solidFill>
                <a:latin typeface="+mn-ea"/>
              </a:rPr>
              <a:t>암모니아 </a:t>
            </a:r>
            <a:r>
              <a:rPr lang="en-US" altLang="ko-KR" sz="1100" b="1" dirty="0">
                <a:solidFill>
                  <a:srgbClr val="646464"/>
                </a:solidFill>
                <a:latin typeface="+mn-ea"/>
              </a:rPr>
              <a:t>3</a:t>
            </a:r>
            <a:r>
              <a:rPr lang="en-US" altLang="ko-KR" sz="1100" b="1" spc="-150" dirty="0">
                <a:solidFill>
                  <a:srgbClr val="646464"/>
                </a:solidFill>
                <a:latin typeface="+mn-ea"/>
              </a:rPr>
              <a:t>%) </a:t>
            </a:r>
            <a:r>
              <a:rPr lang="en-US" altLang="ko-KR" sz="1100" b="1" spc="-150" dirty="0" smtClean="0">
                <a:solidFill>
                  <a:srgbClr val="646464"/>
                </a:solidFill>
                <a:latin typeface="+mn-ea"/>
              </a:rPr>
              <a:t> </a:t>
            </a:r>
            <a:r>
              <a:rPr lang="ko-KR" altLang="en-US" sz="1400" b="1" spc="-150" dirty="0" err="1" smtClean="0">
                <a:solidFill>
                  <a:srgbClr val="646464"/>
                </a:solidFill>
                <a:latin typeface="+mn-ea"/>
              </a:rPr>
              <a:t>이상인장소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 등에서 착용</a:t>
            </a: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질식위험이 있는 밀폐공간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(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밀폐공간 작업 </a:t>
            </a:r>
            <a:r>
              <a:rPr lang="ko-KR" altLang="en-US" sz="1400" b="1" spc="-150" dirty="0" err="1" smtClean="0">
                <a:solidFill>
                  <a:srgbClr val="646464"/>
                </a:solidFill>
                <a:latin typeface="+mn-ea"/>
              </a:rPr>
              <a:t>구조용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 포함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)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에서 착용</a:t>
            </a: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err="1" smtClean="0">
                <a:solidFill>
                  <a:srgbClr val="646464"/>
                </a:solidFill>
                <a:latin typeface="+mn-ea"/>
              </a:rPr>
              <a:t>정화통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 미개발 물질 취급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독성 오염물질 노출 시 등 착용</a:t>
            </a: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71189" y="1260459"/>
            <a:ext cx="48010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 smtClean="0">
                <a:solidFill>
                  <a:srgbClr val="2767B2"/>
                </a:solidFill>
              </a:rPr>
              <a:t>송기마스크</a:t>
            </a:r>
            <a:endParaRPr lang="en-US" altLang="ko-KR" sz="1400" b="1" dirty="0" smtClean="0">
              <a:solidFill>
                <a:srgbClr val="2767B2"/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0" y="213285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49</a:t>
            </a:fld>
            <a:endParaRPr lang="ko-KR" altLang="en-US" dirty="0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694" y="939800"/>
            <a:ext cx="1088306" cy="1126067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1543363" y="278092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송기마스크는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461518" y="3154978"/>
            <a:ext cx="4766666" cy="7733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대각선 방향의 모서리가 둥근 사각형 15"/>
          <p:cNvSpPr/>
          <p:nvPr/>
        </p:nvSpPr>
        <p:spPr>
          <a:xfrm>
            <a:off x="1043608" y="279045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884830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TextBox 25"/>
            <p:cNvSpPr txBox="1"/>
            <p:nvPr/>
          </p:nvSpPr>
          <p:spPr>
            <a:xfrm>
              <a:off x="7053477" y="351708"/>
              <a:ext cx="1851950" cy="169277"/>
            </a:xfrm>
            <a:prstGeom prst="rect">
              <a:avLst/>
            </a:prstGeom>
            <a:solidFill>
              <a:srgbClr val="FBAD3C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100" b="1" spc="-100" dirty="0" smtClean="0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성능인증을 받은 보호구 사용</a:t>
              </a:r>
              <a:endParaRPr lang="ko-KR" altLang="en-US" sz="1100" b="1" spc="-1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25" name="직사각형 24"/>
          <p:cNvSpPr/>
          <p:nvPr/>
        </p:nvSpPr>
        <p:spPr>
          <a:xfrm>
            <a:off x="1456698" y="1628800"/>
            <a:ext cx="6355662" cy="652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600" b="1" spc="-110" dirty="0" smtClean="0">
                <a:solidFill>
                  <a:srgbClr val="646464"/>
                </a:solidFill>
              </a:rPr>
              <a:t>•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유기용제</a:t>
            </a:r>
            <a:r>
              <a:rPr lang="en-US" altLang="ko-KR" sz="1350" b="1" spc="-11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가스</a:t>
            </a:r>
            <a:r>
              <a:rPr lang="en-US" altLang="ko-KR" sz="1350" b="1" spc="-11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중금속</a:t>
            </a:r>
            <a:r>
              <a:rPr lang="en-US" altLang="ko-KR" sz="1350" b="1" spc="-11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유해광선과 분진</a:t>
            </a:r>
            <a:r>
              <a:rPr lang="en-US" altLang="ko-KR" sz="1350" b="1" spc="-11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소음</a:t>
            </a:r>
            <a:r>
              <a:rPr lang="en-US" altLang="ko-KR" sz="1350" b="1" spc="-11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10" dirty="0">
                <a:solidFill>
                  <a:srgbClr val="646464"/>
                </a:solidFill>
              </a:rPr>
              <a:t>진동 등 각종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유해 </a:t>
            </a:r>
            <a:r>
              <a:rPr lang="en-US" altLang="ko-KR" sz="1350" b="1" spc="-110" dirty="0" smtClean="0">
                <a:solidFill>
                  <a:srgbClr val="646464"/>
                </a:solidFill>
              </a:rPr>
              <a:t>·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위험요인이 있다</a:t>
            </a:r>
            <a:r>
              <a:rPr lang="en-US" altLang="ko-KR" sz="1350" b="1" spc="-110" dirty="0" smtClean="0">
                <a:solidFill>
                  <a:srgbClr val="646464"/>
                </a:solidFill>
              </a:rPr>
              <a:t> </a:t>
            </a:r>
            <a:endParaRPr lang="en-US" altLang="ko-KR" sz="1350" b="1" spc="-110" dirty="0">
              <a:solidFill>
                <a:srgbClr val="646464"/>
              </a:solidFill>
            </a:endParaRPr>
          </a:p>
          <a:p>
            <a:pPr>
              <a:lnSpc>
                <a:spcPct val="130000"/>
              </a:lnSpc>
            </a:pPr>
            <a:endParaRPr lang="ko-KR" altLang="en-US" sz="1350" b="1" spc="-110" dirty="0">
              <a:solidFill>
                <a:srgbClr val="646464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455922" y="4965386"/>
            <a:ext cx="60147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spc="-110" dirty="0">
                <a:solidFill>
                  <a:srgbClr val="646464"/>
                </a:solidFill>
              </a:rPr>
              <a:t>•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유해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위험요인으로부터 </a:t>
            </a:r>
            <a:r>
              <a:rPr lang="ko-KR" altLang="en-US" sz="1350" b="1" spc="-110" dirty="0">
                <a:solidFill>
                  <a:srgbClr val="646464"/>
                </a:solidFill>
              </a:rPr>
              <a:t>근로자 보호가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불가능하거나</a:t>
            </a:r>
            <a:r>
              <a:rPr lang="en-US" altLang="ko-KR" sz="1350" b="1" spc="-110" dirty="0">
                <a:solidFill>
                  <a:srgbClr val="646464"/>
                </a:solidFill>
              </a:rPr>
              <a:t>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불충분한 경우가 존재</a:t>
            </a:r>
            <a:endParaRPr lang="en-US" altLang="ko-KR" sz="1350" b="1" spc="-110" dirty="0" smtClean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10" dirty="0">
                <a:solidFill>
                  <a:srgbClr val="646464"/>
                </a:solidFill>
              </a:rPr>
              <a:t>•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근로자 보호가 부족한 경우 보호구를 지급하고 착용토록 한다</a:t>
            </a:r>
            <a:endParaRPr lang="en-US" altLang="ko-KR" sz="1350" b="1" spc="-110" dirty="0" smtClean="0">
              <a:solidFill>
                <a:srgbClr val="646464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600" b="1" spc="-110" dirty="0" smtClean="0">
                <a:solidFill>
                  <a:srgbClr val="646464"/>
                </a:solidFill>
              </a:rPr>
              <a:t>•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보호구의 특성</a:t>
            </a:r>
            <a:r>
              <a:rPr lang="en-US" altLang="ko-KR" sz="1350" b="1" spc="-11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성능</a:t>
            </a:r>
            <a:r>
              <a:rPr lang="en-US" altLang="ko-KR" sz="1350" b="1" spc="-11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10" dirty="0" err="1" smtClean="0">
                <a:solidFill>
                  <a:srgbClr val="646464"/>
                </a:solidFill>
              </a:rPr>
              <a:t>착용법을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 잘 알고 착용해야 생명과 재산을 보호할 수 있다</a:t>
            </a:r>
            <a:endParaRPr lang="ko-KR" altLang="en-US" sz="1350" b="1" spc="-110" dirty="0">
              <a:solidFill>
                <a:srgbClr val="646464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441642" y="1257533"/>
            <a:ext cx="406803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spc="-150" dirty="0" smtClean="0">
                <a:solidFill>
                  <a:srgbClr val="646464"/>
                </a:solidFill>
                <a:latin typeface="+mj-ea"/>
                <a:ea typeface="+mj-ea"/>
              </a:rPr>
              <a:t>작업장 내 존재하는 유해 </a:t>
            </a:r>
            <a:r>
              <a:rPr lang="en-US" altLang="ko-KR" b="1" spc="-150" dirty="0" smtClean="0">
                <a:solidFill>
                  <a:srgbClr val="646464"/>
                </a:solidFill>
                <a:latin typeface="+mj-ea"/>
                <a:ea typeface="+mj-ea"/>
              </a:rPr>
              <a:t>· </a:t>
            </a:r>
            <a:r>
              <a:rPr lang="ko-KR" altLang="en-US" b="1" spc="-150" dirty="0" smtClean="0">
                <a:solidFill>
                  <a:srgbClr val="646464"/>
                </a:solidFill>
                <a:latin typeface="+mj-ea"/>
                <a:ea typeface="+mj-ea"/>
              </a:rPr>
              <a:t>위험요인은</a:t>
            </a:r>
            <a:r>
              <a:rPr lang="en-US" altLang="ko-KR" b="1" spc="-150" dirty="0" smtClean="0">
                <a:solidFill>
                  <a:srgbClr val="646464"/>
                </a:solidFill>
                <a:latin typeface="+mj-ea"/>
                <a:ea typeface="+mj-ea"/>
              </a:rPr>
              <a:t>? </a:t>
            </a:r>
            <a:endParaRPr lang="en-US" altLang="ko-KR" b="1" spc="-150" dirty="0">
              <a:solidFill>
                <a:srgbClr val="646464"/>
              </a:solidFill>
              <a:latin typeface="+mj-ea"/>
              <a:ea typeface="+mj-ea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441642" y="2621061"/>
            <a:ext cx="35363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spc="-150" dirty="0" smtClean="0">
                <a:solidFill>
                  <a:srgbClr val="646464"/>
                </a:solidFill>
                <a:latin typeface="+mj-ea"/>
                <a:ea typeface="+mj-ea"/>
              </a:rPr>
              <a:t>유해</a:t>
            </a:r>
            <a:r>
              <a:rPr lang="en-US" altLang="ko-KR" b="1" spc="-150" dirty="0" smtClean="0">
                <a:solidFill>
                  <a:srgbClr val="646464"/>
                </a:solidFill>
                <a:latin typeface="+mj-ea"/>
                <a:ea typeface="+mj-ea"/>
              </a:rPr>
              <a:t> · </a:t>
            </a:r>
            <a:r>
              <a:rPr lang="ko-KR" altLang="en-US" b="1" spc="-150" dirty="0" smtClean="0">
                <a:solidFill>
                  <a:srgbClr val="646464"/>
                </a:solidFill>
                <a:latin typeface="+mj-ea"/>
                <a:ea typeface="+mj-ea"/>
              </a:rPr>
              <a:t>위험요인은 왜 발생하는가</a:t>
            </a:r>
            <a:r>
              <a:rPr lang="en-US" altLang="ko-KR" b="1" spc="-150" dirty="0" smtClean="0">
                <a:solidFill>
                  <a:srgbClr val="646464"/>
                </a:solidFill>
                <a:latin typeface="+mj-ea"/>
                <a:ea typeface="+mj-ea"/>
              </a:rPr>
              <a:t>? </a:t>
            </a:r>
            <a:endParaRPr lang="en-US" altLang="ko-KR" b="1" spc="-150" dirty="0">
              <a:solidFill>
                <a:srgbClr val="646464"/>
              </a:solidFill>
              <a:latin typeface="+mj-ea"/>
              <a:ea typeface="+mj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441642" y="4559822"/>
            <a:ext cx="174719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spc="-150" dirty="0" smtClean="0">
                <a:solidFill>
                  <a:srgbClr val="646464"/>
                </a:solidFill>
                <a:latin typeface="+mj-ea"/>
                <a:ea typeface="+mj-ea"/>
              </a:rPr>
              <a:t>보호구의 필요성 </a:t>
            </a:r>
            <a:endParaRPr lang="ko-KR" altLang="en-US" b="1" spc="-150" dirty="0">
              <a:solidFill>
                <a:srgbClr val="646464"/>
              </a:solidFill>
              <a:latin typeface="+mj-ea"/>
              <a:ea typeface="+mj-ea"/>
            </a:endParaRPr>
          </a:p>
        </p:txBody>
      </p:sp>
      <p:sp>
        <p:nvSpPr>
          <p:cNvPr id="13" name="타원 12"/>
          <p:cNvSpPr/>
          <p:nvPr/>
        </p:nvSpPr>
        <p:spPr>
          <a:xfrm>
            <a:off x="1052939" y="1272564"/>
            <a:ext cx="360000" cy="360000"/>
          </a:xfrm>
          <a:prstGeom prst="ellipse">
            <a:avLst/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sp>
        <p:nvSpPr>
          <p:cNvPr id="14" name="타원 13"/>
          <p:cNvSpPr/>
          <p:nvPr/>
        </p:nvSpPr>
        <p:spPr>
          <a:xfrm>
            <a:off x="1043608" y="2634442"/>
            <a:ext cx="360000" cy="360000"/>
          </a:xfrm>
          <a:prstGeom prst="ellipse">
            <a:avLst/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sp>
        <p:nvSpPr>
          <p:cNvPr id="15" name="타원 14"/>
          <p:cNvSpPr/>
          <p:nvPr/>
        </p:nvSpPr>
        <p:spPr>
          <a:xfrm>
            <a:off x="1043608" y="4564092"/>
            <a:ext cx="360000" cy="360000"/>
          </a:xfrm>
          <a:prstGeom prst="ellipse">
            <a:avLst/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</a:t>
            </a:r>
            <a:endParaRPr lang="ko-KR" altLang="en-US" sz="1600" b="1" dirty="0"/>
          </a:p>
        </p:txBody>
      </p:sp>
      <p:cxnSp>
        <p:nvCxnSpPr>
          <p:cNvPr id="17" name="직선 연결선 16"/>
          <p:cNvCxnSpPr/>
          <p:nvPr/>
        </p:nvCxnSpPr>
        <p:spPr>
          <a:xfrm>
            <a:off x="0" y="2311556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0" y="4311132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/>
          <p:cNvSpPr/>
          <p:nvPr/>
        </p:nvSpPr>
        <p:spPr>
          <a:xfrm>
            <a:off x="1455922" y="3046523"/>
            <a:ext cx="60147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600" b="1" spc="-110" dirty="0">
                <a:solidFill>
                  <a:srgbClr val="646464"/>
                </a:solidFill>
              </a:rPr>
              <a:t>•</a:t>
            </a:r>
            <a:r>
              <a:rPr lang="en-US" altLang="ko-KR" sz="1350" b="1" spc="-110" dirty="0">
                <a:solidFill>
                  <a:srgbClr val="646464"/>
                </a:solidFill>
              </a:rPr>
              <a:t>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기계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설비를 </a:t>
            </a:r>
            <a:r>
              <a:rPr lang="ko-KR" altLang="en-US" sz="1350" b="1" spc="-110" dirty="0">
                <a:solidFill>
                  <a:srgbClr val="646464"/>
                </a:solidFill>
              </a:rPr>
              <a:t>설계</a:t>
            </a:r>
            <a:r>
              <a:rPr lang="en-US" altLang="ko-KR" sz="1350" b="1" spc="-11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10" dirty="0">
                <a:solidFill>
                  <a:srgbClr val="646464"/>
                </a:solidFill>
              </a:rPr>
              <a:t>제작 및 설치할 때 기술적인 한계 </a:t>
            </a:r>
          </a:p>
          <a:p>
            <a:pPr>
              <a:lnSpc>
                <a:spcPct val="150000"/>
              </a:lnSpc>
            </a:pPr>
            <a:r>
              <a:rPr lang="en-US" altLang="ko-KR" sz="1600" b="1" spc="-110" dirty="0">
                <a:solidFill>
                  <a:srgbClr val="646464"/>
                </a:solidFill>
              </a:rPr>
              <a:t>•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기계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설비를 </a:t>
            </a:r>
            <a:r>
              <a:rPr lang="ko-KR" altLang="en-US" sz="1350" b="1" spc="-110" dirty="0">
                <a:solidFill>
                  <a:srgbClr val="646464"/>
                </a:solidFill>
              </a:rPr>
              <a:t>설계</a:t>
            </a:r>
            <a:r>
              <a:rPr lang="en-US" altLang="ko-KR" sz="1350" b="1" spc="-11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10" dirty="0">
                <a:solidFill>
                  <a:srgbClr val="646464"/>
                </a:solidFill>
              </a:rPr>
              <a:t>제작 및 설치할 때 경제적인 문제 </a:t>
            </a:r>
          </a:p>
          <a:p>
            <a:pPr>
              <a:lnSpc>
                <a:spcPct val="150000"/>
              </a:lnSpc>
            </a:pPr>
            <a:r>
              <a:rPr lang="en-US" altLang="ko-KR" sz="1600" b="1" spc="-110" dirty="0">
                <a:solidFill>
                  <a:srgbClr val="646464"/>
                </a:solidFill>
              </a:rPr>
              <a:t>•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기계 </a:t>
            </a:r>
            <a:r>
              <a:rPr lang="en-US" altLang="ko-KR" sz="1350" b="1" spc="-110" dirty="0" smtClean="0">
                <a:solidFill>
                  <a:srgbClr val="646464"/>
                </a:solidFill>
              </a:rPr>
              <a:t>· </a:t>
            </a:r>
            <a:r>
              <a:rPr lang="ko-KR" altLang="en-US" sz="1350" b="1" spc="-110" dirty="0" smtClean="0">
                <a:solidFill>
                  <a:srgbClr val="646464"/>
                </a:solidFill>
              </a:rPr>
              <a:t>설비를 </a:t>
            </a:r>
            <a:r>
              <a:rPr lang="ko-KR" altLang="en-US" sz="1350" b="1" spc="-110" dirty="0">
                <a:solidFill>
                  <a:srgbClr val="646464"/>
                </a:solidFill>
              </a:rPr>
              <a:t>사용 중 성능이 저하되거나 고장이 나는 경우 발생 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469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종류 및 사용범위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907025" y="2206413"/>
            <a:ext cx="5365916" cy="101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ko-KR" sz="1300" dirty="0" smtClean="0">
                <a:solidFill>
                  <a:srgbClr val="676B61"/>
                </a:solidFill>
              </a:rPr>
              <a:t>- </a:t>
            </a:r>
            <a:r>
              <a:rPr lang="ko-KR" altLang="en-US" sz="1300" dirty="0" smtClean="0">
                <a:solidFill>
                  <a:srgbClr val="676B61"/>
                </a:solidFill>
              </a:rPr>
              <a:t>착용자의 </a:t>
            </a:r>
            <a:r>
              <a:rPr lang="ko-KR" altLang="en-US" sz="1300" dirty="0" err="1">
                <a:solidFill>
                  <a:srgbClr val="676B61"/>
                </a:solidFill>
              </a:rPr>
              <a:t>폐력으로</a:t>
            </a:r>
            <a:r>
              <a:rPr lang="ko-KR" altLang="en-US" sz="1300" dirty="0">
                <a:solidFill>
                  <a:srgbClr val="676B61"/>
                </a:solidFill>
              </a:rPr>
              <a:t> 호스 끝에 고정된 신선한 공기를 호스 </a:t>
            </a:r>
            <a:r>
              <a:rPr lang="ko-KR" altLang="en-US" sz="1300" dirty="0" err="1">
                <a:solidFill>
                  <a:srgbClr val="676B61"/>
                </a:solidFill>
              </a:rPr>
              <a:t>안면부를</a:t>
            </a:r>
            <a:r>
              <a:rPr lang="ko-KR" altLang="en-US" sz="1300" dirty="0">
                <a:solidFill>
                  <a:srgbClr val="676B61"/>
                </a:solidFill>
              </a:rPr>
              <a:t> </a:t>
            </a: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130000"/>
              </a:lnSpc>
            </a:pPr>
            <a:r>
              <a:rPr lang="ko-KR" altLang="en-US" sz="1300" dirty="0" smtClean="0">
                <a:solidFill>
                  <a:srgbClr val="676B61"/>
                </a:solidFill>
              </a:rPr>
              <a:t>  통해 </a:t>
            </a:r>
            <a:r>
              <a:rPr lang="ko-KR" altLang="en-US" sz="1300" dirty="0">
                <a:solidFill>
                  <a:srgbClr val="676B61"/>
                </a:solidFill>
              </a:rPr>
              <a:t>흡입하는 </a:t>
            </a:r>
            <a:r>
              <a:rPr lang="ko-KR" altLang="en-US" sz="1300" dirty="0" smtClean="0">
                <a:solidFill>
                  <a:srgbClr val="676B61"/>
                </a:solidFill>
              </a:rPr>
              <a:t>구조</a:t>
            </a: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70000"/>
              </a:lnSpc>
            </a:pP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130000"/>
              </a:lnSpc>
            </a:pPr>
            <a:r>
              <a:rPr lang="en-US" altLang="ko-KR" sz="1300" dirty="0" smtClean="0">
                <a:solidFill>
                  <a:srgbClr val="676B61"/>
                </a:solidFill>
              </a:rPr>
              <a:t>- </a:t>
            </a:r>
            <a:r>
              <a:rPr lang="ko-KR" altLang="en-US" sz="1300" dirty="0" smtClean="0">
                <a:solidFill>
                  <a:srgbClr val="676B61"/>
                </a:solidFill>
              </a:rPr>
              <a:t>호스는 </a:t>
            </a:r>
            <a:r>
              <a:rPr lang="ko-KR" altLang="en-US" sz="1300" dirty="0">
                <a:solidFill>
                  <a:srgbClr val="676B61"/>
                </a:solidFill>
              </a:rPr>
              <a:t>원칙적으로 </a:t>
            </a:r>
            <a:r>
              <a:rPr lang="ko-KR" altLang="en-US" sz="1300" dirty="0" err="1">
                <a:solidFill>
                  <a:srgbClr val="676B61"/>
                </a:solidFill>
              </a:rPr>
              <a:t>안지름</a:t>
            </a:r>
            <a:r>
              <a:rPr lang="ko-KR" altLang="en-US" sz="1300" dirty="0">
                <a:solidFill>
                  <a:srgbClr val="676B61"/>
                </a:solidFill>
              </a:rPr>
              <a:t> </a:t>
            </a:r>
            <a:r>
              <a:rPr lang="en-US" altLang="ko-KR" sz="1300" dirty="0">
                <a:solidFill>
                  <a:srgbClr val="676B61"/>
                </a:solidFill>
              </a:rPr>
              <a:t>19㎜ </a:t>
            </a:r>
            <a:r>
              <a:rPr lang="ko-KR" altLang="en-US" sz="1300" dirty="0">
                <a:solidFill>
                  <a:srgbClr val="676B61"/>
                </a:solidFill>
              </a:rPr>
              <a:t>이상</a:t>
            </a:r>
            <a:r>
              <a:rPr lang="en-US" altLang="ko-KR" sz="1300" dirty="0">
                <a:solidFill>
                  <a:srgbClr val="676B61"/>
                </a:solidFill>
              </a:rPr>
              <a:t>, </a:t>
            </a:r>
            <a:r>
              <a:rPr lang="ko-KR" altLang="en-US" sz="1300" dirty="0" smtClean="0">
                <a:solidFill>
                  <a:srgbClr val="676B61"/>
                </a:solidFill>
              </a:rPr>
              <a:t>길이 </a:t>
            </a:r>
            <a:r>
              <a:rPr lang="en-US" altLang="ko-KR" sz="1300" dirty="0">
                <a:solidFill>
                  <a:srgbClr val="676B61"/>
                </a:solidFill>
              </a:rPr>
              <a:t>10m </a:t>
            </a:r>
            <a:r>
              <a:rPr lang="ko-KR" altLang="en-US" sz="1300" dirty="0" smtClean="0">
                <a:solidFill>
                  <a:srgbClr val="676B61"/>
                </a:solidFill>
              </a:rPr>
              <a:t>이하여야 함</a:t>
            </a:r>
            <a:endParaRPr lang="ko-KR" altLang="en-US" sz="1300" dirty="0">
              <a:solidFill>
                <a:srgbClr val="676B61"/>
              </a:solidFill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2980123" y="2194902"/>
            <a:ext cx="5102686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사각형 설명선 4"/>
          <p:cNvSpPr/>
          <p:nvPr/>
        </p:nvSpPr>
        <p:spPr>
          <a:xfrm>
            <a:off x="1674097" y="1860262"/>
            <a:ext cx="1224136" cy="334640"/>
          </a:xfrm>
          <a:prstGeom prst="wedgeRectCallout">
            <a:avLst>
              <a:gd name="adj1" fmla="val 47005"/>
              <a:gd name="adj2" fmla="val 118265"/>
            </a:avLst>
          </a:prstGeom>
          <a:solidFill>
            <a:srgbClr val="A39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/>
              <a:t>호스 마스크</a:t>
            </a:r>
            <a:endParaRPr lang="ko-KR" altLang="en-US" sz="1400" b="1" dirty="0"/>
          </a:p>
        </p:txBody>
      </p:sp>
      <p:sp>
        <p:nvSpPr>
          <p:cNvPr id="27" name="직사각형 26"/>
          <p:cNvSpPr/>
          <p:nvPr/>
        </p:nvSpPr>
        <p:spPr>
          <a:xfrm>
            <a:off x="2907025" y="1858592"/>
            <a:ext cx="26554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spc="-150" dirty="0" err="1" smtClean="0">
                <a:solidFill>
                  <a:srgbClr val="9B8D79"/>
                </a:solidFill>
                <a:latin typeface="+mj-ea"/>
                <a:ea typeface="+mj-ea"/>
              </a:rPr>
              <a:t>폐력흡인형</a:t>
            </a:r>
            <a:endParaRPr lang="ko-KR" altLang="en-US" sz="1400" b="1" spc="-150" dirty="0">
              <a:solidFill>
                <a:srgbClr val="9B8D79"/>
              </a:solidFill>
              <a:latin typeface="+mj-ea"/>
              <a:ea typeface="+mj-ea"/>
            </a:endParaRPr>
          </a:p>
        </p:txBody>
      </p:sp>
      <p:pic>
        <p:nvPicPr>
          <p:cNvPr id="28" name="Picture 3" descr="호스마스크 폐력흡인형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5" y="3645024"/>
            <a:ext cx="3873500" cy="2209800"/>
          </a:xfrm>
          <a:prstGeom prst="rect">
            <a:avLst/>
          </a:prstGeom>
        </p:spPr>
      </p:pic>
      <p:pic>
        <p:nvPicPr>
          <p:cNvPr id="29" name="Picture 5" descr="호스마스크 폐력흡인형-1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094" y="3573016"/>
            <a:ext cx="3073400" cy="2184400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50</a:t>
            </a:fld>
            <a:endParaRPr lang="ko-KR" altLang="en-US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40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종류 및 사용범위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cxnSp>
        <p:nvCxnSpPr>
          <p:cNvPr id="6" name="직선 연결선 5"/>
          <p:cNvCxnSpPr/>
          <p:nvPr/>
        </p:nvCxnSpPr>
        <p:spPr>
          <a:xfrm>
            <a:off x="2971331" y="2194902"/>
            <a:ext cx="509834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/>
          <p:cNvSpPr/>
          <p:nvPr/>
        </p:nvSpPr>
        <p:spPr>
          <a:xfrm>
            <a:off x="2898233" y="1858592"/>
            <a:ext cx="26554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spc="-150" dirty="0" smtClean="0">
                <a:solidFill>
                  <a:srgbClr val="9B8D79"/>
                </a:solidFill>
                <a:latin typeface="+mj-ea"/>
                <a:ea typeface="+mj-ea"/>
              </a:rPr>
              <a:t>송풍</a:t>
            </a:r>
            <a:r>
              <a:rPr lang="ko-KR" altLang="en-US" sz="1400" b="1" spc="-150" dirty="0">
                <a:solidFill>
                  <a:srgbClr val="9B8D79"/>
                </a:solidFill>
                <a:latin typeface="+mj-ea"/>
                <a:ea typeface="+mj-ea"/>
              </a:rPr>
              <a:t>기</a:t>
            </a:r>
            <a:r>
              <a:rPr lang="ko-KR" altLang="en-US" sz="1400" b="1" spc="-150" dirty="0" smtClean="0">
                <a:solidFill>
                  <a:srgbClr val="9B8D79"/>
                </a:solidFill>
                <a:latin typeface="+mj-ea"/>
                <a:ea typeface="+mj-ea"/>
              </a:rPr>
              <a:t>형</a:t>
            </a:r>
            <a:endParaRPr lang="ko-KR" altLang="en-US" sz="1400" b="1" spc="-150" dirty="0">
              <a:solidFill>
                <a:srgbClr val="9B8D79"/>
              </a:solidFill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8232" y="2197636"/>
            <a:ext cx="5418184" cy="1872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300" dirty="0" smtClean="0">
                <a:solidFill>
                  <a:srgbClr val="676B61"/>
                </a:solidFill>
              </a:rPr>
              <a:t>- </a:t>
            </a:r>
            <a:r>
              <a:rPr lang="ko-KR" altLang="en-US" sz="1300" dirty="0" smtClean="0">
                <a:solidFill>
                  <a:srgbClr val="676B61"/>
                </a:solidFill>
              </a:rPr>
              <a:t>전동 </a:t>
            </a:r>
            <a:r>
              <a:rPr lang="ko-KR" altLang="en-US" sz="1300" dirty="0">
                <a:solidFill>
                  <a:srgbClr val="676B61"/>
                </a:solidFill>
              </a:rPr>
              <a:t>또는 수동 송풍기로 신선한 공기를 호스 </a:t>
            </a:r>
            <a:r>
              <a:rPr lang="ko-KR" altLang="en-US" sz="1300" dirty="0" err="1">
                <a:solidFill>
                  <a:srgbClr val="676B61"/>
                </a:solidFill>
              </a:rPr>
              <a:t>안면부로</a:t>
            </a:r>
            <a:r>
              <a:rPr lang="ko-KR" altLang="en-US" sz="1300" dirty="0">
                <a:solidFill>
                  <a:srgbClr val="676B61"/>
                </a:solidFill>
              </a:rPr>
              <a:t> </a:t>
            </a:r>
            <a:r>
              <a:rPr lang="ko-KR" altLang="en-US" sz="1300" dirty="0" smtClean="0">
                <a:solidFill>
                  <a:srgbClr val="676B61"/>
                </a:solidFill>
              </a:rPr>
              <a:t>보내는 구조</a:t>
            </a: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70000"/>
              </a:lnSpc>
            </a:pPr>
            <a:endParaRPr lang="ko-KR" altLang="en-US" sz="1300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300" dirty="0" smtClean="0">
                <a:solidFill>
                  <a:srgbClr val="676B61"/>
                </a:solidFill>
              </a:rPr>
              <a:t>- </a:t>
            </a:r>
            <a:r>
              <a:rPr lang="ko-KR" altLang="en-US" sz="1300" dirty="0" err="1" smtClean="0">
                <a:solidFill>
                  <a:srgbClr val="676B61"/>
                </a:solidFill>
              </a:rPr>
              <a:t>송기풍량을</a:t>
            </a:r>
            <a:r>
              <a:rPr lang="ko-KR" altLang="en-US" sz="1300" dirty="0" smtClean="0">
                <a:solidFill>
                  <a:srgbClr val="676B61"/>
                </a:solidFill>
              </a:rPr>
              <a:t> </a:t>
            </a:r>
            <a:r>
              <a:rPr lang="ko-KR" altLang="en-US" sz="1300" dirty="0">
                <a:solidFill>
                  <a:srgbClr val="676B61"/>
                </a:solidFill>
              </a:rPr>
              <a:t>조절하는 유량조절장치</a:t>
            </a:r>
            <a:r>
              <a:rPr lang="en-US" altLang="ko-KR" sz="1050" dirty="0">
                <a:solidFill>
                  <a:srgbClr val="676B61"/>
                </a:solidFill>
              </a:rPr>
              <a:t>(</a:t>
            </a:r>
            <a:r>
              <a:rPr lang="ko-KR" altLang="en-US" sz="1050" dirty="0">
                <a:solidFill>
                  <a:srgbClr val="676B61"/>
                </a:solidFill>
              </a:rPr>
              <a:t>수동에는 공기조절 주머니도 </a:t>
            </a:r>
            <a:r>
              <a:rPr lang="ko-KR" altLang="en-US" sz="1050" dirty="0" smtClean="0">
                <a:solidFill>
                  <a:srgbClr val="676B61"/>
                </a:solidFill>
              </a:rPr>
              <a:t>가능</a:t>
            </a:r>
            <a:r>
              <a:rPr lang="en-US" altLang="ko-KR" sz="1050" dirty="0" smtClean="0">
                <a:solidFill>
                  <a:srgbClr val="676B61"/>
                </a:solidFill>
              </a:rPr>
              <a:t>)</a:t>
            </a:r>
            <a:r>
              <a:rPr lang="ko-KR" altLang="en-US" sz="1300" dirty="0" smtClean="0">
                <a:solidFill>
                  <a:srgbClr val="676B61"/>
                </a:solidFill>
              </a:rPr>
              <a:t>와</a:t>
            </a: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solidFill>
                  <a:srgbClr val="676B61"/>
                </a:solidFill>
              </a:rPr>
              <a:t>  송풍기에는 교환 필터를 갖춰야 함</a:t>
            </a: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70000"/>
              </a:lnSpc>
            </a:pP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300" dirty="0" smtClean="0">
                <a:solidFill>
                  <a:srgbClr val="676B61"/>
                </a:solidFill>
              </a:rPr>
              <a:t>- </a:t>
            </a:r>
            <a:r>
              <a:rPr lang="ko-KR" altLang="en-US" sz="1300" dirty="0" err="1" smtClean="0">
                <a:solidFill>
                  <a:srgbClr val="676B61"/>
                </a:solidFill>
              </a:rPr>
              <a:t>안면부를</a:t>
            </a:r>
            <a:r>
              <a:rPr lang="ko-KR" altLang="en-US" sz="1300" dirty="0" smtClean="0">
                <a:solidFill>
                  <a:srgbClr val="676B61"/>
                </a:solidFill>
              </a:rPr>
              <a:t> 통해 송기하는 것은 송풍기가 </a:t>
            </a:r>
            <a:r>
              <a:rPr lang="ko-KR" altLang="en-US" sz="1300" dirty="0">
                <a:solidFill>
                  <a:srgbClr val="676B61"/>
                </a:solidFill>
              </a:rPr>
              <a:t>사고로 정지됐을 때 </a:t>
            </a: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solidFill>
                  <a:srgbClr val="676B61"/>
                </a:solidFill>
              </a:rPr>
              <a:t>  </a:t>
            </a:r>
            <a:r>
              <a:rPr lang="ko-KR" altLang="en-US" sz="1300" dirty="0" err="1" smtClean="0">
                <a:solidFill>
                  <a:srgbClr val="676B61"/>
                </a:solidFill>
              </a:rPr>
              <a:t>폐력으로</a:t>
            </a:r>
            <a:r>
              <a:rPr lang="ko-KR" altLang="en-US" sz="1300" dirty="0" smtClean="0">
                <a:solidFill>
                  <a:srgbClr val="676B61"/>
                </a:solidFill>
              </a:rPr>
              <a:t> 호흡할 </a:t>
            </a:r>
            <a:r>
              <a:rPr lang="ko-KR" altLang="en-US" sz="1300" dirty="0">
                <a:solidFill>
                  <a:srgbClr val="676B61"/>
                </a:solidFill>
              </a:rPr>
              <a:t>수 있도록 </a:t>
            </a:r>
            <a:r>
              <a:rPr lang="ko-KR" altLang="en-US" sz="1300" dirty="0" smtClean="0">
                <a:solidFill>
                  <a:srgbClr val="676B61"/>
                </a:solidFill>
              </a:rPr>
              <a:t>함</a:t>
            </a:r>
            <a:endParaRPr lang="en-US" altLang="ko-KR" sz="1300" dirty="0" smtClean="0">
              <a:solidFill>
                <a:srgbClr val="676B61"/>
              </a:solidFill>
            </a:endParaRPr>
          </a:p>
        </p:txBody>
      </p:sp>
      <p:pic>
        <p:nvPicPr>
          <p:cNvPr id="12" name="Picture 5" descr="호스마스크 송풍기형 전동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249" y="4450618"/>
            <a:ext cx="1487752" cy="1076247"/>
          </a:xfrm>
          <a:prstGeom prst="rect">
            <a:avLst/>
          </a:prstGeom>
        </p:spPr>
      </p:pic>
      <p:pic>
        <p:nvPicPr>
          <p:cNvPr id="14" name="Picture 7" descr="호스마스크 송풍기형 수동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766" y="4519394"/>
            <a:ext cx="1451975" cy="1081124"/>
          </a:xfrm>
          <a:prstGeom prst="rect">
            <a:avLst/>
          </a:prstGeom>
        </p:spPr>
      </p:pic>
      <p:pic>
        <p:nvPicPr>
          <p:cNvPr id="15" name="Picture 8" descr="호스마스크 송풍기형 전동-1.eps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3"/>
          <a:stretch/>
        </p:blipFill>
        <p:spPr>
          <a:xfrm>
            <a:off x="2988915" y="4446985"/>
            <a:ext cx="1792040" cy="110157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684332" y="4077072"/>
            <a:ext cx="3031685" cy="276999"/>
          </a:xfrm>
          <a:prstGeom prst="rect">
            <a:avLst/>
          </a:prstGeom>
          <a:solidFill>
            <a:srgbClr val="ECE8E4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676B61"/>
                </a:solidFill>
              </a:rPr>
              <a:t>전동</a:t>
            </a:r>
            <a:endParaRPr lang="ko-KR" altLang="en-US" sz="1200" b="1" dirty="0">
              <a:solidFill>
                <a:srgbClr val="676B6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44882" y="4077072"/>
            <a:ext cx="3155511" cy="276999"/>
          </a:xfrm>
          <a:prstGeom prst="rect">
            <a:avLst/>
          </a:prstGeom>
          <a:solidFill>
            <a:srgbClr val="ECE8E4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1200" b="1" dirty="0" smtClean="0">
                <a:solidFill>
                  <a:srgbClr val="676B61"/>
                </a:solidFill>
              </a:rPr>
              <a:t>수동</a:t>
            </a:r>
            <a:endParaRPr lang="ko-KR" altLang="en-US" sz="1200" b="1" dirty="0">
              <a:solidFill>
                <a:srgbClr val="676B61"/>
              </a:solidFill>
            </a:endParaRPr>
          </a:p>
        </p:txBody>
      </p:sp>
      <p:pic>
        <p:nvPicPr>
          <p:cNvPr id="13" name="Picture 6" descr="호스마스크 송풍기형 수동-1.psd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9"/>
          <a:stretch/>
        </p:blipFill>
        <p:spPr>
          <a:xfrm>
            <a:off x="6276491" y="4518993"/>
            <a:ext cx="1827609" cy="1080120"/>
          </a:xfrm>
          <a:prstGeom prst="rect">
            <a:avLst/>
          </a:prstGeom>
        </p:spPr>
      </p:pic>
      <p:cxnSp>
        <p:nvCxnSpPr>
          <p:cNvPr id="9" name="직선 연결선 8"/>
          <p:cNvCxnSpPr/>
          <p:nvPr/>
        </p:nvCxnSpPr>
        <p:spPr>
          <a:xfrm>
            <a:off x="1684332" y="5671121"/>
            <a:ext cx="3031685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4944882" y="5671121"/>
            <a:ext cx="3155511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4842572" y="4086945"/>
            <a:ext cx="0" cy="1594049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사각형 설명선 29"/>
          <p:cNvSpPr/>
          <p:nvPr/>
        </p:nvSpPr>
        <p:spPr>
          <a:xfrm>
            <a:off x="1674097" y="1860262"/>
            <a:ext cx="1224136" cy="334640"/>
          </a:xfrm>
          <a:prstGeom prst="wedgeRectCallout">
            <a:avLst>
              <a:gd name="adj1" fmla="val 47005"/>
              <a:gd name="adj2" fmla="val 118265"/>
            </a:avLst>
          </a:prstGeom>
          <a:solidFill>
            <a:srgbClr val="A39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/>
              <a:t>호스 마스크</a:t>
            </a:r>
            <a:endParaRPr lang="ko-KR" altLang="en-US" sz="14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51</a:t>
            </a:fld>
            <a:endParaRPr lang="ko-KR" altLang="en-US" dirty="0"/>
          </a:p>
        </p:txBody>
      </p:sp>
      <p:cxnSp>
        <p:nvCxnSpPr>
          <p:cNvPr id="21" name="직선 연결선 20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582266" y="5665108"/>
            <a:ext cx="5418184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300" dirty="0" smtClean="0">
                <a:solidFill>
                  <a:srgbClr val="2767B2"/>
                </a:solidFill>
              </a:rPr>
              <a:t>※ </a:t>
            </a:r>
            <a:r>
              <a:rPr lang="ko-KR" altLang="en-US" sz="1300" dirty="0" smtClean="0">
                <a:solidFill>
                  <a:srgbClr val="2767B2"/>
                </a:solidFill>
              </a:rPr>
              <a:t>최근에는 주로 자동</a:t>
            </a:r>
            <a:r>
              <a:rPr lang="en-US" altLang="ko-KR" sz="1300" dirty="0" smtClean="0">
                <a:solidFill>
                  <a:srgbClr val="2767B2"/>
                </a:solidFill>
              </a:rPr>
              <a:t>(</a:t>
            </a:r>
            <a:r>
              <a:rPr lang="ko-KR" altLang="en-US" sz="1300" dirty="0" smtClean="0">
                <a:solidFill>
                  <a:srgbClr val="2767B2"/>
                </a:solidFill>
              </a:rPr>
              <a:t>전동</a:t>
            </a:r>
            <a:r>
              <a:rPr lang="en-US" altLang="ko-KR" sz="1300" dirty="0" smtClean="0">
                <a:solidFill>
                  <a:srgbClr val="2767B2"/>
                </a:solidFill>
              </a:rPr>
              <a:t>)</a:t>
            </a:r>
            <a:r>
              <a:rPr lang="ko-KR" altLang="en-US" sz="1300" dirty="0" smtClean="0">
                <a:solidFill>
                  <a:srgbClr val="2767B2"/>
                </a:solidFill>
              </a:rPr>
              <a:t>식을 사용</a:t>
            </a:r>
            <a:endParaRPr lang="en-US" altLang="ko-KR" sz="1300" dirty="0" smtClean="0">
              <a:solidFill>
                <a:srgbClr val="2767B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90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5" descr="에어라인마스크 일정유량형-1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9" y="4149080"/>
            <a:ext cx="3384375" cy="1840049"/>
          </a:xfrm>
          <a:prstGeom prst="rect">
            <a:avLst/>
          </a:prstGeom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종류 및 사용범위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cxnSp>
        <p:nvCxnSpPr>
          <p:cNvPr id="6" name="직선 연결선 5"/>
          <p:cNvCxnSpPr/>
          <p:nvPr/>
        </p:nvCxnSpPr>
        <p:spPr>
          <a:xfrm>
            <a:off x="2971331" y="2194902"/>
            <a:ext cx="5129062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사각형 설명선 4"/>
          <p:cNvSpPr/>
          <p:nvPr/>
        </p:nvSpPr>
        <p:spPr>
          <a:xfrm>
            <a:off x="1667377" y="1860262"/>
            <a:ext cx="1224136" cy="334640"/>
          </a:xfrm>
          <a:prstGeom prst="wedgeRectCallout">
            <a:avLst>
              <a:gd name="adj1" fmla="val 47005"/>
              <a:gd name="adj2" fmla="val 118265"/>
            </a:avLst>
          </a:prstGeom>
          <a:solidFill>
            <a:srgbClr val="A39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/>
              <a:t>에어라인 마스크</a:t>
            </a:r>
            <a:endParaRPr lang="ko-KR" altLang="en-US" sz="1100" b="1" dirty="0"/>
          </a:p>
        </p:txBody>
      </p:sp>
      <p:sp>
        <p:nvSpPr>
          <p:cNvPr id="27" name="직사각형 26"/>
          <p:cNvSpPr/>
          <p:nvPr/>
        </p:nvSpPr>
        <p:spPr>
          <a:xfrm>
            <a:off x="2898233" y="1858592"/>
            <a:ext cx="26554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spc="-150" dirty="0" smtClean="0">
                <a:solidFill>
                  <a:srgbClr val="9B8D79"/>
                </a:solidFill>
                <a:latin typeface="+mj-ea"/>
                <a:ea typeface="+mj-ea"/>
              </a:rPr>
              <a:t>일정 </a:t>
            </a:r>
            <a:r>
              <a:rPr lang="ko-KR" altLang="en-US" sz="1400" b="1" spc="-150" dirty="0" err="1" smtClean="0">
                <a:solidFill>
                  <a:srgbClr val="9B8D79"/>
                </a:solidFill>
                <a:latin typeface="+mj-ea"/>
                <a:ea typeface="+mj-ea"/>
              </a:rPr>
              <a:t>유량형</a:t>
            </a:r>
            <a:endParaRPr lang="ko-KR" altLang="en-US" sz="1400" b="1" spc="-150" dirty="0">
              <a:solidFill>
                <a:srgbClr val="9B8D79"/>
              </a:solidFill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8233" y="2193664"/>
            <a:ext cx="5365916" cy="1432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300" dirty="0" smtClean="0">
                <a:solidFill>
                  <a:srgbClr val="676B61"/>
                </a:solidFill>
              </a:rPr>
              <a:t>- </a:t>
            </a:r>
            <a:r>
              <a:rPr lang="ko-KR" altLang="en-US" sz="1300" dirty="0" smtClean="0">
                <a:solidFill>
                  <a:srgbClr val="676B61"/>
                </a:solidFill>
              </a:rPr>
              <a:t>압축 </a:t>
            </a:r>
            <a:r>
              <a:rPr lang="ko-KR" altLang="en-US" sz="1300" dirty="0" err="1" smtClean="0">
                <a:solidFill>
                  <a:srgbClr val="676B61"/>
                </a:solidFill>
              </a:rPr>
              <a:t>공기관</a:t>
            </a:r>
            <a:r>
              <a:rPr lang="en-US" altLang="ko-KR" sz="1300" dirty="0" smtClean="0">
                <a:solidFill>
                  <a:srgbClr val="676B61"/>
                </a:solidFill>
              </a:rPr>
              <a:t>, </a:t>
            </a:r>
            <a:r>
              <a:rPr lang="ko-KR" altLang="en-US" sz="1300" dirty="0" smtClean="0">
                <a:solidFill>
                  <a:srgbClr val="676B61"/>
                </a:solidFill>
              </a:rPr>
              <a:t>고압 공기용기</a:t>
            </a:r>
            <a:r>
              <a:rPr lang="en-US" altLang="ko-KR" sz="1300" dirty="0" smtClean="0">
                <a:solidFill>
                  <a:srgbClr val="676B61"/>
                </a:solidFill>
              </a:rPr>
              <a:t>, </a:t>
            </a:r>
            <a:r>
              <a:rPr lang="ko-KR" altLang="en-US" sz="1300" dirty="0" smtClean="0">
                <a:solidFill>
                  <a:srgbClr val="676B61"/>
                </a:solidFill>
              </a:rPr>
              <a:t>공기압축기 </a:t>
            </a:r>
            <a:r>
              <a:rPr lang="ko-KR" altLang="en-US" sz="1300" dirty="0">
                <a:solidFill>
                  <a:srgbClr val="676B61"/>
                </a:solidFill>
              </a:rPr>
              <a:t>등으로부터 중압호스와 </a:t>
            </a: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solidFill>
                  <a:srgbClr val="676B61"/>
                </a:solidFill>
              </a:rPr>
              <a:t>  </a:t>
            </a:r>
            <a:r>
              <a:rPr lang="ko-KR" altLang="en-US" sz="1300" dirty="0" err="1" smtClean="0">
                <a:solidFill>
                  <a:srgbClr val="676B61"/>
                </a:solidFill>
              </a:rPr>
              <a:t>안면부로</a:t>
            </a:r>
            <a:r>
              <a:rPr lang="ko-KR" altLang="en-US" sz="1300" dirty="0" smtClean="0">
                <a:solidFill>
                  <a:srgbClr val="676B61"/>
                </a:solidFill>
              </a:rPr>
              <a:t> 압축공기를 보내는 구조</a:t>
            </a: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70000"/>
              </a:lnSpc>
            </a:pP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300" dirty="0" smtClean="0">
                <a:solidFill>
                  <a:srgbClr val="676B61"/>
                </a:solidFill>
              </a:rPr>
              <a:t>- </a:t>
            </a:r>
            <a:r>
              <a:rPr lang="ko-KR" altLang="en-US" sz="1300" dirty="0" smtClean="0">
                <a:solidFill>
                  <a:srgbClr val="676B61"/>
                </a:solidFill>
              </a:rPr>
              <a:t>중간에 </a:t>
            </a:r>
            <a:r>
              <a:rPr lang="ko-KR" altLang="en-US" sz="1300" dirty="0" err="1" smtClean="0">
                <a:solidFill>
                  <a:srgbClr val="676B61"/>
                </a:solidFill>
              </a:rPr>
              <a:t>송기풍량을</a:t>
            </a:r>
            <a:r>
              <a:rPr lang="ko-KR" altLang="en-US" sz="1300" dirty="0" smtClean="0">
                <a:solidFill>
                  <a:srgbClr val="676B61"/>
                </a:solidFill>
              </a:rPr>
              <a:t> 조절하는 유량조절장치</a:t>
            </a:r>
            <a:r>
              <a:rPr lang="en-US" altLang="ko-KR" sz="1300" dirty="0">
                <a:solidFill>
                  <a:srgbClr val="676B61"/>
                </a:solidFill>
              </a:rPr>
              <a:t>, </a:t>
            </a:r>
            <a:r>
              <a:rPr lang="ko-KR" altLang="en-US" sz="1300" dirty="0">
                <a:solidFill>
                  <a:srgbClr val="676B61"/>
                </a:solidFill>
              </a:rPr>
              <a:t>압축공기 중의 분진과 </a:t>
            </a:r>
            <a:r>
              <a:rPr lang="ko-KR" altLang="en-US" sz="1300" dirty="0" smtClean="0">
                <a:solidFill>
                  <a:srgbClr val="676B61"/>
                </a:solidFill>
              </a:rPr>
              <a:t>  </a:t>
            </a: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300" dirty="0">
                <a:solidFill>
                  <a:srgbClr val="676B61"/>
                </a:solidFill>
              </a:rPr>
              <a:t> </a:t>
            </a:r>
            <a:r>
              <a:rPr lang="en-US" altLang="ko-KR" sz="1300" dirty="0" smtClean="0">
                <a:solidFill>
                  <a:srgbClr val="676B61"/>
                </a:solidFill>
              </a:rPr>
              <a:t> </a:t>
            </a:r>
            <a:r>
              <a:rPr lang="ko-KR" altLang="en-US" sz="1300" dirty="0" smtClean="0">
                <a:solidFill>
                  <a:srgbClr val="676B61"/>
                </a:solidFill>
              </a:rPr>
              <a:t>기름 </a:t>
            </a:r>
            <a:r>
              <a:rPr lang="ko-KR" altLang="en-US" sz="1300" dirty="0" err="1">
                <a:solidFill>
                  <a:srgbClr val="676B61"/>
                </a:solidFill>
              </a:rPr>
              <a:t>미스트</a:t>
            </a:r>
            <a:r>
              <a:rPr lang="ko-KR" altLang="en-US" sz="1300" dirty="0">
                <a:solidFill>
                  <a:srgbClr val="676B61"/>
                </a:solidFill>
              </a:rPr>
              <a:t> 등을 </a:t>
            </a:r>
            <a:r>
              <a:rPr lang="ko-KR" altLang="en-US" sz="1300" dirty="0" smtClean="0">
                <a:solidFill>
                  <a:srgbClr val="676B61"/>
                </a:solidFill>
              </a:rPr>
              <a:t>걸러내는 여과장치를 </a:t>
            </a:r>
            <a:r>
              <a:rPr lang="ko-KR" altLang="en-US" sz="1300" dirty="0">
                <a:solidFill>
                  <a:srgbClr val="676B61"/>
                </a:solidFill>
              </a:rPr>
              <a:t>갖춰야 함</a:t>
            </a:r>
          </a:p>
        </p:txBody>
      </p:sp>
      <p:pic>
        <p:nvPicPr>
          <p:cNvPr id="19" name="Picture 3" descr="에어라인마스크 일정유량형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1381" y="4077072"/>
            <a:ext cx="2431878" cy="1840049"/>
          </a:xfrm>
          <a:prstGeom prst="rect">
            <a:avLst/>
          </a:prstGeom>
        </p:spPr>
      </p:pic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52</a:t>
            </a:fld>
            <a:endParaRPr lang="ko-KR" altLang="en-US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8084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종류 및 사용범위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cxnSp>
        <p:nvCxnSpPr>
          <p:cNvPr id="6" name="직선 연결선 5"/>
          <p:cNvCxnSpPr/>
          <p:nvPr/>
        </p:nvCxnSpPr>
        <p:spPr>
          <a:xfrm>
            <a:off x="2971331" y="2194902"/>
            <a:ext cx="5129062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직사각형 26"/>
          <p:cNvSpPr/>
          <p:nvPr/>
        </p:nvSpPr>
        <p:spPr>
          <a:xfrm>
            <a:off x="2898233" y="1858592"/>
            <a:ext cx="26554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spc="-150" dirty="0" err="1" smtClean="0">
                <a:solidFill>
                  <a:srgbClr val="9B8D79"/>
                </a:solidFill>
                <a:latin typeface="+mj-ea"/>
                <a:ea typeface="+mj-ea"/>
              </a:rPr>
              <a:t>디맨드형</a:t>
            </a:r>
            <a:r>
              <a:rPr lang="ko-KR" altLang="en-US" sz="1400" b="1" spc="-150" dirty="0" smtClean="0">
                <a:solidFill>
                  <a:srgbClr val="9B8D79"/>
                </a:solidFill>
                <a:latin typeface="+mj-ea"/>
                <a:ea typeface="+mj-ea"/>
              </a:rPr>
              <a:t> 및 </a:t>
            </a:r>
            <a:r>
              <a:rPr lang="ko-KR" altLang="en-US" sz="1400" b="1" spc="-150" dirty="0" err="1" smtClean="0">
                <a:solidFill>
                  <a:srgbClr val="9B8D79"/>
                </a:solidFill>
                <a:latin typeface="+mj-ea"/>
                <a:ea typeface="+mj-ea"/>
              </a:rPr>
              <a:t>압력디맨드형</a:t>
            </a:r>
            <a:endParaRPr lang="ko-KR" altLang="en-US" sz="1400" b="1" spc="-150" dirty="0">
              <a:solidFill>
                <a:srgbClr val="9B8D79"/>
              </a:solidFill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8233" y="2199103"/>
            <a:ext cx="5365916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300" dirty="0" smtClean="0">
                <a:solidFill>
                  <a:srgbClr val="676B61"/>
                </a:solidFill>
              </a:rPr>
              <a:t>- </a:t>
            </a:r>
            <a:r>
              <a:rPr lang="ko-KR" altLang="en-US" sz="1300" dirty="0" smtClean="0">
                <a:solidFill>
                  <a:srgbClr val="676B61"/>
                </a:solidFill>
              </a:rPr>
              <a:t>일정 </a:t>
            </a:r>
            <a:r>
              <a:rPr lang="ko-KR" altLang="en-US" sz="1300" dirty="0" err="1">
                <a:solidFill>
                  <a:srgbClr val="676B61"/>
                </a:solidFill>
              </a:rPr>
              <a:t>유량형과</a:t>
            </a:r>
            <a:r>
              <a:rPr lang="ko-KR" altLang="en-US" sz="1300" dirty="0">
                <a:solidFill>
                  <a:srgbClr val="676B61"/>
                </a:solidFill>
              </a:rPr>
              <a:t> 같은 </a:t>
            </a:r>
            <a:r>
              <a:rPr lang="ko-KR" altLang="en-US" sz="1300" dirty="0" smtClean="0">
                <a:solidFill>
                  <a:srgbClr val="676B61"/>
                </a:solidFill>
              </a:rPr>
              <a:t>구조</a:t>
            </a:r>
            <a:endParaRPr lang="en-US" altLang="ko-KR" sz="1300" dirty="0" smtClean="0">
              <a:solidFill>
                <a:srgbClr val="676B61"/>
              </a:solidFill>
            </a:endParaRPr>
          </a:p>
          <a:p>
            <a:pPr marL="285750" indent="-285750">
              <a:lnSpc>
                <a:spcPct val="20000"/>
              </a:lnSpc>
              <a:buFontTx/>
              <a:buChar char="-"/>
            </a:pPr>
            <a:endParaRPr lang="ko-KR" altLang="en-US" sz="1300" dirty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300" dirty="0" smtClean="0">
                <a:solidFill>
                  <a:srgbClr val="676B61"/>
                </a:solidFill>
              </a:rPr>
              <a:t>- </a:t>
            </a:r>
            <a:r>
              <a:rPr lang="ko-KR" altLang="en-US" sz="1300" dirty="0" smtClean="0">
                <a:solidFill>
                  <a:srgbClr val="676B61"/>
                </a:solidFill>
              </a:rPr>
              <a:t>공급밸브를 </a:t>
            </a:r>
            <a:r>
              <a:rPr lang="ko-KR" altLang="en-US" sz="1300" dirty="0">
                <a:solidFill>
                  <a:srgbClr val="676B61"/>
                </a:solidFill>
              </a:rPr>
              <a:t>갖추고 착용자의 호흡량에 따라 </a:t>
            </a:r>
            <a:r>
              <a:rPr lang="ko-KR" altLang="en-US" sz="1300" dirty="0" err="1">
                <a:solidFill>
                  <a:srgbClr val="676B61"/>
                </a:solidFill>
              </a:rPr>
              <a:t>안면부</a:t>
            </a:r>
            <a:r>
              <a:rPr lang="ko-KR" altLang="en-US" sz="1300" dirty="0">
                <a:solidFill>
                  <a:srgbClr val="676B61"/>
                </a:solidFill>
              </a:rPr>
              <a:t> 내로 </a:t>
            </a:r>
            <a:r>
              <a:rPr lang="ko-KR" altLang="en-US" sz="1300" dirty="0" err="1">
                <a:solidFill>
                  <a:srgbClr val="676B61"/>
                </a:solidFill>
              </a:rPr>
              <a:t>송기</a:t>
            </a:r>
            <a:endParaRPr lang="ko-KR" altLang="en-US" sz="1300" dirty="0">
              <a:solidFill>
                <a:srgbClr val="676B61"/>
              </a:solidFill>
            </a:endParaRPr>
          </a:p>
        </p:txBody>
      </p:sp>
      <p:pic>
        <p:nvPicPr>
          <p:cNvPr id="12" name="Picture 3" descr="에어라인 마스크 디맨드형 및 입력디맨드형-1.eps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3861288"/>
            <a:ext cx="2921826" cy="2160000"/>
          </a:xfrm>
          <a:prstGeom prst="rect">
            <a:avLst/>
          </a:prstGeom>
        </p:spPr>
      </p:pic>
      <p:pic>
        <p:nvPicPr>
          <p:cNvPr id="13" name="Picture 5" descr="에어라인 마스크 디맨드형 및 입력디맨드형.eps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401" y="3861288"/>
            <a:ext cx="2168962" cy="2160000"/>
          </a:xfrm>
          <a:prstGeom prst="rect">
            <a:avLst/>
          </a:prstGeom>
        </p:spPr>
      </p:pic>
      <p:sp>
        <p:nvSpPr>
          <p:cNvPr id="15" name="사각형 설명선 14"/>
          <p:cNvSpPr/>
          <p:nvPr/>
        </p:nvSpPr>
        <p:spPr>
          <a:xfrm>
            <a:off x="1667377" y="1860262"/>
            <a:ext cx="1224136" cy="334640"/>
          </a:xfrm>
          <a:prstGeom prst="wedgeRectCallout">
            <a:avLst>
              <a:gd name="adj1" fmla="val 47005"/>
              <a:gd name="adj2" fmla="val 118265"/>
            </a:avLst>
          </a:prstGeom>
          <a:solidFill>
            <a:srgbClr val="A39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smtClean="0"/>
              <a:t>에어라인 마스크</a:t>
            </a:r>
            <a:endParaRPr lang="ko-KR" altLang="en-US" sz="11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53</a:t>
            </a:fld>
            <a:endParaRPr lang="ko-KR" altLang="en-US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53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 descr="복합식에어라인마스크 디맨드형.eps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5"/>
          <a:stretch/>
        </p:blipFill>
        <p:spPr>
          <a:xfrm>
            <a:off x="4211960" y="3933056"/>
            <a:ext cx="2844882" cy="2088232"/>
          </a:xfrm>
          <a:prstGeom prst="rect">
            <a:avLst/>
          </a:prstGeom>
        </p:spPr>
      </p:pic>
      <p:pic>
        <p:nvPicPr>
          <p:cNvPr id="14" name="Picture 3" descr="복합식에어라인마스크 디맨드형-1.eps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4"/>
          <a:stretch/>
        </p:blipFill>
        <p:spPr>
          <a:xfrm>
            <a:off x="1527223" y="3789040"/>
            <a:ext cx="2162858" cy="2088232"/>
          </a:xfrm>
          <a:prstGeom prst="rect">
            <a:avLst/>
          </a:prstGeom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종류 및 사용범위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cxnSp>
        <p:nvCxnSpPr>
          <p:cNvPr id="6" name="직선 연결선 5"/>
          <p:cNvCxnSpPr/>
          <p:nvPr/>
        </p:nvCxnSpPr>
        <p:spPr>
          <a:xfrm>
            <a:off x="2971331" y="2194902"/>
            <a:ext cx="5129062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사각형 설명선 4"/>
          <p:cNvSpPr/>
          <p:nvPr/>
        </p:nvSpPr>
        <p:spPr>
          <a:xfrm>
            <a:off x="1654357" y="1860262"/>
            <a:ext cx="1224136" cy="453730"/>
          </a:xfrm>
          <a:prstGeom prst="wedgeRectCallout">
            <a:avLst>
              <a:gd name="adj1" fmla="val 47005"/>
              <a:gd name="adj2" fmla="val 118265"/>
            </a:avLst>
          </a:prstGeom>
          <a:solidFill>
            <a:srgbClr val="A396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100" b="1" dirty="0" err="1" smtClean="0"/>
              <a:t>복합식</a:t>
            </a:r>
            <a:endParaRPr lang="en-US" altLang="ko-KR" sz="1100" b="1" dirty="0" smtClean="0"/>
          </a:p>
          <a:p>
            <a:pPr algn="ctr"/>
            <a:r>
              <a:rPr lang="ko-KR" altLang="en-US" sz="1100" b="1" dirty="0" smtClean="0"/>
              <a:t>에어라인 마스크</a:t>
            </a:r>
            <a:endParaRPr lang="ko-KR" altLang="en-US" sz="1100" b="1" dirty="0"/>
          </a:p>
        </p:txBody>
      </p:sp>
      <p:sp>
        <p:nvSpPr>
          <p:cNvPr id="27" name="직사각형 26"/>
          <p:cNvSpPr/>
          <p:nvPr/>
        </p:nvSpPr>
        <p:spPr>
          <a:xfrm>
            <a:off x="2898233" y="1858592"/>
            <a:ext cx="26554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spc="-150" dirty="0" err="1" smtClean="0">
                <a:solidFill>
                  <a:srgbClr val="9B8D79"/>
                </a:solidFill>
                <a:latin typeface="+mj-ea"/>
                <a:ea typeface="+mj-ea"/>
              </a:rPr>
              <a:t>디맨드형</a:t>
            </a:r>
            <a:r>
              <a:rPr lang="ko-KR" altLang="en-US" sz="1400" b="1" spc="-150" dirty="0" smtClean="0">
                <a:solidFill>
                  <a:srgbClr val="9B8D79"/>
                </a:solidFill>
                <a:latin typeface="+mj-ea"/>
                <a:ea typeface="+mj-ea"/>
              </a:rPr>
              <a:t> 및 </a:t>
            </a:r>
            <a:r>
              <a:rPr lang="ko-KR" altLang="en-US" sz="1400" b="1" spc="-150" dirty="0" err="1" smtClean="0">
                <a:solidFill>
                  <a:srgbClr val="9B8D79"/>
                </a:solidFill>
                <a:latin typeface="+mj-ea"/>
                <a:ea typeface="+mj-ea"/>
              </a:rPr>
              <a:t>압력디맨드형</a:t>
            </a:r>
            <a:endParaRPr lang="ko-KR" altLang="en-US" sz="1400" b="1" spc="-150" dirty="0">
              <a:solidFill>
                <a:srgbClr val="9B8D79"/>
              </a:solidFill>
              <a:latin typeface="+mj-ea"/>
              <a:ea typeface="+mj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98233" y="2208346"/>
            <a:ext cx="5365916" cy="1432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300" dirty="0" smtClean="0">
                <a:solidFill>
                  <a:srgbClr val="676B61"/>
                </a:solidFill>
              </a:rPr>
              <a:t>- </a:t>
            </a:r>
            <a:r>
              <a:rPr lang="ko-KR" altLang="en-US" sz="1300" dirty="0" smtClean="0">
                <a:solidFill>
                  <a:srgbClr val="676B61"/>
                </a:solidFill>
              </a:rPr>
              <a:t>보통 </a:t>
            </a:r>
            <a:r>
              <a:rPr lang="ko-KR" altLang="en-US" sz="1300" dirty="0">
                <a:solidFill>
                  <a:srgbClr val="676B61"/>
                </a:solidFill>
              </a:rPr>
              <a:t>때는 </a:t>
            </a:r>
            <a:r>
              <a:rPr lang="ko-KR" altLang="en-US" sz="1300" dirty="0" err="1">
                <a:solidFill>
                  <a:srgbClr val="676B61"/>
                </a:solidFill>
              </a:rPr>
              <a:t>디맨드형</a:t>
            </a:r>
            <a:r>
              <a:rPr lang="ko-KR" altLang="en-US" sz="1300" dirty="0">
                <a:solidFill>
                  <a:srgbClr val="676B61"/>
                </a:solidFill>
              </a:rPr>
              <a:t> 또는 </a:t>
            </a:r>
            <a:r>
              <a:rPr lang="ko-KR" altLang="en-US" sz="1300" dirty="0" err="1">
                <a:solidFill>
                  <a:srgbClr val="676B61"/>
                </a:solidFill>
              </a:rPr>
              <a:t>압력디맨드형을</a:t>
            </a:r>
            <a:r>
              <a:rPr lang="ko-KR" altLang="en-US" sz="1300" dirty="0">
                <a:solidFill>
                  <a:srgbClr val="676B61"/>
                </a:solidFill>
              </a:rPr>
              <a:t> 사용하다가 </a:t>
            </a:r>
            <a:r>
              <a:rPr lang="ko-KR" altLang="en-US" sz="1300" dirty="0" err="1">
                <a:solidFill>
                  <a:srgbClr val="676B61"/>
                </a:solidFill>
              </a:rPr>
              <a:t>급기</a:t>
            </a:r>
            <a:r>
              <a:rPr lang="ko-KR" altLang="en-US" sz="1300" dirty="0">
                <a:solidFill>
                  <a:srgbClr val="676B61"/>
                </a:solidFill>
              </a:rPr>
              <a:t> 중단 등 </a:t>
            </a: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solidFill>
                  <a:srgbClr val="676B61"/>
                </a:solidFill>
              </a:rPr>
              <a:t>  긴급한 </a:t>
            </a:r>
            <a:r>
              <a:rPr lang="ko-KR" altLang="en-US" sz="1300" dirty="0">
                <a:solidFill>
                  <a:srgbClr val="676B61"/>
                </a:solidFill>
              </a:rPr>
              <a:t>때나 작업상 필요할 경우에는 고압공기용기에서 공기를 받아 </a:t>
            </a:r>
            <a:r>
              <a:rPr lang="ko-KR" altLang="en-US" sz="1300" dirty="0" smtClean="0">
                <a:solidFill>
                  <a:srgbClr val="676B61"/>
                </a:solidFill>
              </a:rPr>
              <a:t>  </a:t>
            </a: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300" dirty="0">
                <a:solidFill>
                  <a:srgbClr val="676B61"/>
                </a:solidFill>
              </a:rPr>
              <a:t> </a:t>
            </a:r>
            <a:r>
              <a:rPr lang="en-US" altLang="ko-KR" sz="1300" dirty="0" smtClean="0">
                <a:solidFill>
                  <a:srgbClr val="676B61"/>
                </a:solidFill>
              </a:rPr>
              <a:t> </a:t>
            </a:r>
            <a:r>
              <a:rPr lang="ko-KR" altLang="en-US" sz="1300" dirty="0" smtClean="0">
                <a:solidFill>
                  <a:srgbClr val="676B61"/>
                </a:solidFill>
              </a:rPr>
              <a:t>공기호흡기로 </a:t>
            </a:r>
            <a:r>
              <a:rPr lang="ko-KR" altLang="en-US" sz="1300" dirty="0">
                <a:solidFill>
                  <a:srgbClr val="676B61"/>
                </a:solidFill>
              </a:rPr>
              <a:t>사용하는 </a:t>
            </a:r>
            <a:r>
              <a:rPr lang="ko-KR" altLang="en-US" sz="1300" dirty="0" smtClean="0">
                <a:solidFill>
                  <a:srgbClr val="676B61"/>
                </a:solidFill>
              </a:rPr>
              <a:t>구조</a:t>
            </a:r>
            <a:endParaRPr lang="en-US" altLang="ko-KR" sz="1300" dirty="0">
              <a:solidFill>
                <a:srgbClr val="676B61"/>
              </a:solidFill>
            </a:endParaRPr>
          </a:p>
          <a:p>
            <a:pPr>
              <a:lnSpc>
                <a:spcPct val="70000"/>
              </a:lnSpc>
            </a:pPr>
            <a:endParaRPr lang="en-US" altLang="ko-KR" sz="1300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300" dirty="0" smtClean="0">
                <a:solidFill>
                  <a:srgbClr val="676B61"/>
                </a:solidFill>
              </a:rPr>
              <a:t>- </a:t>
            </a:r>
            <a:r>
              <a:rPr lang="ko-KR" altLang="en-US" sz="1300" dirty="0" smtClean="0">
                <a:solidFill>
                  <a:srgbClr val="676B61"/>
                </a:solidFill>
              </a:rPr>
              <a:t>고압 공기용기와 폐지밸브는 </a:t>
            </a:r>
            <a:r>
              <a:rPr lang="en-US" altLang="ko-KR" sz="1300" dirty="0" smtClean="0">
                <a:solidFill>
                  <a:srgbClr val="676B61"/>
                </a:solidFill>
              </a:rPr>
              <a:t>KSP </a:t>
            </a:r>
            <a:r>
              <a:rPr lang="en-US" altLang="ko-KR" sz="1300" dirty="0">
                <a:solidFill>
                  <a:srgbClr val="676B61"/>
                </a:solidFill>
              </a:rPr>
              <a:t>8155</a:t>
            </a:r>
            <a:r>
              <a:rPr lang="en-US" altLang="ko-KR" sz="1100" dirty="0">
                <a:solidFill>
                  <a:srgbClr val="676B61"/>
                </a:solidFill>
              </a:rPr>
              <a:t>(</a:t>
            </a:r>
            <a:r>
              <a:rPr lang="ko-KR" altLang="en-US" sz="1100" dirty="0">
                <a:solidFill>
                  <a:srgbClr val="676B61"/>
                </a:solidFill>
              </a:rPr>
              <a:t>공기호흡기</a:t>
            </a:r>
            <a:r>
              <a:rPr lang="en-US" altLang="ko-KR" sz="1100" dirty="0">
                <a:solidFill>
                  <a:srgbClr val="676B61"/>
                </a:solidFill>
              </a:rPr>
              <a:t>) </a:t>
            </a:r>
            <a:r>
              <a:rPr lang="ko-KR" altLang="en-US" sz="1300" dirty="0">
                <a:solidFill>
                  <a:srgbClr val="676B61"/>
                </a:solidFill>
              </a:rPr>
              <a:t>규정을 </a:t>
            </a:r>
            <a:r>
              <a:rPr lang="ko-KR" altLang="en-US" sz="1300" dirty="0" smtClean="0">
                <a:solidFill>
                  <a:srgbClr val="676B61"/>
                </a:solidFill>
              </a:rPr>
              <a:t>따름</a:t>
            </a:r>
            <a:endParaRPr lang="en-US" altLang="ko-KR" sz="1300" dirty="0">
              <a:solidFill>
                <a:srgbClr val="676B61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54</a:t>
            </a:fld>
            <a:endParaRPr lang="ko-KR" altLang="en-US" dirty="0"/>
          </a:p>
        </p:txBody>
      </p:sp>
      <p:cxnSp>
        <p:nvCxnSpPr>
          <p:cNvPr id="16" name="직선 연결선 15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80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사용 대상 작업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sp>
        <p:nvSpPr>
          <p:cNvPr id="27" name="직사각형 26"/>
          <p:cNvSpPr/>
          <p:nvPr/>
        </p:nvSpPr>
        <p:spPr>
          <a:xfrm>
            <a:off x="1831395" y="1789991"/>
            <a:ext cx="6485022" cy="268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산소가 결핍되거나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유해가스 등의 농도를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모르는 장소</a:t>
            </a: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고농도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분진이나 유해물질의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증기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가스가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발생하는 장소</a:t>
            </a: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강도가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높거나 장시간 하는 작업</a:t>
            </a: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유해물질의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종류나 농도가 불분명한 장소</a:t>
            </a: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방진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방독마스크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착용이 부적절한 장소</a:t>
            </a:r>
          </a:p>
        </p:txBody>
      </p:sp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08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61166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122514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633365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14421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55</a:t>
            </a:fld>
            <a:endParaRPr lang="ko-KR" altLang="en-US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1860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선정 시 유의사항</a:t>
            </a: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/>
              <a:t>4</a:t>
            </a:r>
            <a:endParaRPr lang="ko-KR" altLang="en-US" sz="1600" b="1" dirty="0"/>
          </a:p>
        </p:txBody>
      </p:sp>
      <p:sp>
        <p:nvSpPr>
          <p:cNvPr id="27" name="직사각형 26"/>
          <p:cNvSpPr/>
          <p:nvPr/>
        </p:nvSpPr>
        <p:spPr>
          <a:xfrm>
            <a:off x="1831395" y="1953731"/>
            <a:ext cx="6485022" cy="183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7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격리되거나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행동반경이 크고 공기 공급원에서 멀리 떨어진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장소에서 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17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작업할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때는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공기호흡기를 지급하고 기능을 점검한다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공기가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오염된 곳에서는 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폐력흡인형</a:t>
            </a:r>
            <a:r>
              <a:rPr lang="en-US" altLang="ko-KR" sz="1350" b="1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수동형은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사용하지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않는다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위험도가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높은 곳에서는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폐력흡인형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사용을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피한다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3285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94004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45089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56</a:t>
            </a:fld>
            <a:endParaRPr lang="ko-KR" altLang="en-US" dirty="0"/>
          </a:p>
        </p:txBody>
      </p:sp>
      <p:cxnSp>
        <p:nvCxnSpPr>
          <p:cNvPr id="13" name="직선 연결선 12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0688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795" y="4021858"/>
            <a:ext cx="2709636" cy="1866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사용방법 및 관리</a:t>
            </a: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5</a:t>
            </a:r>
            <a:endParaRPr lang="ko-KR" altLang="en-US" sz="1600" b="1" dirty="0"/>
          </a:p>
        </p:txBody>
      </p:sp>
      <p:sp>
        <p:nvSpPr>
          <p:cNvPr id="27" name="직사각형 26"/>
          <p:cNvSpPr/>
          <p:nvPr/>
        </p:nvSpPr>
        <p:spPr>
          <a:xfrm>
            <a:off x="1831395" y="1789991"/>
            <a:ext cx="6485022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실린더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내 공기 잔량을 점검해 알맞게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대처한다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작업 전에 도구 점검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착용법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지도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착용 상태 확인을 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작업 전 작업장소의 산소 및 유해가스 농도를 측정한다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작업 중 다음과 같은 이상 상태가 발생하면 즉시 대피한다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200" b="1" spc="-150" dirty="0">
                <a:solidFill>
                  <a:srgbClr val="646464"/>
                </a:solidFill>
              </a:rPr>
              <a:t>- </a:t>
            </a:r>
            <a:r>
              <a:rPr lang="ko-KR" altLang="en-US" sz="1200" b="1" spc="-150" dirty="0" err="1">
                <a:solidFill>
                  <a:srgbClr val="646464"/>
                </a:solidFill>
              </a:rPr>
              <a:t>송풍량</a:t>
            </a:r>
            <a:r>
              <a:rPr lang="ko-KR" altLang="en-US" sz="1200" b="1" spc="-150" dirty="0">
                <a:solidFill>
                  <a:srgbClr val="646464"/>
                </a:solidFill>
              </a:rPr>
              <a:t> 감소 </a:t>
            </a:r>
          </a:p>
          <a:p>
            <a:pPr>
              <a:lnSpc>
                <a:spcPct val="200000"/>
              </a:lnSpc>
            </a:pPr>
            <a:r>
              <a:rPr lang="en-US" altLang="ko-KR" sz="1200" b="1" spc="-150" dirty="0">
                <a:solidFill>
                  <a:srgbClr val="646464"/>
                </a:solidFill>
              </a:rPr>
              <a:t>-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가스나 기름 냄새 발생 </a:t>
            </a:r>
          </a:p>
          <a:p>
            <a:pPr>
              <a:lnSpc>
                <a:spcPct val="200000"/>
              </a:lnSpc>
            </a:pPr>
            <a:r>
              <a:rPr lang="en-US" altLang="ko-KR" sz="1200" b="1" spc="-150" dirty="0">
                <a:solidFill>
                  <a:srgbClr val="646464"/>
                </a:solidFill>
              </a:rPr>
              <a:t>-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호흡 공기에 수분이 섞임 </a:t>
            </a:r>
          </a:p>
          <a:p>
            <a:pPr>
              <a:lnSpc>
                <a:spcPct val="200000"/>
              </a:lnSpc>
            </a:pPr>
            <a:r>
              <a:rPr lang="en-US" altLang="ko-KR" sz="1200" b="1" spc="-150" dirty="0">
                <a:solidFill>
                  <a:srgbClr val="646464"/>
                </a:solidFill>
              </a:rPr>
              <a:t>-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호흡 공기의 온도 상승</a:t>
            </a:r>
            <a:r>
              <a:rPr lang="en-US" altLang="ko-KR" sz="1200" b="1" spc="-150" dirty="0">
                <a:solidFill>
                  <a:srgbClr val="646464"/>
                </a:solidFill>
              </a:rPr>
              <a:t/>
            </a:r>
            <a:br>
              <a:rPr lang="en-US" altLang="ko-KR" sz="1200" b="1" spc="-150" dirty="0">
                <a:solidFill>
                  <a:srgbClr val="646464"/>
                </a:solidFill>
              </a:rPr>
            </a:br>
            <a:r>
              <a:rPr lang="en-US" altLang="ko-KR" sz="1200" b="1" spc="-150" dirty="0">
                <a:solidFill>
                  <a:srgbClr val="646464"/>
                </a:solidFill>
              </a:rPr>
              <a:t>- </a:t>
            </a:r>
            <a:r>
              <a:rPr lang="ko-KR" altLang="en-US" sz="1200" b="1" spc="-150" dirty="0">
                <a:solidFill>
                  <a:srgbClr val="646464"/>
                </a:solidFill>
              </a:rPr>
              <a:t>기타 이상 </a:t>
            </a:r>
            <a:r>
              <a:rPr lang="ko-KR" altLang="en-US" sz="1200" b="1" spc="-150" dirty="0" smtClean="0">
                <a:solidFill>
                  <a:srgbClr val="646464"/>
                </a:solidFill>
              </a:rPr>
              <a:t>상태</a:t>
            </a:r>
            <a:endParaRPr lang="en-US" altLang="ko-KR" sz="1200" b="1" spc="-150" dirty="0">
              <a:solidFill>
                <a:srgbClr val="646464"/>
              </a:solidFill>
            </a:endParaRPr>
          </a:p>
        </p:txBody>
      </p:sp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050010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560861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09016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58935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57</a:t>
            </a:fld>
            <a:endParaRPr lang="ko-KR" altLang="en-US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863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90084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착용방법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대각선 방향의 모서리가 둥근 사각형 39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/>
              <a:t>5</a:t>
            </a:r>
            <a:endParaRPr lang="ko-KR" altLang="en-US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39498" y="3501008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/>
              <a:t>압축공기 공급원</a:t>
            </a:r>
            <a:r>
              <a:rPr lang="en-US" altLang="ko-KR" sz="1400" baseline="30000" dirty="0"/>
              <a:t>, </a:t>
            </a:r>
            <a:r>
              <a:rPr lang="ko-KR" altLang="en-US" sz="1400" baseline="30000" dirty="0"/>
              <a:t>중압호스</a:t>
            </a:r>
            <a:r>
              <a:rPr lang="en-US" altLang="ko-KR" sz="1400" baseline="30000" dirty="0"/>
              <a:t>, </a:t>
            </a:r>
            <a:r>
              <a:rPr lang="ko-KR" altLang="en-US" sz="1400" baseline="30000" dirty="0"/>
              <a:t>유량 </a:t>
            </a:r>
            <a:endParaRPr lang="en-US" altLang="ko-KR" sz="1400" baseline="30000" dirty="0" smtClean="0"/>
          </a:p>
          <a:p>
            <a:r>
              <a:rPr lang="ko-KR" altLang="en-US" sz="1400" baseline="30000" dirty="0" smtClean="0"/>
              <a:t>조절장치</a:t>
            </a:r>
            <a:r>
              <a:rPr lang="en-US" altLang="ko-KR" sz="1400" baseline="30000" dirty="0"/>
              <a:t>, </a:t>
            </a:r>
            <a:r>
              <a:rPr lang="ko-KR" altLang="en-US" sz="1400" baseline="30000" dirty="0" err="1"/>
              <a:t>안면부</a:t>
            </a:r>
            <a:r>
              <a:rPr lang="ko-KR" altLang="en-US" sz="1400" baseline="30000" dirty="0"/>
              <a:t> 등의 </a:t>
            </a:r>
            <a:r>
              <a:rPr lang="ko-KR" altLang="en-US" sz="1400" baseline="30000" dirty="0" smtClean="0"/>
              <a:t>이상 유무를 </a:t>
            </a:r>
            <a:r>
              <a:rPr lang="ko-KR" altLang="en-US" sz="1400" baseline="30000" dirty="0"/>
              <a:t>확인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32870" y="3501008"/>
            <a:ext cx="1891258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/>
              <a:t>압축공기 공급원과 </a:t>
            </a:r>
            <a:r>
              <a:rPr lang="ko-KR" altLang="en-US" sz="1400" baseline="30000" dirty="0" smtClean="0"/>
              <a:t>여과장치를 연결</a:t>
            </a:r>
            <a:endParaRPr lang="ko-KR" altLang="en-US" sz="1400" baseline="30000" dirty="0"/>
          </a:p>
        </p:txBody>
      </p:sp>
      <p:sp>
        <p:nvSpPr>
          <p:cNvPr id="49" name="TextBox 48"/>
          <p:cNvSpPr txBox="1"/>
          <p:nvPr/>
        </p:nvSpPr>
        <p:spPr>
          <a:xfrm>
            <a:off x="1539498" y="5710180"/>
            <a:ext cx="1939749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err="1"/>
              <a:t>장착재를</a:t>
            </a:r>
            <a:r>
              <a:rPr lang="ko-KR" altLang="en-US" sz="1400" baseline="30000" dirty="0"/>
              <a:t> 허리에 착용한 뒤 </a:t>
            </a:r>
            <a:endParaRPr lang="en-US" altLang="ko-KR" sz="1400" baseline="30000" dirty="0" smtClean="0"/>
          </a:p>
          <a:p>
            <a:r>
              <a:rPr lang="ko-KR" altLang="en-US" sz="1400" baseline="30000" dirty="0" smtClean="0"/>
              <a:t>누설이 없도록 </a:t>
            </a:r>
            <a:r>
              <a:rPr lang="ko-KR" altLang="en-US" sz="1400" baseline="30000" dirty="0" err="1"/>
              <a:t>안면부를</a:t>
            </a:r>
            <a:r>
              <a:rPr lang="ko-KR" altLang="en-US" sz="1400" baseline="30000" dirty="0"/>
              <a:t> 착용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832870" y="5710180"/>
            <a:ext cx="208823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/>
              <a:t>공급되는 공기의 필요 공기유량과 </a:t>
            </a:r>
            <a:r>
              <a:rPr lang="ko-KR" altLang="en-US" sz="1400" baseline="30000" dirty="0" smtClean="0"/>
              <a:t>공기압 이상 유무를 </a:t>
            </a:r>
            <a:r>
              <a:rPr lang="ko-KR" altLang="en-US" sz="1400" baseline="30000" dirty="0"/>
              <a:t>확인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080169" y="5700849"/>
            <a:ext cx="1897561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err="1"/>
              <a:t>송기마스크</a:t>
            </a:r>
            <a:r>
              <a:rPr lang="ko-KR" altLang="en-US" sz="1400" baseline="30000" dirty="0"/>
              <a:t> 착용 </a:t>
            </a:r>
            <a:r>
              <a:rPr lang="ko-KR" altLang="en-US" sz="1400" baseline="30000" dirty="0" smtClean="0"/>
              <a:t>이상 유무를 </a:t>
            </a:r>
            <a:endParaRPr lang="en-US" altLang="ko-KR" sz="1400" baseline="30000" dirty="0" smtClean="0"/>
          </a:p>
          <a:p>
            <a:r>
              <a:rPr lang="ko-KR" altLang="en-US" sz="1400" baseline="30000" dirty="0" smtClean="0"/>
              <a:t>확인</a:t>
            </a:r>
            <a:r>
              <a:rPr lang="en-US" altLang="ko-KR" sz="1100" baseline="30000" dirty="0" smtClean="0"/>
              <a:t>(</a:t>
            </a:r>
            <a:r>
              <a:rPr lang="ko-KR" altLang="en-US" sz="1100" baseline="30000" dirty="0"/>
              <a:t>작업안전수칙 준수</a:t>
            </a:r>
            <a:r>
              <a:rPr lang="en-US" altLang="ko-KR" sz="1100" baseline="30000" dirty="0"/>
              <a:t>)</a:t>
            </a:r>
            <a:endParaRPr lang="ko-KR" altLang="en-US" sz="1100" baseline="30000" dirty="0"/>
          </a:p>
        </p:txBody>
      </p:sp>
      <p:sp>
        <p:nvSpPr>
          <p:cNvPr id="24" name="TextBox 23"/>
          <p:cNvSpPr txBox="1"/>
          <p:nvPr/>
        </p:nvSpPr>
        <p:spPr>
          <a:xfrm>
            <a:off x="6080169" y="3501008"/>
            <a:ext cx="20975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/>
              <a:t>중압호스를 유압조절장치 및 여과</a:t>
            </a:r>
            <a:endParaRPr lang="en-US" altLang="ko-KR" sz="1400" baseline="30000" dirty="0"/>
          </a:p>
          <a:p>
            <a:r>
              <a:rPr lang="ko-KR" altLang="en-US" sz="1400" baseline="30000" dirty="0"/>
              <a:t>장치에 연결하고 </a:t>
            </a:r>
            <a:r>
              <a:rPr lang="ko-KR" altLang="en-US" sz="1400" baseline="30000" dirty="0" err="1"/>
              <a:t>연결관을</a:t>
            </a:r>
            <a:r>
              <a:rPr lang="ko-KR" altLang="en-US" sz="1400" baseline="30000" dirty="0"/>
              <a:t> </a:t>
            </a:r>
            <a:r>
              <a:rPr lang="ko-KR" altLang="en-US" sz="1400" baseline="30000" dirty="0" err="1"/>
              <a:t>안면부</a:t>
            </a:r>
            <a:r>
              <a:rPr lang="ko-KR" altLang="en-US" sz="1400" baseline="30000" dirty="0"/>
              <a:t> 및 </a:t>
            </a:r>
            <a:r>
              <a:rPr lang="ko-KR" altLang="en-US" sz="1400" baseline="30000" dirty="0" smtClean="0"/>
              <a:t>유량조절장치에 </a:t>
            </a:r>
            <a:r>
              <a:rPr lang="ko-KR" altLang="en-US" sz="1400" baseline="30000" dirty="0"/>
              <a:t>연결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091" y="1835493"/>
            <a:ext cx="1636713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220" y="1835493"/>
            <a:ext cx="1636713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778" y="1835493"/>
            <a:ext cx="1636713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5091" y="4061550"/>
            <a:ext cx="1636713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220" y="4061550"/>
            <a:ext cx="1636713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778" y="4061550"/>
            <a:ext cx="1636713" cy="1566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타원 25"/>
          <p:cNvSpPr/>
          <p:nvPr/>
        </p:nvSpPr>
        <p:spPr>
          <a:xfrm>
            <a:off x="1470404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7" name="타원 26"/>
          <p:cNvSpPr/>
          <p:nvPr/>
        </p:nvSpPr>
        <p:spPr>
          <a:xfrm>
            <a:off x="3756792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8" name="타원 27"/>
          <p:cNvSpPr/>
          <p:nvPr/>
        </p:nvSpPr>
        <p:spPr>
          <a:xfrm>
            <a:off x="6005470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9" name="타원 28"/>
          <p:cNvSpPr/>
          <p:nvPr/>
        </p:nvSpPr>
        <p:spPr>
          <a:xfrm>
            <a:off x="1470404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0" name="타원 29"/>
          <p:cNvSpPr/>
          <p:nvPr/>
        </p:nvSpPr>
        <p:spPr>
          <a:xfrm>
            <a:off x="3756792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 smtClean="0"/>
              <a:t>5</a:t>
            </a:r>
            <a:endParaRPr lang="ko-KR" altLang="en-US" sz="800" b="1" dirty="0"/>
          </a:p>
        </p:txBody>
      </p:sp>
      <p:sp>
        <p:nvSpPr>
          <p:cNvPr id="31" name="타원 30"/>
          <p:cNvSpPr/>
          <p:nvPr/>
        </p:nvSpPr>
        <p:spPr>
          <a:xfrm>
            <a:off x="6005470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42269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1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0869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2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5659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3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2269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4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0869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5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5659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6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58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971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66593" y="4267199"/>
            <a:ext cx="2697894" cy="1722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내용 개체 틀 4"/>
          <p:cNvSpPr txBox="1">
            <a:spLocks/>
          </p:cNvSpPr>
          <p:nvPr/>
        </p:nvSpPr>
        <p:spPr>
          <a:xfrm>
            <a:off x="1499796" y="2708920"/>
            <a:ext cx="5077072" cy="20255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50000"/>
              </a:lnSpc>
              <a:buFont typeface="Wingdings" pitchFamily="2" charset="2"/>
              <a:buChar char="l"/>
            </a:pP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25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고농도 </a:t>
            </a:r>
            <a:r>
              <a:rPr lang="ko-KR" altLang="en-US" sz="1400" b="1" spc="-150" dirty="0">
                <a:solidFill>
                  <a:srgbClr val="646464"/>
                </a:solidFill>
                <a:latin typeface="+mn-ea"/>
              </a:rPr>
              <a:t>분진이나 유해물질이 있는 장소에서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작업 시 작업시간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 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작업강도 등으로 인한 호흡 부담요인을 줄여 작업자의 원활한   호흡을 도움</a:t>
            </a:r>
            <a:endParaRPr lang="ko-KR" altLang="en-US" sz="1400" b="1" spc="-150" dirty="0">
              <a:solidFill>
                <a:srgbClr val="646464"/>
              </a:solidFill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2446" y="1260459"/>
            <a:ext cx="7019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 smtClean="0">
                <a:solidFill>
                  <a:srgbClr val="2767B2"/>
                </a:solidFill>
              </a:rPr>
              <a:t>전동식</a:t>
            </a:r>
            <a:r>
              <a:rPr lang="ko-KR" altLang="en-US" sz="2400" b="1" dirty="0" smtClean="0">
                <a:solidFill>
                  <a:srgbClr val="2767B2"/>
                </a:solidFill>
              </a:rPr>
              <a:t> 호흡보호구</a:t>
            </a:r>
            <a:endParaRPr lang="en-US" altLang="ko-KR" sz="1400" b="1" dirty="0" smtClean="0">
              <a:solidFill>
                <a:srgbClr val="2767B2"/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0" y="213285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59</a:t>
            </a:fld>
            <a:endParaRPr lang="ko-KR" altLang="en-US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435" y="946704"/>
            <a:ext cx="1068898" cy="1089174"/>
          </a:xfrm>
          <a:prstGeom prst="rect">
            <a:avLst/>
          </a:prstGeom>
        </p:spPr>
      </p:pic>
      <p:sp>
        <p:nvSpPr>
          <p:cNvPr id="13" name="직사각형 12"/>
          <p:cNvSpPr/>
          <p:nvPr/>
        </p:nvSpPr>
        <p:spPr>
          <a:xfrm>
            <a:off x="1543363" y="278092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err="1" smtClean="0">
                <a:solidFill>
                  <a:srgbClr val="676B61"/>
                </a:solidFill>
                <a:latin typeface="+mj-ea"/>
                <a:ea typeface="+mj-ea"/>
              </a:rPr>
              <a:t>전동식</a:t>
            </a:r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 호흡보호구는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461518" y="3154978"/>
            <a:ext cx="4766666" cy="7733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대각선 방향의 모서리가 둥근 사각형 15"/>
          <p:cNvSpPr/>
          <p:nvPr/>
        </p:nvSpPr>
        <p:spPr>
          <a:xfrm>
            <a:off x="1043608" y="279045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410641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6" name="TextBox 55"/>
            <p:cNvSpPr txBox="1"/>
            <p:nvPr/>
          </p:nvSpPr>
          <p:spPr>
            <a:xfrm>
              <a:off x="7053477" y="351708"/>
              <a:ext cx="1851950" cy="169277"/>
            </a:xfrm>
            <a:prstGeom prst="rect">
              <a:avLst/>
            </a:prstGeom>
            <a:solidFill>
              <a:srgbClr val="FBAD3C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100" b="1" spc="-100" dirty="0" smtClean="0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성능인증을 받은 보호구 사용</a:t>
              </a:r>
              <a:endParaRPr lang="ko-KR" altLang="en-US" sz="1100" b="1" spc="-1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pic>
        <p:nvPicPr>
          <p:cNvPr id="47106" name="Picture 2" descr="C:\Users\jason2\Desktop\보호구의 종류와 사용법\3 cop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541" y="1268761"/>
            <a:ext cx="2041838" cy="4482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8" name="직선 연결선 97"/>
          <p:cNvCxnSpPr/>
          <p:nvPr/>
        </p:nvCxnSpPr>
        <p:spPr>
          <a:xfrm>
            <a:off x="4995304" y="1710007"/>
            <a:ext cx="1347764" cy="0"/>
          </a:xfrm>
          <a:prstGeom prst="line">
            <a:avLst/>
          </a:prstGeom>
          <a:ln w="3175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직선 연결선 78"/>
          <p:cNvCxnSpPr/>
          <p:nvPr/>
        </p:nvCxnSpPr>
        <p:spPr>
          <a:xfrm>
            <a:off x="2923436" y="4776584"/>
            <a:ext cx="1055154" cy="0"/>
          </a:xfrm>
          <a:prstGeom prst="line">
            <a:avLst/>
          </a:prstGeom>
          <a:ln w="3175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9903" y="3319893"/>
            <a:ext cx="28575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직선 연결선 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475656" y="1613833"/>
            <a:ext cx="14401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spc="-150" baseline="30000" dirty="0" smtClean="0">
                <a:solidFill>
                  <a:srgbClr val="8D7E69"/>
                </a:solidFill>
              </a:rPr>
              <a:t>눈</a:t>
            </a:r>
            <a:endParaRPr lang="en-US" altLang="ko-KR" sz="2400" b="1" spc="-150" baseline="30000" dirty="0" smtClean="0">
              <a:solidFill>
                <a:srgbClr val="8D7E69"/>
              </a:solidFill>
            </a:endParaRPr>
          </a:p>
        </p:txBody>
      </p:sp>
      <p:sp>
        <p:nvSpPr>
          <p:cNvPr id="6" name="Rectangle 4"/>
          <p:cNvSpPr/>
          <p:nvPr/>
        </p:nvSpPr>
        <p:spPr>
          <a:xfrm>
            <a:off x="1475656" y="2461223"/>
            <a:ext cx="76174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spc="-150" baseline="30000" dirty="0" smtClean="0">
                <a:solidFill>
                  <a:srgbClr val="8D7E69"/>
                </a:solidFill>
              </a:rPr>
              <a:t>호흡기</a:t>
            </a:r>
            <a:endParaRPr lang="en-US" altLang="ko-KR" sz="2400" b="1" spc="-150" baseline="30000" dirty="0" smtClean="0">
              <a:solidFill>
                <a:srgbClr val="8D7E69"/>
              </a:solidFill>
            </a:endParaRPr>
          </a:p>
        </p:txBody>
      </p:sp>
      <p:sp>
        <p:nvSpPr>
          <p:cNvPr id="7" name="Rectangle 10"/>
          <p:cNvSpPr/>
          <p:nvPr/>
        </p:nvSpPr>
        <p:spPr>
          <a:xfrm>
            <a:off x="1475656" y="3268283"/>
            <a:ext cx="3770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spc="-150" baseline="30000" dirty="0" smtClean="0">
                <a:solidFill>
                  <a:srgbClr val="8D7E69"/>
                </a:solidFill>
              </a:rPr>
              <a:t>손</a:t>
            </a:r>
            <a:endParaRPr lang="en-US" sz="2400" spc="-150" dirty="0">
              <a:solidFill>
                <a:srgbClr val="8D7E69"/>
              </a:solidFill>
            </a:endParaRPr>
          </a:p>
        </p:txBody>
      </p:sp>
      <p:sp>
        <p:nvSpPr>
          <p:cNvPr id="8" name="Rectangle 12"/>
          <p:cNvSpPr/>
          <p:nvPr/>
        </p:nvSpPr>
        <p:spPr>
          <a:xfrm>
            <a:off x="1475656" y="4514451"/>
            <a:ext cx="5693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spc="-150" baseline="30000" dirty="0" smtClean="0">
                <a:solidFill>
                  <a:srgbClr val="8D7E69"/>
                </a:solidFill>
              </a:rPr>
              <a:t>전신</a:t>
            </a:r>
            <a:endParaRPr lang="ko-KR" altLang="en-US" sz="2400" spc="-150" baseline="30000" dirty="0">
              <a:solidFill>
                <a:srgbClr val="8D7E69"/>
              </a:solidFill>
            </a:endParaRPr>
          </a:p>
        </p:txBody>
      </p:sp>
      <p:sp>
        <p:nvSpPr>
          <p:cNvPr id="9" name="Rectangle 29"/>
          <p:cNvSpPr/>
          <p:nvPr/>
        </p:nvSpPr>
        <p:spPr>
          <a:xfrm>
            <a:off x="6142501" y="1453904"/>
            <a:ext cx="164307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b="1" spc="-150" baseline="30000" dirty="0" smtClean="0">
                <a:solidFill>
                  <a:srgbClr val="8D7E69"/>
                </a:solidFill>
              </a:rPr>
              <a:t>머리</a:t>
            </a:r>
            <a:endParaRPr lang="en-US" altLang="ko-KR" sz="2400" b="1" spc="-150" baseline="30000" dirty="0" smtClean="0">
              <a:solidFill>
                <a:srgbClr val="8D7E69"/>
              </a:solidFill>
            </a:endParaRPr>
          </a:p>
        </p:txBody>
      </p:sp>
      <p:sp>
        <p:nvSpPr>
          <p:cNvPr id="10" name="Rectangle 30"/>
          <p:cNvSpPr/>
          <p:nvPr/>
        </p:nvSpPr>
        <p:spPr>
          <a:xfrm>
            <a:off x="6142501" y="4373513"/>
            <a:ext cx="377026" cy="4140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b="1" spc="-150" baseline="30000" dirty="0" smtClean="0">
                <a:solidFill>
                  <a:srgbClr val="8D7E69"/>
                </a:solidFill>
              </a:rPr>
              <a:t>발</a:t>
            </a:r>
            <a:endParaRPr lang="ko-KR" altLang="en-US" sz="2400" spc="-150" baseline="30000" dirty="0">
              <a:solidFill>
                <a:srgbClr val="8D7E69"/>
              </a:solidFill>
            </a:endParaRPr>
          </a:p>
        </p:txBody>
      </p:sp>
      <p:sp>
        <p:nvSpPr>
          <p:cNvPr id="11" name="Rectangle 2048"/>
          <p:cNvSpPr/>
          <p:nvPr/>
        </p:nvSpPr>
        <p:spPr>
          <a:xfrm>
            <a:off x="6142501" y="2461223"/>
            <a:ext cx="37702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spc="-150" baseline="30000" dirty="0" smtClean="0">
                <a:solidFill>
                  <a:srgbClr val="8D7E69"/>
                </a:solidFill>
              </a:rPr>
              <a:t>귀</a:t>
            </a:r>
            <a:endParaRPr lang="ko-KR" altLang="en-US" sz="2400" spc="-150" baseline="30000" dirty="0">
              <a:solidFill>
                <a:srgbClr val="8D7E69"/>
              </a:solidFill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756922" y="1559453"/>
            <a:ext cx="2000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15616" y="1664892"/>
            <a:ext cx="35242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44191" y="2499323"/>
            <a:ext cx="29527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699717" y="2517881"/>
            <a:ext cx="3238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45800" y="4548175"/>
            <a:ext cx="3048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057"/>
          <p:cNvSpPr/>
          <p:nvPr/>
        </p:nvSpPr>
        <p:spPr>
          <a:xfrm>
            <a:off x="6142501" y="3231839"/>
            <a:ext cx="5693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b="1" spc="-150" baseline="30000" dirty="0" smtClean="0">
                <a:solidFill>
                  <a:srgbClr val="8D7E69"/>
                </a:solidFill>
              </a:rPr>
              <a:t>안면</a:t>
            </a:r>
            <a:endParaRPr lang="ko-KR" altLang="en-US" sz="2400" spc="-150" baseline="30000" dirty="0">
              <a:solidFill>
                <a:srgbClr val="8D7E69"/>
              </a:solidFill>
            </a:endParaRPr>
          </a:p>
        </p:txBody>
      </p:sp>
      <p:pic>
        <p:nvPicPr>
          <p:cNvPr id="24" name="Picture 7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7685484" y="3276071"/>
            <a:ext cx="3429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타원 27"/>
          <p:cNvSpPr/>
          <p:nvPr/>
        </p:nvSpPr>
        <p:spPr>
          <a:xfrm>
            <a:off x="4427984" y="4983208"/>
            <a:ext cx="315310" cy="31531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타원 32"/>
          <p:cNvSpPr/>
          <p:nvPr/>
        </p:nvSpPr>
        <p:spPr>
          <a:xfrm>
            <a:off x="3942590" y="4743814"/>
            <a:ext cx="72000" cy="72000"/>
          </a:xfrm>
          <a:prstGeom prst="ellipse">
            <a:avLst/>
          </a:prstGeom>
          <a:solidFill>
            <a:srgbClr val="5F5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타원 22"/>
          <p:cNvSpPr/>
          <p:nvPr/>
        </p:nvSpPr>
        <p:spPr>
          <a:xfrm>
            <a:off x="4850709" y="2167540"/>
            <a:ext cx="72000" cy="72000"/>
          </a:xfrm>
          <a:prstGeom prst="ellipse">
            <a:avLst/>
          </a:prstGeom>
          <a:solidFill>
            <a:srgbClr val="5F5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타원 24"/>
          <p:cNvSpPr/>
          <p:nvPr/>
        </p:nvSpPr>
        <p:spPr>
          <a:xfrm>
            <a:off x="4994725" y="1898170"/>
            <a:ext cx="72000" cy="72000"/>
          </a:xfrm>
          <a:prstGeom prst="ellipse">
            <a:avLst/>
          </a:prstGeom>
          <a:solidFill>
            <a:srgbClr val="5F5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타원 25"/>
          <p:cNvSpPr/>
          <p:nvPr/>
        </p:nvSpPr>
        <p:spPr>
          <a:xfrm>
            <a:off x="4957401" y="1676433"/>
            <a:ext cx="72000" cy="72000"/>
          </a:xfrm>
          <a:prstGeom prst="ellipse">
            <a:avLst/>
          </a:prstGeom>
          <a:solidFill>
            <a:srgbClr val="5F5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타원 26"/>
          <p:cNvSpPr/>
          <p:nvPr/>
        </p:nvSpPr>
        <p:spPr>
          <a:xfrm>
            <a:off x="4995304" y="5354554"/>
            <a:ext cx="72000" cy="72000"/>
          </a:xfrm>
          <a:prstGeom prst="ellipse">
            <a:avLst/>
          </a:prstGeom>
          <a:solidFill>
            <a:srgbClr val="5F5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타원 28"/>
          <p:cNvSpPr/>
          <p:nvPr/>
        </p:nvSpPr>
        <p:spPr>
          <a:xfrm>
            <a:off x="3507120" y="2883951"/>
            <a:ext cx="72000" cy="72000"/>
          </a:xfrm>
          <a:prstGeom prst="ellipse">
            <a:avLst/>
          </a:prstGeom>
          <a:solidFill>
            <a:srgbClr val="5F5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타원 30"/>
          <p:cNvSpPr/>
          <p:nvPr/>
        </p:nvSpPr>
        <p:spPr>
          <a:xfrm>
            <a:off x="4379284" y="2006973"/>
            <a:ext cx="72000" cy="72000"/>
          </a:xfrm>
          <a:prstGeom prst="ellipse">
            <a:avLst/>
          </a:prstGeom>
          <a:solidFill>
            <a:srgbClr val="5F5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TextBox 31"/>
          <p:cNvSpPr txBox="1"/>
          <p:nvPr/>
        </p:nvSpPr>
        <p:spPr>
          <a:xfrm>
            <a:off x="1475656" y="1959365"/>
            <a:ext cx="1440160" cy="269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날아오는 물체</a:t>
            </a:r>
            <a:r>
              <a:rPr lang="en-US" altLang="ko-KR" sz="1600" spc="-150" baseline="30000" dirty="0" smtClean="0">
                <a:solidFill>
                  <a:srgbClr val="646464"/>
                </a:solidFill>
              </a:rPr>
              <a:t>, </a:t>
            </a: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빛</a:t>
            </a:r>
            <a:endParaRPr lang="en-US" altLang="ko-KR" sz="1600" spc="-150" baseline="30000" dirty="0" smtClean="0">
              <a:solidFill>
                <a:srgbClr val="646464"/>
              </a:solidFill>
            </a:endParaRPr>
          </a:p>
        </p:txBody>
      </p:sp>
      <p:sp>
        <p:nvSpPr>
          <p:cNvPr id="34" name="Rectangle 4"/>
          <p:cNvSpPr/>
          <p:nvPr/>
        </p:nvSpPr>
        <p:spPr>
          <a:xfrm>
            <a:off x="1475656" y="2804897"/>
            <a:ext cx="978153" cy="269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분진</a:t>
            </a:r>
            <a:r>
              <a:rPr lang="en-US" altLang="ko-KR" sz="1600" spc="-150" baseline="30000" dirty="0">
                <a:solidFill>
                  <a:srgbClr val="646464"/>
                </a:solidFill>
              </a:rPr>
              <a:t>, </a:t>
            </a: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화학물질</a:t>
            </a:r>
            <a:endParaRPr lang="en-US" altLang="ko-KR" sz="1600" spc="-150" baseline="30000" dirty="0" smtClean="0">
              <a:solidFill>
                <a:srgbClr val="646464"/>
              </a:solidFill>
            </a:endParaRPr>
          </a:p>
        </p:txBody>
      </p:sp>
      <p:sp>
        <p:nvSpPr>
          <p:cNvPr id="35" name="Rectangle 10"/>
          <p:cNvSpPr/>
          <p:nvPr/>
        </p:nvSpPr>
        <p:spPr>
          <a:xfrm>
            <a:off x="1475656" y="3700893"/>
            <a:ext cx="1436612" cy="486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150" baseline="30000" dirty="0">
                <a:solidFill>
                  <a:srgbClr val="646464"/>
                </a:solidFill>
              </a:rPr>
              <a:t>화학물질</a:t>
            </a:r>
            <a:r>
              <a:rPr lang="en-US" altLang="ko-KR" sz="1600" spc="-150" baseline="30000" dirty="0">
                <a:solidFill>
                  <a:srgbClr val="646464"/>
                </a:solidFill>
              </a:rPr>
              <a:t>, </a:t>
            </a:r>
            <a:r>
              <a:rPr lang="ko-KR" altLang="en-US" sz="1600" spc="-150" baseline="30000" dirty="0">
                <a:solidFill>
                  <a:srgbClr val="646464"/>
                </a:solidFill>
              </a:rPr>
              <a:t>뜨거운 </a:t>
            </a: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물체</a:t>
            </a:r>
            <a:r>
              <a:rPr lang="en-US" altLang="ko-KR" sz="1600" spc="-150" baseline="30000" dirty="0" smtClean="0">
                <a:solidFill>
                  <a:srgbClr val="646464"/>
                </a:solidFill>
              </a:rPr>
              <a:t>, </a:t>
            </a:r>
            <a:endParaRPr lang="en-US" altLang="ko-KR" sz="1600" spc="-150" baseline="30000" dirty="0">
              <a:solidFill>
                <a:srgbClr val="646464"/>
              </a:solidFill>
            </a:endParaRPr>
          </a:p>
          <a:p>
            <a:pPr>
              <a:lnSpc>
                <a:spcPct val="120000"/>
              </a:lnSpc>
            </a:pP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진동</a:t>
            </a:r>
            <a:endParaRPr lang="ko-KR" altLang="en-US" sz="1600" spc="-150" baseline="30000" dirty="0">
              <a:solidFill>
                <a:srgbClr val="646464"/>
              </a:solidFill>
            </a:endParaRPr>
          </a:p>
        </p:txBody>
      </p:sp>
      <p:sp>
        <p:nvSpPr>
          <p:cNvPr id="36" name="Rectangle 12"/>
          <p:cNvSpPr/>
          <p:nvPr/>
        </p:nvSpPr>
        <p:spPr>
          <a:xfrm>
            <a:off x="1475656" y="4855651"/>
            <a:ext cx="1436612" cy="4862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화학물질</a:t>
            </a:r>
            <a:r>
              <a:rPr lang="en-US" altLang="ko-KR" sz="1600" spc="-150" baseline="30000" dirty="0">
                <a:solidFill>
                  <a:srgbClr val="646464"/>
                </a:solidFill>
              </a:rPr>
              <a:t>, </a:t>
            </a:r>
            <a:r>
              <a:rPr lang="ko-KR" altLang="en-US" sz="1600" spc="-150" baseline="30000" dirty="0">
                <a:solidFill>
                  <a:srgbClr val="646464"/>
                </a:solidFill>
              </a:rPr>
              <a:t>뜨거운 물질</a:t>
            </a:r>
            <a:r>
              <a:rPr lang="en-US" altLang="ko-KR" sz="1600" spc="-150" baseline="30000" dirty="0">
                <a:solidFill>
                  <a:srgbClr val="646464"/>
                </a:solidFill>
              </a:rPr>
              <a:t>, </a:t>
            </a:r>
          </a:p>
          <a:p>
            <a:pPr>
              <a:lnSpc>
                <a:spcPct val="120000"/>
              </a:lnSpc>
            </a:pPr>
            <a:r>
              <a:rPr lang="ko-KR" altLang="en-US" sz="1600" spc="-150" baseline="30000" dirty="0">
                <a:solidFill>
                  <a:srgbClr val="646464"/>
                </a:solidFill>
              </a:rPr>
              <a:t>방사선</a:t>
            </a:r>
            <a:r>
              <a:rPr lang="en-US" altLang="ko-KR" sz="1600" spc="-150" baseline="30000" dirty="0">
                <a:solidFill>
                  <a:srgbClr val="646464"/>
                </a:solidFill>
              </a:rPr>
              <a:t>, </a:t>
            </a: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분진</a:t>
            </a:r>
            <a:endParaRPr lang="ko-KR" altLang="en-US" sz="1600" spc="-150" baseline="30000" dirty="0">
              <a:solidFill>
                <a:srgbClr val="646464"/>
              </a:solidFill>
            </a:endParaRPr>
          </a:p>
        </p:txBody>
      </p:sp>
      <p:sp>
        <p:nvSpPr>
          <p:cNvPr id="37" name="Rectangle 29"/>
          <p:cNvSpPr/>
          <p:nvPr/>
        </p:nvSpPr>
        <p:spPr>
          <a:xfrm>
            <a:off x="6142501" y="1799436"/>
            <a:ext cx="1643074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떨어지거나 </a:t>
            </a:r>
            <a:r>
              <a:rPr lang="ko-KR" altLang="en-US" sz="1600" spc="-150" baseline="30000" dirty="0">
                <a:solidFill>
                  <a:srgbClr val="646464"/>
                </a:solidFill>
              </a:rPr>
              <a:t>날아오는 물체</a:t>
            </a:r>
            <a:r>
              <a:rPr lang="en-US" altLang="ko-KR" sz="1600" spc="-150" baseline="30000" dirty="0">
                <a:solidFill>
                  <a:srgbClr val="646464"/>
                </a:solidFill>
              </a:rPr>
              <a:t>,</a:t>
            </a:r>
          </a:p>
          <a:p>
            <a:pPr>
              <a:lnSpc>
                <a:spcPct val="120000"/>
              </a:lnSpc>
            </a:pPr>
            <a:r>
              <a:rPr lang="ko-KR" altLang="en-US" sz="1600" spc="-150" baseline="30000" dirty="0">
                <a:solidFill>
                  <a:srgbClr val="646464"/>
                </a:solidFill>
              </a:rPr>
              <a:t>높은 곳에서 </a:t>
            </a: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떨어짐</a:t>
            </a:r>
            <a:endParaRPr lang="ko-KR" altLang="en-US" sz="1600" spc="-150" baseline="30000" dirty="0">
              <a:solidFill>
                <a:srgbClr val="646464"/>
              </a:solidFill>
            </a:endParaRPr>
          </a:p>
        </p:txBody>
      </p:sp>
      <p:sp>
        <p:nvSpPr>
          <p:cNvPr id="39" name="Rectangle 2048"/>
          <p:cNvSpPr/>
          <p:nvPr/>
        </p:nvSpPr>
        <p:spPr>
          <a:xfrm>
            <a:off x="6142501" y="2793895"/>
            <a:ext cx="431528" cy="269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소음</a:t>
            </a:r>
            <a:endParaRPr lang="ko-KR" altLang="en-US" sz="1600" spc="-150" baseline="30000" dirty="0">
              <a:solidFill>
                <a:srgbClr val="646464"/>
              </a:solidFill>
            </a:endParaRPr>
          </a:p>
        </p:txBody>
      </p:sp>
      <p:sp>
        <p:nvSpPr>
          <p:cNvPr id="40" name="Rectangle 2057"/>
          <p:cNvSpPr/>
          <p:nvPr/>
        </p:nvSpPr>
        <p:spPr>
          <a:xfrm>
            <a:off x="6142501" y="3591166"/>
            <a:ext cx="1507144" cy="269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날아오는 </a:t>
            </a:r>
            <a:r>
              <a:rPr lang="ko-KR" altLang="en-US" sz="1600" spc="-150" baseline="30000" dirty="0">
                <a:solidFill>
                  <a:srgbClr val="646464"/>
                </a:solidFill>
              </a:rPr>
              <a:t>물체</a:t>
            </a:r>
            <a:r>
              <a:rPr lang="en-US" altLang="ko-KR" sz="1600" spc="-150" baseline="30000" dirty="0">
                <a:solidFill>
                  <a:srgbClr val="646464"/>
                </a:solidFill>
              </a:rPr>
              <a:t>, </a:t>
            </a: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화학물질</a:t>
            </a:r>
            <a:endParaRPr lang="ko-KR" altLang="en-US" sz="1600" spc="-150" baseline="30000" dirty="0">
              <a:solidFill>
                <a:srgbClr val="646464"/>
              </a:solidFill>
            </a:endParaRPr>
          </a:p>
        </p:txBody>
      </p:sp>
      <p:sp>
        <p:nvSpPr>
          <p:cNvPr id="41" name="Rectangle 30"/>
          <p:cNvSpPr/>
          <p:nvPr/>
        </p:nvSpPr>
        <p:spPr>
          <a:xfrm>
            <a:off x="6142501" y="4781388"/>
            <a:ext cx="1441420" cy="6832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떨어지는 </a:t>
            </a:r>
            <a:r>
              <a:rPr lang="ko-KR" altLang="en-US" sz="1600" spc="-150" baseline="30000" dirty="0">
                <a:solidFill>
                  <a:srgbClr val="646464"/>
                </a:solidFill>
              </a:rPr>
              <a:t>물체</a:t>
            </a:r>
            <a:r>
              <a:rPr lang="en-US" altLang="ko-KR" sz="1200" spc="-150" baseline="30000" dirty="0">
                <a:solidFill>
                  <a:srgbClr val="646464"/>
                </a:solidFill>
              </a:rPr>
              <a:t>(</a:t>
            </a:r>
            <a:r>
              <a:rPr lang="ko-KR" altLang="en-US" sz="1200" spc="-150" baseline="30000" dirty="0">
                <a:solidFill>
                  <a:srgbClr val="646464"/>
                </a:solidFill>
              </a:rPr>
              <a:t>중량물</a:t>
            </a:r>
            <a:r>
              <a:rPr lang="en-US" altLang="ko-KR" sz="1200" spc="-150" baseline="30000" dirty="0">
                <a:solidFill>
                  <a:srgbClr val="646464"/>
                </a:solidFill>
              </a:rPr>
              <a:t>)</a:t>
            </a:r>
            <a:r>
              <a:rPr lang="en-US" altLang="ko-KR" sz="1600" spc="-150" baseline="30000" dirty="0">
                <a:solidFill>
                  <a:srgbClr val="646464"/>
                </a:solidFill>
              </a:rPr>
              <a:t>, </a:t>
            </a:r>
          </a:p>
          <a:p>
            <a:pPr>
              <a:lnSpc>
                <a:spcPct val="120000"/>
              </a:lnSpc>
            </a:pPr>
            <a:r>
              <a:rPr lang="ko-KR" altLang="en-US" sz="1600" spc="-150" baseline="30000" dirty="0">
                <a:solidFill>
                  <a:srgbClr val="646464"/>
                </a:solidFill>
              </a:rPr>
              <a:t>화학물질</a:t>
            </a:r>
            <a:r>
              <a:rPr lang="en-US" altLang="ko-KR" sz="1600" spc="-150" baseline="30000" dirty="0">
                <a:solidFill>
                  <a:srgbClr val="646464"/>
                </a:solidFill>
              </a:rPr>
              <a:t>, </a:t>
            </a:r>
            <a:r>
              <a:rPr lang="ko-KR" altLang="en-US" sz="1600" spc="-150" baseline="30000" dirty="0">
                <a:solidFill>
                  <a:srgbClr val="646464"/>
                </a:solidFill>
              </a:rPr>
              <a:t>뜨거운 물질</a:t>
            </a:r>
            <a:r>
              <a:rPr lang="en-US" altLang="ko-KR" sz="1600" spc="-150" baseline="30000" dirty="0">
                <a:solidFill>
                  <a:srgbClr val="646464"/>
                </a:solidFill>
              </a:rPr>
              <a:t>, </a:t>
            </a:r>
          </a:p>
          <a:p>
            <a:pPr>
              <a:lnSpc>
                <a:spcPct val="120000"/>
              </a:lnSpc>
            </a:pPr>
            <a:r>
              <a:rPr lang="ko-KR" altLang="en-US" sz="1600" spc="-150" baseline="30000" dirty="0">
                <a:solidFill>
                  <a:srgbClr val="646464"/>
                </a:solidFill>
              </a:rPr>
              <a:t>날카로운 </a:t>
            </a:r>
            <a:r>
              <a:rPr lang="ko-KR" altLang="en-US" sz="1600" spc="-150" baseline="30000" dirty="0" smtClean="0">
                <a:solidFill>
                  <a:srgbClr val="646464"/>
                </a:solidFill>
              </a:rPr>
              <a:t>물체</a:t>
            </a:r>
            <a:endParaRPr lang="ko-KR" altLang="en-US" sz="1600" spc="-150" baseline="30000" dirty="0">
              <a:solidFill>
                <a:srgbClr val="646464"/>
              </a:solidFill>
            </a:endParaRPr>
          </a:p>
        </p:txBody>
      </p:sp>
      <p:cxnSp>
        <p:nvCxnSpPr>
          <p:cNvPr id="17" name="직선 연결선 16"/>
          <p:cNvCxnSpPr/>
          <p:nvPr/>
        </p:nvCxnSpPr>
        <p:spPr>
          <a:xfrm>
            <a:off x="1547664" y="1869680"/>
            <a:ext cx="1368152" cy="0"/>
          </a:xfrm>
          <a:prstGeom prst="line">
            <a:avLst/>
          </a:prstGeom>
          <a:ln w="19050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6229874" y="1709751"/>
            <a:ext cx="1368152" cy="0"/>
          </a:xfrm>
          <a:prstGeom prst="line">
            <a:avLst/>
          </a:prstGeom>
          <a:ln w="19050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1547664" y="2719983"/>
            <a:ext cx="1368152" cy="0"/>
          </a:xfrm>
          <a:prstGeom prst="line">
            <a:avLst/>
          </a:prstGeom>
          <a:ln w="19050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/>
          <p:nvPr/>
        </p:nvCxnSpPr>
        <p:spPr>
          <a:xfrm>
            <a:off x="6229874" y="2719983"/>
            <a:ext cx="360000" cy="0"/>
          </a:xfrm>
          <a:prstGeom prst="line">
            <a:avLst/>
          </a:prstGeom>
          <a:ln w="19050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/>
          <p:nvPr/>
        </p:nvCxnSpPr>
        <p:spPr>
          <a:xfrm>
            <a:off x="1547664" y="3615333"/>
            <a:ext cx="1368152" cy="0"/>
          </a:xfrm>
          <a:prstGeom prst="line">
            <a:avLst/>
          </a:prstGeom>
          <a:ln w="19050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직선 연결선 45"/>
          <p:cNvCxnSpPr/>
          <p:nvPr/>
        </p:nvCxnSpPr>
        <p:spPr>
          <a:xfrm>
            <a:off x="6229874" y="3505606"/>
            <a:ext cx="1368152" cy="0"/>
          </a:xfrm>
          <a:prstGeom prst="line">
            <a:avLst/>
          </a:prstGeom>
          <a:ln w="19050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>
            <a:off x="1547664" y="4776584"/>
            <a:ext cx="1368152" cy="0"/>
          </a:xfrm>
          <a:prstGeom prst="line">
            <a:avLst/>
          </a:prstGeom>
          <a:ln w="19050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47"/>
          <p:cNvCxnSpPr/>
          <p:nvPr/>
        </p:nvCxnSpPr>
        <p:spPr>
          <a:xfrm>
            <a:off x="6229874" y="4702321"/>
            <a:ext cx="1368152" cy="0"/>
          </a:xfrm>
          <a:prstGeom prst="line">
            <a:avLst/>
          </a:prstGeom>
          <a:ln w="19050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직선 연결선 51"/>
          <p:cNvCxnSpPr>
            <a:endCxn id="31" idx="2"/>
          </p:cNvCxnSpPr>
          <p:nvPr/>
        </p:nvCxnSpPr>
        <p:spPr>
          <a:xfrm flipV="1">
            <a:off x="2912268" y="2042973"/>
            <a:ext cx="1467016" cy="677010"/>
          </a:xfrm>
          <a:prstGeom prst="line">
            <a:avLst/>
          </a:prstGeom>
          <a:ln w="3175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직선 연결선 53"/>
          <p:cNvCxnSpPr>
            <a:endCxn id="29" idx="3"/>
          </p:cNvCxnSpPr>
          <p:nvPr/>
        </p:nvCxnSpPr>
        <p:spPr>
          <a:xfrm flipV="1">
            <a:off x="2912268" y="2945407"/>
            <a:ext cx="605396" cy="669926"/>
          </a:xfrm>
          <a:prstGeom prst="line">
            <a:avLst/>
          </a:prstGeom>
          <a:ln w="3175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71"/>
          <p:cNvCxnSpPr/>
          <p:nvPr/>
        </p:nvCxnSpPr>
        <p:spPr>
          <a:xfrm>
            <a:off x="2913911" y="1864474"/>
            <a:ext cx="1347764" cy="0"/>
          </a:xfrm>
          <a:prstGeom prst="line">
            <a:avLst/>
          </a:prstGeom>
          <a:ln w="3175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직선 연결선 83"/>
          <p:cNvCxnSpPr>
            <a:endCxn id="25" idx="5"/>
          </p:cNvCxnSpPr>
          <p:nvPr/>
        </p:nvCxnSpPr>
        <p:spPr>
          <a:xfrm flipH="1" flipV="1">
            <a:off x="5056181" y="1959626"/>
            <a:ext cx="1173693" cy="760357"/>
          </a:xfrm>
          <a:prstGeom prst="line">
            <a:avLst/>
          </a:prstGeom>
          <a:ln w="3175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직선 연결선 85"/>
          <p:cNvCxnSpPr>
            <a:endCxn id="23" idx="5"/>
          </p:cNvCxnSpPr>
          <p:nvPr/>
        </p:nvCxnSpPr>
        <p:spPr>
          <a:xfrm flipH="1" flipV="1">
            <a:off x="4912165" y="2228996"/>
            <a:ext cx="1317709" cy="1272012"/>
          </a:xfrm>
          <a:prstGeom prst="line">
            <a:avLst/>
          </a:prstGeom>
          <a:ln w="3175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직선 연결선 89"/>
          <p:cNvCxnSpPr>
            <a:endCxn id="27" idx="6"/>
          </p:cNvCxnSpPr>
          <p:nvPr/>
        </p:nvCxnSpPr>
        <p:spPr>
          <a:xfrm flipH="1">
            <a:off x="5067304" y="4702321"/>
            <a:ext cx="1162570" cy="688233"/>
          </a:xfrm>
          <a:prstGeom prst="line">
            <a:avLst/>
          </a:prstGeom>
          <a:ln w="3175">
            <a:solidFill>
              <a:srgbClr val="A0A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타원 29"/>
          <p:cNvSpPr/>
          <p:nvPr/>
        </p:nvSpPr>
        <p:spPr>
          <a:xfrm>
            <a:off x="4263580" y="1839936"/>
            <a:ext cx="72000" cy="72000"/>
          </a:xfrm>
          <a:prstGeom prst="ellipse">
            <a:avLst/>
          </a:prstGeom>
          <a:solidFill>
            <a:srgbClr val="5F5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8026" y="4469178"/>
            <a:ext cx="430358" cy="577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469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종류별 보호내용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03850" y="2142187"/>
            <a:ext cx="4536504" cy="6322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50" b="1" dirty="0">
                <a:solidFill>
                  <a:srgbClr val="676B61"/>
                </a:solidFill>
              </a:rPr>
              <a:t>분진 등이 호흡기로 체내에 유입되는 것을 방지하기 위해 </a:t>
            </a:r>
            <a:endParaRPr lang="en-US" altLang="ko-KR" sz="1250" b="1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50" b="1" dirty="0" smtClean="0">
                <a:solidFill>
                  <a:srgbClr val="676B61"/>
                </a:solidFill>
              </a:rPr>
              <a:t>고효율 </a:t>
            </a:r>
            <a:r>
              <a:rPr lang="ko-KR" altLang="en-US" sz="1250" b="1" dirty="0" err="1">
                <a:solidFill>
                  <a:srgbClr val="676B61"/>
                </a:solidFill>
              </a:rPr>
              <a:t>여과재를</a:t>
            </a:r>
            <a:r>
              <a:rPr lang="ko-KR" altLang="en-US" sz="1250" b="1" dirty="0">
                <a:solidFill>
                  <a:srgbClr val="676B61"/>
                </a:solidFill>
              </a:rPr>
              <a:t> 전동장치에 부착해 사용한다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11698" y="3437792"/>
            <a:ext cx="4626705" cy="957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50" b="1" dirty="0">
                <a:solidFill>
                  <a:srgbClr val="676B61"/>
                </a:solidFill>
              </a:rPr>
              <a:t>유해물질과 분진 등이 호흡기로 체내에 유입되는 것을 </a:t>
            </a:r>
            <a:endParaRPr lang="en-US" altLang="ko-KR" sz="1250" b="1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50" b="1" dirty="0" smtClean="0">
                <a:solidFill>
                  <a:srgbClr val="676B61"/>
                </a:solidFill>
              </a:rPr>
              <a:t>방지하기 </a:t>
            </a:r>
            <a:r>
              <a:rPr lang="ko-KR" altLang="en-US" sz="1250" b="1" dirty="0">
                <a:solidFill>
                  <a:srgbClr val="676B61"/>
                </a:solidFill>
              </a:rPr>
              <a:t>위해 고효율 정화통과 </a:t>
            </a:r>
            <a:r>
              <a:rPr lang="ko-KR" altLang="en-US" sz="1250" b="1" dirty="0" err="1">
                <a:solidFill>
                  <a:srgbClr val="676B61"/>
                </a:solidFill>
              </a:rPr>
              <a:t>여과재를</a:t>
            </a:r>
            <a:r>
              <a:rPr lang="ko-KR" altLang="en-US" sz="1250" b="1" dirty="0">
                <a:solidFill>
                  <a:srgbClr val="676B61"/>
                </a:solidFill>
              </a:rPr>
              <a:t> 전동장치에 </a:t>
            </a:r>
            <a:endParaRPr lang="en-US" altLang="ko-KR" sz="1250" b="1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50" b="1" dirty="0" smtClean="0">
                <a:solidFill>
                  <a:srgbClr val="676B61"/>
                </a:solidFill>
              </a:rPr>
              <a:t>부착해 사용한다</a:t>
            </a:r>
            <a:endParaRPr lang="en-US" altLang="ko-KR" sz="1250" b="1" dirty="0">
              <a:solidFill>
                <a:srgbClr val="676B6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11698" y="4723043"/>
            <a:ext cx="4754010" cy="920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50" b="1" dirty="0">
                <a:solidFill>
                  <a:srgbClr val="676B61"/>
                </a:solidFill>
              </a:rPr>
              <a:t>유해물질과 분진 등이 호흡기로 체내에 유입되는 것을 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방지하기 </a:t>
            </a:r>
            <a:r>
              <a:rPr lang="ko-KR" altLang="en-US" sz="1250" b="1" dirty="0">
                <a:solidFill>
                  <a:srgbClr val="676B61"/>
                </a:solidFill>
              </a:rPr>
              <a:t>위해 고효율 정화통과 </a:t>
            </a:r>
            <a:r>
              <a:rPr lang="ko-KR" altLang="en-US" sz="1250" b="1" dirty="0" err="1">
                <a:solidFill>
                  <a:srgbClr val="676B61"/>
                </a:solidFill>
              </a:rPr>
              <a:t>여과재를</a:t>
            </a:r>
            <a:r>
              <a:rPr lang="ko-KR" altLang="en-US" sz="1250" b="1" dirty="0">
                <a:solidFill>
                  <a:srgbClr val="676B61"/>
                </a:solidFill>
              </a:rPr>
              <a:t> 전동장치에 부착해 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사용하며</a:t>
            </a:r>
            <a:endParaRPr lang="en-US" altLang="ko-KR" sz="1250" b="1" dirty="0" smtClean="0">
              <a:solidFill>
                <a:srgbClr val="676B6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250" b="1" dirty="0" smtClean="0">
                <a:solidFill>
                  <a:srgbClr val="676B61"/>
                </a:solidFill>
              </a:rPr>
              <a:t>후드로 </a:t>
            </a:r>
            <a:r>
              <a:rPr lang="ko-KR" altLang="en-US" sz="1250" b="1" dirty="0">
                <a:solidFill>
                  <a:srgbClr val="676B61"/>
                </a:solidFill>
              </a:rPr>
              <a:t>머리와 </a:t>
            </a:r>
            <a:r>
              <a:rPr lang="ko-KR" altLang="en-US" sz="1250" b="1" dirty="0" err="1">
                <a:solidFill>
                  <a:srgbClr val="676B61"/>
                </a:solidFill>
              </a:rPr>
              <a:t>안면부</a:t>
            </a:r>
            <a:r>
              <a:rPr lang="en-US" altLang="ko-KR" sz="1250" b="1" dirty="0">
                <a:solidFill>
                  <a:srgbClr val="676B61"/>
                </a:solidFill>
              </a:rPr>
              <a:t>, </a:t>
            </a:r>
            <a:r>
              <a:rPr lang="ko-KR" altLang="en-US" sz="1250" b="1" dirty="0">
                <a:solidFill>
                  <a:srgbClr val="676B61"/>
                </a:solidFill>
              </a:rPr>
              <a:t>목</a:t>
            </a:r>
            <a:r>
              <a:rPr lang="en-US" altLang="ko-KR" sz="1250" b="1" dirty="0">
                <a:solidFill>
                  <a:srgbClr val="676B61"/>
                </a:solidFill>
              </a:rPr>
              <a:t>, </a:t>
            </a:r>
            <a:r>
              <a:rPr lang="ko-KR" altLang="en-US" sz="1250" b="1" dirty="0">
                <a:solidFill>
                  <a:srgbClr val="676B61"/>
                </a:solidFill>
              </a:rPr>
              <a:t>어깨 부분까지 </a:t>
            </a:r>
            <a:r>
              <a:rPr lang="ko-KR" altLang="en-US" sz="1250" b="1" dirty="0" smtClean="0">
                <a:solidFill>
                  <a:srgbClr val="676B61"/>
                </a:solidFill>
              </a:rPr>
              <a:t>보호한다</a:t>
            </a:r>
            <a:endParaRPr lang="en-US" altLang="ko-KR" sz="1250" b="1" dirty="0">
              <a:solidFill>
                <a:srgbClr val="676B61"/>
              </a:solidFill>
            </a:endParaRPr>
          </a:p>
        </p:txBody>
      </p:sp>
      <p:cxnSp>
        <p:nvCxnSpPr>
          <p:cNvPr id="6" name="직선 연결선 5"/>
          <p:cNvCxnSpPr/>
          <p:nvPr/>
        </p:nvCxnSpPr>
        <p:spPr>
          <a:xfrm>
            <a:off x="1340972" y="3231638"/>
            <a:ext cx="6624736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1340972" y="4556582"/>
            <a:ext cx="6624736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552652" y="2176871"/>
            <a:ext cx="146156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500" b="1" dirty="0" err="1">
                <a:solidFill>
                  <a:srgbClr val="8D7E69"/>
                </a:solidFill>
              </a:rPr>
              <a:t>전동식</a:t>
            </a:r>
            <a:r>
              <a:rPr lang="ko-KR" altLang="en-US" sz="1500" b="1" dirty="0">
                <a:solidFill>
                  <a:srgbClr val="8D7E69"/>
                </a:solidFill>
              </a:rPr>
              <a:t> </a:t>
            </a:r>
            <a:endParaRPr lang="en-US" altLang="ko-KR" sz="1500" b="1" dirty="0" smtClean="0">
              <a:solidFill>
                <a:srgbClr val="8D7E69"/>
              </a:solidFill>
            </a:endParaRPr>
          </a:p>
          <a:p>
            <a:pPr>
              <a:lnSpc>
                <a:spcPct val="120000"/>
              </a:lnSpc>
            </a:pPr>
            <a:r>
              <a:rPr lang="ko-KR" altLang="en-US" sz="1500" b="1" dirty="0" smtClean="0">
                <a:solidFill>
                  <a:srgbClr val="8D7E69"/>
                </a:solidFill>
              </a:rPr>
              <a:t>방진마스크</a:t>
            </a:r>
            <a:endParaRPr lang="ko-KR" altLang="en-US" sz="1500" dirty="0">
              <a:solidFill>
                <a:srgbClr val="8D7E69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552652" y="3567133"/>
            <a:ext cx="146156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500" b="1" dirty="0" err="1">
                <a:solidFill>
                  <a:srgbClr val="8D7E69"/>
                </a:solidFill>
              </a:rPr>
              <a:t>전동식</a:t>
            </a:r>
            <a:r>
              <a:rPr lang="ko-KR" altLang="en-US" sz="1500" b="1" dirty="0">
                <a:solidFill>
                  <a:srgbClr val="8D7E69"/>
                </a:solidFill>
              </a:rPr>
              <a:t> </a:t>
            </a:r>
            <a:endParaRPr lang="en-US" altLang="ko-KR" sz="1500" b="1" dirty="0" smtClean="0">
              <a:solidFill>
                <a:srgbClr val="8D7E69"/>
              </a:solidFill>
            </a:endParaRPr>
          </a:p>
          <a:p>
            <a:pPr>
              <a:lnSpc>
                <a:spcPct val="120000"/>
              </a:lnSpc>
            </a:pPr>
            <a:r>
              <a:rPr lang="ko-KR" altLang="en-US" sz="1500" b="1" dirty="0" smtClean="0">
                <a:solidFill>
                  <a:srgbClr val="8D7E69"/>
                </a:solidFill>
              </a:rPr>
              <a:t>방</a:t>
            </a:r>
            <a:r>
              <a:rPr lang="ko-KR" altLang="en-US" sz="1500" b="1" dirty="0">
                <a:solidFill>
                  <a:srgbClr val="8D7E69"/>
                </a:solidFill>
              </a:rPr>
              <a:t>독</a:t>
            </a:r>
            <a:r>
              <a:rPr lang="ko-KR" altLang="en-US" sz="1500" b="1" dirty="0" smtClean="0">
                <a:solidFill>
                  <a:srgbClr val="8D7E69"/>
                </a:solidFill>
              </a:rPr>
              <a:t>마스크</a:t>
            </a:r>
            <a:endParaRPr lang="ko-KR" altLang="en-US" sz="1500" dirty="0">
              <a:solidFill>
                <a:srgbClr val="8D7E69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552652" y="4873416"/>
            <a:ext cx="1461560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1500" b="1" dirty="0" err="1">
                <a:solidFill>
                  <a:srgbClr val="8D7E69"/>
                </a:solidFill>
              </a:rPr>
              <a:t>전동식</a:t>
            </a:r>
            <a:r>
              <a:rPr lang="ko-KR" altLang="en-US" sz="1500" b="1" dirty="0">
                <a:solidFill>
                  <a:srgbClr val="8D7E69"/>
                </a:solidFill>
              </a:rPr>
              <a:t> </a:t>
            </a:r>
            <a:r>
              <a:rPr lang="ko-KR" altLang="en-US" sz="1500" b="1" dirty="0" smtClean="0">
                <a:solidFill>
                  <a:srgbClr val="8D7E69"/>
                </a:solidFill>
              </a:rPr>
              <a:t>후드 및</a:t>
            </a:r>
            <a:endParaRPr lang="en-US" altLang="ko-KR" sz="1500" b="1" dirty="0" smtClean="0">
              <a:solidFill>
                <a:srgbClr val="8D7E69"/>
              </a:solidFill>
            </a:endParaRPr>
          </a:p>
          <a:p>
            <a:pPr>
              <a:lnSpc>
                <a:spcPct val="120000"/>
              </a:lnSpc>
            </a:pPr>
            <a:r>
              <a:rPr lang="ko-KR" altLang="en-US" sz="1500" b="1" dirty="0" err="1" smtClean="0">
                <a:solidFill>
                  <a:srgbClr val="8D7E69"/>
                </a:solidFill>
              </a:rPr>
              <a:t>전동식</a:t>
            </a:r>
            <a:r>
              <a:rPr lang="ko-KR" altLang="en-US" sz="1500" b="1" dirty="0" smtClean="0">
                <a:solidFill>
                  <a:srgbClr val="8D7E69"/>
                </a:solidFill>
              </a:rPr>
              <a:t> </a:t>
            </a:r>
            <a:r>
              <a:rPr lang="ko-KR" altLang="en-US" sz="1500" b="1" dirty="0" err="1">
                <a:solidFill>
                  <a:srgbClr val="8D7E69"/>
                </a:solidFill>
              </a:rPr>
              <a:t>보</a:t>
            </a:r>
            <a:r>
              <a:rPr lang="ko-KR" altLang="en-US" sz="1500" b="1" dirty="0" err="1" smtClean="0">
                <a:solidFill>
                  <a:srgbClr val="8D7E69"/>
                </a:solidFill>
              </a:rPr>
              <a:t>안면</a:t>
            </a:r>
            <a:endParaRPr lang="en-US" altLang="ko-KR" sz="1500" b="1" dirty="0" smtClean="0">
              <a:solidFill>
                <a:srgbClr val="8D7E69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075658" y="2058208"/>
            <a:ext cx="45719" cy="954766"/>
          </a:xfrm>
          <a:prstGeom prst="rect">
            <a:avLst/>
          </a:prstGeom>
          <a:solidFill>
            <a:srgbClr val="C3B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3075658" y="3420477"/>
            <a:ext cx="45719" cy="954766"/>
          </a:xfrm>
          <a:prstGeom prst="rect">
            <a:avLst/>
          </a:prstGeom>
          <a:solidFill>
            <a:srgbClr val="C3B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0" name="직사각형 29"/>
          <p:cNvSpPr/>
          <p:nvPr/>
        </p:nvSpPr>
        <p:spPr>
          <a:xfrm>
            <a:off x="3075658" y="4773416"/>
            <a:ext cx="45719" cy="954766"/>
          </a:xfrm>
          <a:prstGeom prst="rect">
            <a:avLst/>
          </a:prstGeom>
          <a:solidFill>
            <a:srgbClr val="C3BA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60</a:t>
            </a:fld>
            <a:endParaRPr lang="ko-KR" altLang="en-US" dirty="0"/>
          </a:p>
        </p:txBody>
      </p:sp>
      <p:cxnSp>
        <p:nvCxnSpPr>
          <p:cNvPr id="19" name="직선 연결선 18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5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직사각형 2"/>
          <p:cNvSpPr/>
          <p:nvPr/>
        </p:nvSpPr>
        <p:spPr>
          <a:xfrm>
            <a:off x="2555776" y="2012480"/>
            <a:ext cx="5524355" cy="3702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직사각형 46"/>
          <p:cNvSpPr/>
          <p:nvPr/>
        </p:nvSpPr>
        <p:spPr>
          <a:xfrm>
            <a:off x="2555776" y="2557603"/>
            <a:ext cx="5524355" cy="3702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직사각형 47"/>
          <p:cNvSpPr/>
          <p:nvPr/>
        </p:nvSpPr>
        <p:spPr>
          <a:xfrm>
            <a:off x="2555776" y="3102726"/>
            <a:ext cx="5524355" cy="3702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직사각형 48"/>
          <p:cNvSpPr/>
          <p:nvPr/>
        </p:nvSpPr>
        <p:spPr>
          <a:xfrm>
            <a:off x="2555776" y="3647849"/>
            <a:ext cx="5524355" cy="3702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직사각형 49"/>
          <p:cNvSpPr/>
          <p:nvPr/>
        </p:nvSpPr>
        <p:spPr>
          <a:xfrm>
            <a:off x="2555776" y="4192972"/>
            <a:ext cx="5524355" cy="3702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직사각형 50"/>
          <p:cNvSpPr/>
          <p:nvPr/>
        </p:nvSpPr>
        <p:spPr>
          <a:xfrm>
            <a:off x="2555776" y="4738095"/>
            <a:ext cx="5524355" cy="3702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직사각형 51"/>
          <p:cNvSpPr/>
          <p:nvPr/>
        </p:nvSpPr>
        <p:spPr>
          <a:xfrm>
            <a:off x="2555776" y="5283219"/>
            <a:ext cx="5524355" cy="3702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543362" y="1340768"/>
            <a:ext cx="454080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err="1">
                <a:solidFill>
                  <a:srgbClr val="676B61"/>
                </a:solidFill>
                <a:latin typeface="+mj-ea"/>
                <a:ea typeface="+mj-ea"/>
              </a:rPr>
              <a:t>전동식</a:t>
            </a:r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 </a:t>
            </a:r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후드와 </a:t>
            </a:r>
            <a:r>
              <a:rPr lang="ko-KR" altLang="en-US" sz="17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전동식</a:t>
            </a:r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 </a:t>
            </a:r>
            <a:r>
              <a:rPr lang="ko-KR" altLang="en-US" sz="17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보안면의</a:t>
            </a:r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 등급과 사용장소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33" name="직선 연결선 32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대각선 방향의 모서리가 둥근 사각형 33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sp>
        <p:nvSpPr>
          <p:cNvPr id="35" name="직사각형 34"/>
          <p:cNvSpPr/>
          <p:nvPr/>
        </p:nvSpPr>
        <p:spPr>
          <a:xfrm>
            <a:off x="1512497" y="2012480"/>
            <a:ext cx="93610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spc="-150" dirty="0" smtClean="0">
                <a:solidFill>
                  <a:srgbClr val="8D7E69"/>
                </a:solidFill>
                <a:latin typeface="+mj-ea"/>
                <a:ea typeface="+mj-ea"/>
              </a:rPr>
              <a:t>종류</a:t>
            </a:r>
            <a:endParaRPr lang="ko-KR" altLang="en-US" sz="1400" b="1" spc="-150" dirty="0">
              <a:solidFill>
                <a:srgbClr val="8D7E69"/>
              </a:solidFill>
              <a:latin typeface="+mj-ea"/>
              <a:ea typeface="+mj-ea"/>
            </a:endParaRPr>
          </a:p>
        </p:txBody>
      </p:sp>
      <p:cxnSp>
        <p:nvCxnSpPr>
          <p:cNvPr id="36" name="직선 연결선 35"/>
          <p:cNvCxnSpPr/>
          <p:nvPr/>
        </p:nvCxnSpPr>
        <p:spPr>
          <a:xfrm>
            <a:off x="1618800" y="2012480"/>
            <a:ext cx="847869" cy="0"/>
          </a:xfrm>
          <a:prstGeom prst="line">
            <a:avLst/>
          </a:prstGeom>
          <a:ln w="28575">
            <a:solidFill>
              <a:srgbClr val="C3BA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555776" y="1790400"/>
            <a:ext cx="318721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300000"/>
              </a:lnSpc>
              <a:buFont typeface="Wingdings" pitchFamily="2" charset="2"/>
              <a:buChar char="l"/>
            </a:pPr>
            <a:r>
              <a:rPr lang="ko-KR" altLang="en-US" sz="1200" b="1" dirty="0" smtClean="0">
                <a:solidFill>
                  <a:srgbClr val="676B61"/>
                </a:solidFill>
              </a:rPr>
              <a:t>분진</a:t>
            </a:r>
            <a:r>
              <a:rPr lang="en-US" altLang="ko-KR" sz="120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20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200" b="1" dirty="0" err="1" smtClean="0">
                <a:solidFill>
                  <a:srgbClr val="676B61"/>
                </a:solidFill>
              </a:rPr>
              <a:t>미스트</a:t>
            </a:r>
            <a:r>
              <a:rPr lang="en-US" altLang="ko-KR" sz="120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20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200" b="1" dirty="0" err="1" smtClean="0">
                <a:solidFill>
                  <a:srgbClr val="676B61"/>
                </a:solidFill>
              </a:rPr>
              <a:t>흄용</a:t>
            </a:r>
            <a:r>
              <a:rPr lang="ko-KR" altLang="en-US" sz="1200" b="1" dirty="0" smtClean="0">
                <a:solidFill>
                  <a:srgbClr val="676B61"/>
                </a:solidFill>
              </a:rPr>
              <a:t> </a:t>
            </a:r>
            <a:endParaRPr lang="en-US" altLang="ko-KR" sz="1200" b="1" dirty="0">
              <a:solidFill>
                <a:srgbClr val="676B61"/>
              </a:solidFill>
            </a:endParaRPr>
          </a:p>
          <a:p>
            <a:pPr marL="171450" indent="-171450">
              <a:lnSpc>
                <a:spcPct val="300000"/>
              </a:lnSpc>
              <a:buFont typeface="Wingdings" pitchFamily="2" charset="2"/>
              <a:buChar char="l"/>
            </a:pPr>
            <a:r>
              <a:rPr lang="ko-KR" altLang="en-US" sz="1200" b="1" dirty="0" smtClean="0">
                <a:solidFill>
                  <a:srgbClr val="676B61"/>
                </a:solidFill>
              </a:rPr>
              <a:t>유기화합물용</a:t>
            </a:r>
            <a:r>
              <a:rPr lang="en-US" altLang="ko-KR" sz="1050" b="1" dirty="0">
                <a:solidFill>
                  <a:srgbClr val="676B61"/>
                </a:solidFill>
              </a:rPr>
              <a:t>(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고</a:t>
            </a:r>
            <a:r>
              <a:rPr lang="en-US" altLang="ko-KR" sz="105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05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중</a:t>
            </a:r>
            <a:r>
              <a:rPr lang="en-US" altLang="ko-KR" sz="105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05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050" b="1" dirty="0" err="1" smtClean="0">
                <a:solidFill>
                  <a:srgbClr val="676B61"/>
                </a:solidFill>
              </a:rPr>
              <a:t>저농도</a:t>
            </a:r>
            <a:r>
              <a:rPr lang="en-US" altLang="ko-KR" sz="1050" b="1" dirty="0">
                <a:solidFill>
                  <a:srgbClr val="676B61"/>
                </a:solidFill>
              </a:rPr>
              <a:t>)</a:t>
            </a:r>
          </a:p>
          <a:p>
            <a:pPr marL="171450" indent="-171450">
              <a:lnSpc>
                <a:spcPct val="300000"/>
              </a:lnSpc>
              <a:buFont typeface="Wingdings" pitchFamily="2" charset="2"/>
              <a:buChar char="l"/>
            </a:pPr>
            <a:r>
              <a:rPr lang="ko-KR" altLang="en-US" sz="1200" b="1" dirty="0" smtClean="0">
                <a:solidFill>
                  <a:srgbClr val="676B61"/>
                </a:solidFill>
              </a:rPr>
              <a:t>할로겐용</a:t>
            </a:r>
            <a:r>
              <a:rPr lang="en-US" altLang="ko-KR" sz="1050" b="1" dirty="0">
                <a:solidFill>
                  <a:srgbClr val="676B61"/>
                </a:solidFill>
              </a:rPr>
              <a:t>(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고</a:t>
            </a:r>
            <a:r>
              <a:rPr lang="en-US" altLang="ko-KR" sz="105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05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중</a:t>
            </a:r>
            <a:r>
              <a:rPr lang="en-US" altLang="ko-KR" sz="105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05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050" b="1" dirty="0" err="1" smtClean="0">
                <a:solidFill>
                  <a:srgbClr val="676B61"/>
                </a:solidFill>
              </a:rPr>
              <a:t>저농도</a:t>
            </a:r>
            <a:r>
              <a:rPr lang="en-US" altLang="ko-KR" sz="1050" b="1" dirty="0">
                <a:solidFill>
                  <a:srgbClr val="676B61"/>
                </a:solidFill>
              </a:rPr>
              <a:t>) </a:t>
            </a:r>
          </a:p>
          <a:p>
            <a:pPr marL="171450" indent="-171450">
              <a:lnSpc>
                <a:spcPct val="300000"/>
              </a:lnSpc>
              <a:buFont typeface="Wingdings" pitchFamily="2" charset="2"/>
              <a:buChar char="l"/>
            </a:pPr>
            <a:r>
              <a:rPr lang="ko-KR" altLang="en-US" sz="1200" b="1" dirty="0" smtClean="0">
                <a:solidFill>
                  <a:srgbClr val="676B61"/>
                </a:solidFill>
              </a:rPr>
              <a:t>황화수소용</a:t>
            </a:r>
            <a:r>
              <a:rPr lang="en-US" altLang="ko-KR" sz="1050" b="1" dirty="0">
                <a:solidFill>
                  <a:srgbClr val="676B61"/>
                </a:solidFill>
              </a:rPr>
              <a:t>(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고</a:t>
            </a:r>
            <a:r>
              <a:rPr lang="en-US" altLang="ko-KR" sz="105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05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중</a:t>
            </a:r>
            <a:r>
              <a:rPr lang="en-US" altLang="ko-KR" sz="105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05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050" b="1" dirty="0" err="1" smtClean="0">
                <a:solidFill>
                  <a:srgbClr val="676B61"/>
                </a:solidFill>
              </a:rPr>
              <a:t>저농도</a:t>
            </a:r>
            <a:r>
              <a:rPr lang="en-US" altLang="ko-KR" sz="1050" b="1" dirty="0" smtClean="0">
                <a:solidFill>
                  <a:srgbClr val="676B61"/>
                </a:solidFill>
              </a:rPr>
              <a:t>)</a:t>
            </a:r>
          </a:p>
          <a:p>
            <a:pPr marL="171450" indent="-171450">
              <a:lnSpc>
                <a:spcPct val="300000"/>
              </a:lnSpc>
              <a:buFont typeface="Wingdings" pitchFamily="2" charset="2"/>
              <a:buChar char="l"/>
            </a:pPr>
            <a:r>
              <a:rPr lang="ko-KR" altLang="en-US" sz="1200" b="1" dirty="0" err="1" smtClean="0">
                <a:solidFill>
                  <a:srgbClr val="676B61"/>
                </a:solidFill>
              </a:rPr>
              <a:t>시안화수소용</a:t>
            </a:r>
            <a:r>
              <a:rPr lang="en-US" altLang="ko-KR" sz="1050" b="1" dirty="0">
                <a:solidFill>
                  <a:srgbClr val="676B61"/>
                </a:solidFill>
              </a:rPr>
              <a:t>(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고</a:t>
            </a:r>
            <a:r>
              <a:rPr lang="en-US" altLang="ko-KR" sz="105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05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중</a:t>
            </a:r>
            <a:r>
              <a:rPr lang="en-US" altLang="ko-KR" sz="105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05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050" b="1" dirty="0" err="1" smtClean="0">
                <a:solidFill>
                  <a:srgbClr val="676B61"/>
                </a:solidFill>
              </a:rPr>
              <a:t>저농도</a:t>
            </a:r>
            <a:r>
              <a:rPr lang="en-US" altLang="ko-KR" sz="1050" b="1" dirty="0" smtClean="0">
                <a:solidFill>
                  <a:srgbClr val="676B61"/>
                </a:solidFill>
              </a:rPr>
              <a:t>)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 </a:t>
            </a:r>
            <a:endParaRPr lang="en-US" altLang="ko-KR" sz="1050" b="1" dirty="0">
              <a:solidFill>
                <a:srgbClr val="676B61"/>
              </a:solidFill>
            </a:endParaRPr>
          </a:p>
          <a:p>
            <a:pPr marL="171450" indent="-171450">
              <a:lnSpc>
                <a:spcPct val="300000"/>
              </a:lnSpc>
              <a:buFont typeface="Wingdings" pitchFamily="2" charset="2"/>
              <a:buChar char="l"/>
            </a:pPr>
            <a:r>
              <a:rPr lang="ko-KR" altLang="en-US" sz="1200" b="1" dirty="0" smtClean="0">
                <a:solidFill>
                  <a:srgbClr val="676B61"/>
                </a:solidFill>
              </a:rPr>
              <a:t>아황산용</a:t>
            </a:r>
            <a:r>
              <a:rPr lang="en-US" altLang="ko-KR" sz="1050" b="1" dirty="0" smtClean="0">
                <a:solidFill>
                  <a:srgbClr val="676B61"/>
                </a:solidFill>
              </a:rPr>
              <a:t>(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고</a:t>
            </a:r>
            <a:r>
              <a:rPr lang="en-US" altLang="ko-KR" sz="105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05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중</a:t>
            </a:r>
            <a:r>
              <a:rPr lang="en-US" altLang="ko-KR" sz="105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05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050" b="1" dirty="0" err="1" smtClean="0">
                <a:solidFill>
                  <a:srgbClr val="676B61"/>
                </a:solidFill>
              </a:rPr>
              <a:t>저농도</a:t>
            </a:r>
            <a:r>
              <a:rPr lang="en-US" altLang="ko-KR" sz="1050" b="1" dirty="0">
                <a:solidFill>
                  <a:srgbClr val="676B61"/>
                </a:solidFill>
              </a:rPr>
              <a:t>)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 </a:t>
            </a:r>
            <a:endParaRPr lang="en-US" altLang="ko-KR" sz="1050" b="1" dirty="0">
              <a:solidFill>
                <a:srgbClr val="676B61"/>
              </a:solidFill>
            </a:endParaRPr>
          </a:p>
          <a:p>
            <a:pPr marL="171450" indent="-171450">
              <a:lnSpc>
                <a:spcPct val="300000"/>
              </a:lnSpc>
              <a:buFont typeface="Wingdings" pitchFamily="2" charset="2"/>
              <a:buChar char="l"/>
            </a:pPr>
            <a:r>
              <a:rPr lang="ko-KR" altLang="en-US" sz="1200" b="1" dirty="0" smtClean="0">
                <a:solidFill>
                  <a:srgbClr val="676B61"/>
                </a:solidFill>
              </a:rPr>
              <a:t>암모니아용</a:t>
            </a:r>
            <a:r>
              <a:rPr lang="en-US" altLang="ko-KR" sz="1050" b="1" dirty="0" smtClean="0">
                <a:solidFill>
                  <a:srgbClr val="676B61"/>
                </a:solidFill>
              </a:rPr>
              <a:t>(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고</a:t>
            </a:r>
            <a:r>
              <a:rPr lang="en-US" altLang="ko-KR" sz="105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05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050" b="1" dirty="0" smtClean="0">
                <a:solidFill>
                  <a:srgbClr val="676B61"/>
                </a:solidFill>
              </a:rPr>
              <a:t>중</a:t>
            </a:r>
            <a:r>
              <a:rPr lang="en-US" altLang="ko-KR" sz="1050" b="1" spc="-150" dirty="0">
                <a:solidFill>
                  <a:srgbClr val="676B61"/>
                </a:solidFill>
              </a:rPr>
              <a:t> · </a:t>
            </a:r>
            <a:r>
              <a:rPr lang="en-US" altLang="ko-KR" sz="1050" b="1" spc="-150" dirty="0" smtClean="0">
                <a:solidFill>
                  <a:srgbClr val="676B61"/>
                </a:solidFill>
              </a:rPr>
              <a:t> </a:t>
            </a:r>
            <a:r>
              <a:rPr lang="ko-KR" altLang="en-US" sz="1050" b="1" dirty="0" err="1" smtClean="0">
                <a:solidFill>
                  <a:srgbClr val="676B61"/>
                </a:solidFill>
              </a:rPr>
              <a:t>저농도</a:t>
            </a:r>
            <a:r>
              <a:rPr lang="en-US" altLang="ko-KR" sz="1050" b="1" dirty="0">
                <a:solidFill>
                  <a:srgbClr val="676B61"/>
                </a:solidFill>
              </a:rPr>
              <a:t>)</a:t>
            </a:r>
            <a:r>
              <a:rPr lang="ko-KR" altLang="en-US" sz="1050" b="1" dirty="0">
                <a:solidFill>
                  <a:srgbClr val="676B61"/>
                </a:solidFill>
              </a:rPr>
              <a:t>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61</a:t>
            </a:fld>
            <a:endParaRPr lang="ko-KR" altLang="en-US" dirty="0"/>
          </a:p>
        </p:txBody>
      </p:sp>
      <p:cxnSp>
        <p:nvCxnSpPr>
          <p:cNvPr id="18" name="직선 연결선 17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81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직사각형 41"/>
          <p:cNvSpPr/>
          <p:nvPr/>
        </p:nvSpPr>
        <p:spPr>
          <a:xfrm>
            <a:off x="3419873" y="1962464"/>
            <a:ext cx="26554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전동식</a:t>
            </a:r>
            <a:r>
              <a:rPr lang="ko-KR" altLang="en-US" sz="1200" b="1" spc="-150" dirty="0" smtClean="0">
                <a:solidFill>
                  <a:srgbClr val="676B61"/>
                </a:solidFill>
                <a:latin typeface="+mj-ea"/>
                <a:ea typeface="+mj-ea"/>
              </a:rPr>
              <a:t> 특급</a:t>
            </a:r>
            <a:endParaRPr lang="ko-KR" altLang="en-US" sz="12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563888" y="2234412"/>
            <a:ext cx="4680520" cy="854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dirty="0" err="1" smtClean="0">
                <a:solidFill>
                  <a:srgbClr val="83887C"/>
                </a:solidFill>
              </a:rPr>
              <a:t>베릴륨</a:t>
            </a:r>
            <a:r>
              <a:rPr lang="ko-KR" altLang="en-US" sz="1100" b="1" dirty="0" smtClean="0">
                <a:solidFill>
                  <a:srgbClr val="83887C"/>
                </a:solidFill>
              </a:rPr>
              <a:t> 등 독성이 강한 물질을 함유한 분진 등이 발생하는 장소</a:t>
            </a:r>
            <a:endParaRPr lang="en-US" altLang="ko-KR" sz="1100" b="1" dirty="0" smtClean="0">
              <a:solidFill>
                <a:srgbClr val="83887C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100" b="1" dirty="0" smtClean="0">
                <a:solidFill>
                  <a:srgbClr val="83887C"/>
                </a:solidFill>
              </a:rPr>
              <a:t>석면 취급장소</a:t>
            </a:r>
            <a:r>
              <a:rPr lang="en-US" altLang="ko-KR" sz="1000" b="1" dirty="0" smtClean="0">
                <a:solidFill>
                  <a:srgbClr val="83887C"/>
                </a:solidFill>
              </a:rPr>
              <a:t>(</a:t>
            </a:r>
            <a:r>
              <a:rPr lang="ko-KR" altLang="en-US" sz="1000" b="1" dirty="0" err="1" smtClean="0">
                <a:solidFill>
                  <a:srgbClr val="83887C"/>
                </a:solidFill>
              </a:rPr>
              <a:t>안면부</a:t>
            </a:r>
            <a:r>
              <a:rPr lang="ko-KR" altLang="en-US" sz="1000" b="1" dirty="0" smtClean="0">
                <a:solidFill>
                  <a:srgbClr val="83887C"/>
                </a:solidFill>
              </a:rPr>
              <a:t> </a:t>
            </a:r>
            <a:r>
              <a:rPr lang="ko-KR" altLang="en-US" sz="1000" b="1" dirty="0" err="1" smtClean="0">
                <a:solidFill>
                  <a:srgbClr val="83887C"/>
                </a:solidFill>
              </a:rPr>
              <a:t>누설율</a:t>
            </a:r>
            <a:r>
              <a:rPr lang="ko-KR" altLang="en-US" sz="1000" b="1" dirty="0" smtClean="0">
                <a:solidFill>
                  <a:srgbClr val="83887C"/>
                </a:solidFill>
              </a:rPr>
              <a:t> </a:t>
            </a:r>
            <a:r>
              <a:rPr lang="en-US" altLang="ko-KR" sz="1000" b="1" dirty="0" smtClean="0">
                <a:solidFill>
                  <a:srgbClr val="83887C"/>
                </a:solidFill>
              </a:rPr>
              <a:t>0.05% </a:t>
            </a:r>
            <a:r>
              <a:rPr lang="ko-KR" altLang="en-US" sz="1000" b="1" dirty="0" smtClean="0">
                <a:solidFill>
                  <a:srgbClr val="83887C"/>
                </a:solidFill>
              </a:rPr>
              <a:t>이하인 경우에 한함</a:t>
            </a:r>
            <a:r>
              <a:rPr lang="en-US" altLang="ko-KR" sz="1000" b="1" dirty="0" smtClean="0">
                <a:solidFill>
                  <a:srgbClr val="83887C"/>
                </a:solidFill>
              </a:rPr>
              <a:t>)</a:t>
            </a:r>
            <a:endParaRPr lang="en-US" altLang="ko-KR" sz="1000" b="1" dirty="0">
              <a:solidFill>
                <a:srgbClr val="83887C"/>
              </a:solidFill>
            </a:endParaRPr>
          </a:p>
          <a:p>
            <a:pPr>
              <a:lnSpc>
                <a:spcPct val="150000"/>
              </a:lnSpc>
            </a:pPr>
            <a:endParaRPr lang="ko-KR" altLang="en-US" sz="1100" b="1" dirty="0">
              <a:solidFill>
                <a:srgbClr val="83887C"/>
              </a:solidFill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1543362" y="1340768"/>
            <a:ext cx="5188877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err="1">
                <a:solidFill>
                  <a:srgbClr val="676B61"/>
                </a:solidFill>
                <a:latin typeface="+mj-ea"/>
              </a:rPr>
              <a:t>전동식</a:t>
            </a:r>
            <a:r>
              <a:rPr lang="ko-KR" altLang="en-US" sz="1700" b="1" spc="-150" dirty="0">
                <a:solidFill>
                  <a:srgbClr val="676B61"/>
                </a:solidFill>
                <a:latin typeface="+mj-ea"/>
              </a:rPr>
              <a:t> 후드와 </a:t>
            </a:r>
            <a:r>
              <a:rPr lang="ko-KR" altLang="en-US" sz="1700" b="1" spc="-150" dirty="0" err="1">
                <a:solidFill>
                  <a:srgbClr val="676B61"/>
                </a:solidFill>
                <a:latin typeface="+mj-ea"/>
              </a:rPr>
              <a:t>전동식</a:t>
            </a:r>
            <a:r>
              <a:rPr lang="ko-KR" altLang="en-US" sz="1700" b="1" spc="-150" dirty="0">
                <a:solidFill>
                  <a:srgbClr val="676B61"/>
                </a:solidFill>
                <a:latin typeface="+mj-ea"/>
              </a:rPr>
              <a:t> </a:t>
            </a:r>
            <a:r>
              <a:rPr lang="ko-KR" altLang="en-US" sz="1700" b="1" spc="-150" dirty="0" err="1">
                <a:solidFill>
                  <a:srgbClr val="676B61"/>
                </a:solidFill>
                <a:latin typeface="+mj-ea"/>
              </a:rPr>
              <a:t>보안면의</a:t>
            </a:r>
            <a:r>
              <a:rPr lang="ko-KR" altLang="en-US" sz="1700" b="1" spc="-150" dirty="0">
                <a:solidFill>
                  <a:srgbClr val="676B61"/>
                </a:solidFill>
                <a:latin typeface="+mj-ea"/>
              </a:rPr>
              <a:t> 등급과 사용장소</a:t>
            </a:r>
          </a:p>
        </p:txBody>
      </p:sp>
      <p:cxnSp>
        <p:nvCxnSpPr>
          <p:cNvPr id="33" name="직선 연결선 32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대각선 방향의 모서리가 둥근 사각형 33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sp>
        <p:nvSpPr>
          <p:cNvPr id="39" name="직사각형 38"/>
          <p:cNvSpPr/>
          <p:nvPr/>
        </p:nvSpPr>
        <p:spPr>
          <a:xfrm>
            <a:off x="1512497" y="2026215"/>
            <a:ext cx="9361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spc="-150" dirty="0" smtClean="0">
                <a:solidFill>
                  <a:srgbClr val="8D7E69"/>
                </a:solidFill>
                <a:latin typeface="+mj-ea"/>
                <a:ea typeface="+mj-ea"/>
              </a:rPr>
              <a:t>등급별 </a:t>
            </a:r>
            <a:endParaRPr lang="en-US" altLang="ko-KR" sz="1400" b="1" spc="-150" dirty="0" smtClean="0">
              <a:solidFill>
                <a:srgbClr val="8D7E69"/>
              </a:solidFill>
              <a:latin typeface="+mj-ea"/>
              <a:ea typeface="+mj-ea"/>
            </a:endParaRPr>
          </a:p>
          <a:p>
            <a:r>
              <a:rPr lang="ko-KR" altLang="en-US" sz="1400" b="1" spc="-150" dirty="0" smtClean="0">
                <a:solidFill>
                  <a:srgbClr val="8D7E69"/>
                </a:solidFill>
                <a:latin typeface="+mj-ea"/>
                <a:ea typeface="+mj-ea"/>
              </a:rPr>
              <a:t>사용장소</a:t>
            </a:r>
            <a:endParaRPr lang="ko-KR" altLang="en-US" sz="1400" b="1" spc="-150" dirty="0">
              <a:solidFill>
                <a:srgbClr val="8D7E69"/>
              </a:solidFill>
              <a:latin typeface="+mj-ea"/>
              <a:ea typeface="+mj-ea"/>
            </a:endParaRPr>
          </a:p>
        </p:txBody>
      </p:sp>
      <p:cxnSp>
        <p:nvCxnSpPr>
          <p:cNvPr id="40" name="직선 연결선 39"/>
          <p:cNvCxnSpPr/>
          <p:nvPr/>
        </p:nvCxnSpPr>
        <p:spPr>
          <a:xfrm>
            <a:off x="1618800" y="2026215"/>
            <a:ext cx="847869" cy="0"/>
          </a:xfrm>
          <a:prstGeom prst="line">
            <a:avLst/>
          </a:prstGeom>
          <a:ln w="28575">
            <a:solidFill>
              <a:srgbClr val="C3BA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 flipV="1">
            <a:off x="3529205" y="2243204"/>
            <a:ext cx="4429313" cy="661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직사각형 21"/>
          <p:cNvSpPr/>
          <p:nvPr/>
        </p:nvSpPr>
        <p:spPr>
          <a:xfrm>
            <a:off x="3419873" y="3077752"/>
            <a:ext cx="26554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전동식</a:t>
            </a:r>
            <a:r>
              <a:rPr lang="ko-KR" altLang="en-US" sz="1200" b="1" spc="-150" dirty="0" smtClean="0">
                <a:solidFill>
                  <a:srgbClr val="676B61"/>
                </a:solidFill>
                <a:latin typeface="+mj-ea"/>
                <a:ea typeface="+mj-ea"/>
              </a:rPr>
              <a:t> </a:t>
            </a:r>
            <a:r>
              <a:rPr lang="en-US" altLang="ko-KR" sz="1200" b="1" spc="-150" dirty="0" smtClean="0">
                <a:solidFill>
                  <a:srgbClr val="676B61"/>
                </a:solidFill>
                <a:latin typeface="+mj-ea"/>
                <a:ea typeface="+mj-ea"/>
              </a:rPr>
              <a:t>1</a:t>
            </a:r>
            <a:r>
              <a:rPr lang="ko-KR" altLang="en-US" sz="1200" b="1" spc="-150" dirty="0" smtClean="0">
                <a:solidFill>
                  <a:srgbClr val="676B61"/>
                </a:solidFill>
                <a:latin typeface="+mj-ea"/>
                <a:ea typeface="+mj-ea"/>
              </a:rPr>
              <a:t>급</a:t>
            </a:r>
            <a:endParaRPr lang="ko-KR" altLang="en-US" sz="12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563888" y="3349700"/>
            <a:ext cx="4680520" cy="108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dirty="0" err="1">
                <a:solidFill>
                  <a:srgbClr val="83887C"/>
                </a:solidFill>
              </a:rPr>
              <a:t>전동식</a:t>
            </a:r>
            <a:r>
              <a:rPr lang="ko-KR" altLang="en-US" sz="1100" b="1" dirty="0">
                <a:solidFill>
                  <a:srgbClr val="83887C"/>
                </a:solidFill>
              </a:rPr>
              <a:t> 특급 </a:t>
            </a:r>
            <a:r>
              <a:rPr lang="ko-KR" altLang="en-US" sz="1100" b="1" dirty="0" smtClean="0">
                <a:solidFill>
                  <a:srgbClr val="83887C"/>
                </a:solidFill>
              </a:rPr>
              <a:t>착용장소를 </a:t>
            </a:r>
            <a:r>
              <a:rPr lang="ko-KR" altLang="en-US" sz="1100" b="1" dirty="0">
                <a:solidFill>
                  <a:srgbClr val="83887C"/>
                </a:solidFill>
              </a:rPr>
              <a:t>제외한 분진 등 발생장소</a:t>
            </a:r>
          </a:p>
          <a:p>
            <a:pPr>
              <a:lnSpc>
                <a:spcPct val="150000"/>
              </a:lnSpc>
            </a:pPr>
            <a:r>
              <a:rPr lang="ko-KR" altLang="en-US" sz="1100" b="1" dirty="0">
                <a:solidFill>
                  <a:srgbClr val="83887C"/>
                </a:solidFill>
              </a:rPr>
              <a:t>금속 </a:t>
            </a:r>
            <a:r>
              <a:rPr lang="ko-KR" altLang="en-US" sz="1100" b="1" dirty="0" err="1">
                <a:solidFill>
                  <a:srgbClr val="83887C"/>
                </a:solidFill>
              </a:rPr>
              <a:t>흄</a:t>
            </a:r>
            <a:r>
              <a:rPr lang="ko-KR" altLang="en-US" sz="1100" b="1" dirty="0">
                <a:solidFill>
                  <a:srgbClr val="83887C"/>
                </a:solidFill>
              </a:rPr>
              <a:t> 등과 같이 </a:t>
            </a:r>
            <a:r>
              <a:rPr lang="ko-KR" altLang="en-US" sz="1100" b="1" dirty="0" err="1">
                <a:solidFill>
                  <a:srgbClr val="83887C"/>
                </a:solidFill>
              </a:rPr>
              <a:t>열적으로</a:t>
            </a:r>
            <a:r>
              <a:rPr lang="ko-KR" altLang="en-US" sz="1100" b="1" dirty="0">
                <a:solidFill>
                  <a:srgbClr val="83887C"/>
                </a:solidFill>
              </a:rPr>
              <a:t> 생기는 분진 등이 발생하는 장소</a:t>
            </a:r>
          </a:p>
          <a:p>
            <a:pPr>
              <a:lnSpc>
                <a:spcPct val="150000"/>
              </a:lnSpc>
            </a:pPr>
            <a:r>
              <a:rPr lang="ko-KR" altLang="en-US" sz="1100" b="1" dirty="0">
                <a:solidFill>
                  <a:srgbClr val="83887C"/>
                </a:solidFill>
              </a:rPr>
              <a:t>기계적으로 </a:t>
            </a:r>
            <a:r>
              <a:rPr lang="ko-KR" altLang="en-US" sz="1100" b="1" dirty="0" smtClean="0">
                <a:solidFill>
                  <a:srgbClr val="83887C"/>
                </a:solidFill>
              </a:rPr>
              <a:t>분진이 생기는 발생장소</a:t>
            </a:r>
            <a:endParaRPr lang="en-US" altLang="ko-KR" sz="1100" b="1" dirty="0" smtClean="0">
              <a:solidFill>
                <a:srgbClr val="83887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1000" b="1" dirty="0" smtClean="0">
                <a:solidFill>
                  <a:srgbClr val="83887C"/>
                </a:solidFill>
              </a:rPr>
              <a:t>(</a:t>
            </a:r>
            <a:r>
              <a:rPr lang="ko-KR" altLang="en-US" sz="1000" b="1" dirty="0">
                <a:solidFill>
                  <a:srgbClr val="83887C"/>
                </a:solidFill>
              </a:rPr>
              <a:t>규소 등 </a:t>
            </a:r>
            <a:r>
              <a:rPr lang="ko-KR" altLang="en-US" sz="1000" b="1" dirty="0" err="1">
                <a:solidFill>
                  <a:srgbClr val="83887C"/>
                </a:solidFill>
              </a:rPr>
              <a:t>전동식</a:t>
            </a:r>
            <a:r>
              <a:rPr lang="ko-KR" altLang="en-US" sz="1000" b="1" dirty="0">
                <a:solidFill>
                  <a:srgbClr val="83887C"/>
                </a:solidFill>
              </a:rPr>
              <a:t> </a:t>
            </a:r>
            <a:r>
              <a:rPr lang="en-US" altLang="ko-KR" sz="1000" b="1" dirty="0">
                <a:solidFill>
                  <a:srgbClr val="83887C"/>
                </a:solidFill>
              </a:rPr>
              <a:t>2</a:t>
            </a:r>
            <a:r>
              <a:rPr lang="ko-KR" altLang="en-US" sz="1000" b="1" dirty="0">
                <a:solidFill>
                  <a:srgbClr val="83887C"/>
                </a:solidFill>
              </a:rPr>
              <a:t>급 착용이 되는 경우는 제외</a:t>
            </a:r>
            <a:r>
              <a:rPr lang="en-US" altLang="ko-KR" sz="1000" b="1" dirty="0">
                <a:solidFill>
                  <a:srgbClr val="83887C"/>
                </a:solidFill>
              </a:rPr>
              <a:t>)</a:t>
            </a:r>
          </a:p>
        </p:txBody>
      </p:sp>
      <p:cxnSp>
        <p:nvCxnSpPr>
          <p:cNvPr id="24" name="직선 연결선 23"/>
          <p:cNvCxnSpPr/>
          <p:nvPr/>
        </p:nvCxnSpPr>
        <p:spPr>
          <a:xfrm flipV="1">
            <a:off x="3529205" y="3358492"/>
            <a:ext cx="4429313" cy="661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직사각형 24"/>
          <p:cNvSpPr/>
          <p:nvPr/>
        </p:nvSpPr>
        <p:spPr>
          <a:xfrm>
            <a:off x="3419873" y="4635552"/>
            <a:ext cx="265543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전동식</a:t>
            </a:r>
            <a:r>
              <a:rPr lang="ko-KR" altLang="en-US" sz="1200" b="1" spc="-150" dirty="0" smtClean="0">
                <a:solidFill>
                  <a:srgbClr val="676B61"/>
                </a:solidFill>
                <a:latin typeface="+mj-ea"/>
                <a:ea typeface="+mj-ea"/>
              </a:rPr>
              <a:t> </a:t>
            </a:r>
            <a:r>
              <a:rPr lang="en-US" altLang="ko-KR" sz="1200" b="1" spc="-150" dirty="0" smtClean="0">
                <a:solidFill>
                  <a:srgbClr val="676B61"/>
                </a:solidFill>
                <a:latin typeface="+mj-ea"/>
                <a:ea typeface="+mj-ea"/>
              </a:rPr>
              <a:t>2</a:t>
            </a:r>
            <a:r>
              <a:rPr lang="ko-KR" altLang="en-US" sz="1200" b="1" spc="-150" dirty="0" smtClean="0">
                <a:solidFill>
                  <a:srgbClr val="676B61"/>
                </a:solidFill>
                <a:latin typeface="+mj-ea"/>
                <a:ea typeface="+mj-ea"/>
              </a:rPr>
              <a:t>급</a:t>
            </a:r>
            <a:endParaRPr lang="ko-KR" altLang="en-US" sz="12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563888" y="4907500"/>
            <a:ext cx="4680520" cy="313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100" b="1" dirty="0" err="1">
                <a:solidFill>
                  <a:srgbClr val="83887C"/>
                </a:solidFill>
              </a:rPr>
              <a:t>전동식</a:t>
            </a:r>
            <a:r>
              <a:rPr lang="ko-KR" altLang="en-US" sz="1100" b="1" dirty="0">
                <a:solidFill>
                  <a:srgbClr val="83887C"/>
                </a:solidFill>
              </a:rPr>
              <a:t> 특급 및 </a:t>
            </a:r>
            <a:r>
              <a:rPr lang="ko-KR" altLang="en-US" sz="1100" b="1" dirty="0" err="1">
                <a:solidFill>
                  <a:srgbClr val="83887C"/>
                </a:solidFill>
              </a:rPr>
              <a:t>전동식</a:t>
            </a:r>
            <a:r>
              <a:rPr lang="ko-KR" altLang="en-US" sz="1100" b="1" dirty="0">
                <a:solidFill>
                  <a:srgbClr val="83887C"/>
                </a:solidFill>
              </a:rPr>
              <a:t> </a:t>
            </a:r>
            <a:r>
              <a:rPr lang="en-US" altLang="ko-KR" sz="1100" b="1" dirty="0">
                <a:solidFill>
                  <a:srgbClr val="83887C"/>
                </a:solidFill>
              </a:rPr>
              <a:t>1</a:t>
            </a:r>
            <a:r>
              <a:rPr lang="ko-KR" altLang="en-US" sz="1100" b="1" dirty="0">
                <a:solidFill>
                  <a:srgbClr val="83887C"/>
                </a:solidFill>
              </a:rPr>
              <a:t>급 </a:t>
            </a:r>
            <a:r>
              <a:rPr lang="ko-KR" altLang="en-US" sz="1100" b="1" dirty="0" smtClean="0">
                <a:solidFill>
                  <a:srgbClr val="83887C"/>
                </a:solidFill>
              </a:rPr>
              <a:t>착용장소를 </a:t>
            </a:r>
            <a:r>
              <a:rPr lang="ko-KR" altLang="en-US" sz="1100" b="1" dirty="0">
                <a:solidFill>
                  <a:srgbClr val="83887C"/>
                </a:solidFill>
              </a:rPr>
              <a:t>제외한 분진 등 </a:t>
            </a:r>
            <a:r>
              <a:rPr lang="ko-KR" altLang="en-US" sz="1100" b="1" dirty="0" smtClean="0">
                <a:solidFill>
                  <a:srgbClr val="83887C"/>
                </a:solidFill>
              </a:rPr>
              <a:t>발생장소</a:t>
            </a:r>
            <a:endParaRPr lang="ko-KR" altLang="en-US" sz="1100" b="1" dirty="0">
              <a:solidFill>
                <a:srgbClr val="83887C"/>
              </a:solidFill>
            </a:endParaRPr>
          </a:p>
        </p:txBody>
      </p:sp>
      <p:cxnSp>
        <p:nvCxnSpPr>
          <p:cNvPr id="27" name="직선 연결선 26"/>
          <p:cNvCxnSpPr/>
          <p:nvPr/>
        </p:nvCxnSpPr>
        <p:spPr>
          <a:xfrm flipV="1">
            <a:off x="3529205" y="4916292"/>
            <a:ext cx="4429313" cy="661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013472"/>
            <a:ext cx="792000" cy="7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20" y="3211009"/>
            <a:ext cx="787094" cy="7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20" y="4581128"/>
            <a:ext cx="792000" cy="79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타원 3"/>
          <p:cNvSpPr/>
          <p:nvPr/>
        </p:nvSpPr>
        <p:spPr>
          <a:xfrm>
            <a:off x="3522670" y="2371431"/>
            <a:ext cx="66555" cy="66555"/>
          </a:xfrm>
          <a:prstGeom prst="ellipse">
            <a:avLst/>
          </a:prstGeom>
          <a:solidFill>
            <a:srgbClr val="838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타원 45"/>
          <p:cNvSpPr/>
          <p:nvPr/>
        </p:nvSpPr>
        <p:spPr>
          <a:xfrm>
            <a:off x="3522670" y="2636709"/>
            <a:ext cx="66555" cy="66555"/>
          </a:xfrm>
          <a:prstGeom prst="ellipse">
            <a:avLst/>
          </a:prstGeom>
          <a:solidFill>
            <a:srgbClr val="838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타원 46"/>
          <p:cNvSpPr/>
          <p:nvPr/>
        </p:nvSpPr>
        <p:spPr>
          <a:xfrm>
            <a:off x="3522670" y="3488440"/>
            <a:ext cx="66555" cy="66555"/>
          </a:xfrm>
          <a:prstGeom prst="ellipse">
            <a:avLst/>
          </a:prstGeom>
          <a:solidFill>
            <a:srgbClr val="838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타원 47"/>
          <p:cNvSpPr/>
          <p:nvPr/>
        </p:nvSpPr>
        <p:spPr>
          <a:xfrm>
            <a:off x="3522670" y="3761215"/>
            <a:ext cx="66555" cy="66555"/>
          </a:xfrm>
          <a:prstGeom prst="ellipse">
            <a:avLst/>
          </a:prstGeom>
          <a:solidFill>
            <a:srgbClr val="838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/>
          <p:cNvSpPr/>
          <p:nvPr/>
        </p:nvSpPr>
        <p:spPr>
          <a:xfrm>
            <a:off x="3522670" y="4005064"/>
            <a:ext cx="66555" cy="66555"/>
          </a:xfrm>
          <a:prstGeom prst="ellipse">
            <a:avLst/>
          </a:prstGeom>
          <a:solidFill>
            <a:srgbClr val="838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/>
          <p:cNvSpPr/>
          <p:nvPr/>
        </p:nvSpPr>
        <p:spPr>
          <a:xfrm>
            <a:off x="3522670" y="5059818"/>
            <a:ext cx="66555" cy="66555"/>
          </a:xfrm>
          <a:prstGeom prst="ellipse">
            <a:avLst/>
          </a:prstGeom>
          <a:solidFill>
            <a:srgbClr val="8388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62</a:t>
            </a:fld>
            <a:endParaRPr lang="ko-KR" altLang="en-US" dirty="0"/>
          </a:p>
        </p:txBody>
      </p:sp>
      <p:cxnSp>
        <p:nvCxnSpPr>
          <p:cNvPr id="29" name="직선 연결선 28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577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사용방법 및 관리</a:t>
            </a: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</a:t>
            </a:r>
            <a:endParaRPr lang="ko-KR" altLang="en-US" sz="1600" b="1" dirty="0"/>
          </a:p>
        </p:txBody>
      </p:sp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08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61166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3906" y="3356993"/>
            <a:ext cx="3321768" cy="2542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115514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직사각형 26"/>
          <p:cNvSpPr/>
          <p:nvPr/>
        </p:nvSpPr>
        <p:spPr>
          <a:xfrm>
            <a:off x="1831395" y="1789991"/>
            <a:ext cx="6485022" cy="16504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사용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전에 배터리 충전과 펌프 작동 상태를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확인한다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산소농도 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18%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인 장소에서 사용한다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.(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산소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결핍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위험지역에서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사용하지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않음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방진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·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방독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정화통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마스크의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사용과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관리기준을 따른다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63</a:t>
            </a:fld>
            <a:endParaRPr lang="ko-KR" altLang="en-US" dirty="0"/>
          </a:p>
        </p:txBody>
      </p:sp>
      <p:cxnSp>
        <p:nvCxnSpPr>
          <p:cNvPr id="13" name="직선 연결선 12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2192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556792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유지관리 계획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930842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566317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8768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직사각형 26"/>
          <p:cNvSpPr/>
          <p:nvPr/>
        </p:nvSpPr>
        <p:spPr>
          <a:xfrm>
            <a:off x="1831395" y="1916832"/>
            <a:ext cx="6485022" cy="519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호흡보호구 착용 및 관리 매뉴얼에 세척과 소독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점검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부품교환과 수리 및 보관 등의 항목 포함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64</a:t>
            </a:fld>
            <a:endParaRPr lang="ko-KR" altLang="en-US" dirty="0"/>
          </a:p>
        </p:txBody>
      </p:sp>
      <p:cxnSp>
        <p:nvCxnSpPr>
          <p:cNvPr id="13" name="직선 연결선 12"/>
          <p:cNvCxnSpPr/>
          <p:nvPr/>
        </p:nvCxnSpPr>
        <p:spPr>
          <a:xfrm>
            <a:off x="0" y="5969422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5536" y="836712"/>
            <a:ext cx="7019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2767B2"/>
                </a:solidFill>
              </a:rPr>
              <a:t>[</a:t>
            </a:r>
            <a:r>
              <a:rPr lang="ko-KR" altLang="en-US" sz="2400" b="1" dirty="0" smtClean="0">
                <a:solidFill>
                  <a:srgbClr val="2767B2"/>
                </a:solidFill>
              </a:rPr>
              <a:t>참고</a:t>
            </a:r>
            <a:r>
              <a:rPr lang="en-US" altLang="ko-KR" sz="2400" b="1" dirty="0" smtClean="0">
                <a:solidFill>
                  <a:srgbClr val="2767B2"/>
                </a:solidFill>
              </a:rPr>
              <a:t>] </a:t>
            </a:r>
            <a:r>
              <a:rPr lang="ko-KR" altLang="en-US" sz="2400" b="1" dirty="0" smtClean="0">
                <a:solidFill>
                  <a:srgbClr val="2767B2"/>
                </a:solidFill>
              </a:rPr>
              <a:t>각종 호흡보호구의 유지∙관리방법</a:t>
            </a:r>
            <a:endParaRPr lang="en-US" altLang="ko-KR" sz="1400" b="1" dirty="0" smtClean="0">
              <a:solidFill>
                <a:srgbClr val="2767B2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141277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/>
          <p:nvPr/>
        </p:nvSpPr>
        <p:spPr>
          <a:xfrm>
            <a:off x="1543363" y="2748180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세척과 소독</a:t>
            </a:r>
            <a:r>
              <a:rPr lang="en-US" altLang="ko-KR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(</a:t>
            </a:r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세척 및 소독이 가능한 것 한정</a:t>
            </a:r>
            <a:r>
              <a:rPr lang="en-US" altLang="ko-KR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)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8" name="직선 연결선 17"/>
          <p:cNvCxnSpPr/>
          <p:nvPr/>
        </p:nvCxnSpPr>
        <p:spPr>
          <a:xfrm>
            <a:off x="1461518" y="3122230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대각선 방향의 모서리가 둥근 사각형 18"/>
          <p:cNvSpPr/>
          <p:nvPr/>
        </p:nvSpPr>
        <p:spPr>
          <a:xfrm>
            <a:off x="1043608" y="2757705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pic>
        <p:nvPicPr>
          <p:cNvPr id="2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409454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1831395" y="3140968"/>
            <a:ext cx="6485022" cy="611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세척 및 소독 주기는 다음을 참고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1395" y="3676478"/>
            <a:ext cx="4115544" cy="813376"/>
          </a:xfrm>
          <a:prstGeom prst="rect">
            <a:avLst/>
          </a:prstGeom>
        </p:spPr>
      </p:pic>
      <p:pic>
        <p:nvPicPr>
          <p:cNvPr id="22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" y="4596701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직사각형 23"/>
          <p:cNvSpPr/>
          <p:nvPr/>
        </p:nvSpPr>
        <p:spPr>
          <a:xfrm>
            <a:off x="1832063" y="4417043"/>
            <a:ext cx="6485022" cy="15465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모든 분리 가능한 부품을 제거하고 검사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필요 시 보수 및 폐기 실시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고무 및 플라스틱 부품 손상 방지를 위해 적절한 온도의 물로 세척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제품에 따라 솔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천 등 사용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</a:t>
            </a:r>
          </a:p>
          <a:p>
            <a:r>
              <a:rPr lang="en-US" altLang="ko-KR" sz="1350" b="1" spc="-150" dirty="0">
                <a:solidFill>
                  <a:srgbClr val="646464"/>
                </a:solidFill>
              </a:rPr>
              <a:t> 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※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세척관련 자세한 사항은 제품 사용설명서에 따름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세척 후 부품을 조립하여 정상 작동여부 점검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38" y="5014545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" y="562874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6534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556792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점검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930842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566317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301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직사각형 26"/>
          <p:cNvSpPr/>
          <p:nvPr/>
        </p:nvSpPr>
        <p:spPr>
          <a:xfrm>
            <a:off x="1831395" y="1916832"/>
            <a:ext cx="64850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작업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사용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전∙후 호흡보호구 작동 및 밀착 여부 등 점검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긴급용 또는 구출용은 최소 월 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1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회 이상 점검 권장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65</a:t>
            </a:fld>
            <a:endParaRPr lang="ko-KR" altLang="en-US" dirty="0"/>
          </a:p>
        </p:txBody>
      </p:sp>
      <p:cxnSp>
        <p:nvCxnSpPr>
          <p:cNvPr id="13" name="직선 연결선 12"/>
          <p:cNvCxnSpPr/>
          <p:nvPr/>
        </p:nvCxnSpPr>
        <p:spPr>
          <a:xfrm>
            <a:off x="0" y="5969422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95536" y="836712"/>
            <a:ext cx="70199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solidFill>
                  <a:srgbClr val="2767B2"/>
                </a:solidFill>
              </a:rPr>
              <a:t>[</a:t>
            </a:r>
            <a:r>
              <a:rPr lang="ko-KR" altLang="en-US" sz="2400" b="1" dirty="0" smtClean="0">
                <a:solidFill>
                  <a:srgbClr val="2767B2"/>
                </a:solidFill>
              </a:rPr>
              <a:t>참고</a:t>
            </a:r>
            <a:r>
              <a:rPr lang="en-US" altLang="ko-KR" sz="2400" b="1" dirty="0" smtClean="0">
                <a:solidFill>
                  <a:srgbClr val="2767B2"/>
                </a:solidFill>
              </a:rPr>
              <a:t>] </a:t>
            </a:r>
            <a:r>
              <a:rPr lang="ko-KR" altLang="en-US" sz="2400" b="1" dirty="0" smtClean="0">
                <a:solidFill>
                  <a:srgbClr val="2767B2"/>
                </a:solidFill>
              </a:rPr>
              <a:t>각종 호흡보호구의 유지∙관리방법</a:t>
            </a:r>
            <a:endParaRPr lang="en-US" altLang="ko-KR" sz="1400" b="1" dirty="0" smtClean="0">
              <a:solidFill>
                <a:srgbClr val="2767B2"/>
              </a:solidFill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141277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직사각형 16"/>
          <p:cNvSpPr/>
          <p:nvPr/>
        </p:nvSpPr>
        <p:spPr>
          <a:xfrm>
            <a:off x="1543363" y="307257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세척과 소독</a:t>
            </a:r>
            <a:r>
              <a:rPr lang="en-US" altLang="ko-KR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(</a:t>
            </a:r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세척 및 소독이 가능한 것 한정</a:t>
            </a:r>
            <a:r>
              <a:rPr lang="en-US" altLang="ko-KR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)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8" name="직선 연결선 17"/>
          <p:cNvCxnSpPr/>
          <p:nvPr/>
        </p:nvCxnSpPr>
        <p:spPr>
          <a:xfrm>
            <a:off x="1461518" y="344662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대각선 방향의 모서리가 둥근 사각형 18"/>
          <p:cNvSpPr/>
          <p:nvPr/>
        </p:nvSpPr>
        <p:spPr>
          <a:xfrm>
            <a:off x="1043608" y="308210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</a:t>
            </a:r>
            <a:endParaRPr lang="ko-KR" altLang="en-US" sz="1600" b="1" dirty="0"/>
          </a:p>
        </p:txBody>
      </p:sp>
      <p:pic>
        <p:nvPicPr>
          <p:cNvPr id="2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65764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직사각형 20"/>
          <p:cNvSpPr/>
          <p:nvPr/>
        </p:nvSpPr>
        <p:spPr>
          <a:xfrm>
            <a:off x="1831394" y="3465366"/>
            <a:ext cx="670104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먼지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직사광선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과도한 고온∙저온∙습도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손상 가능성이 있는 화학물질을 피해서 보관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작업환경과 격리된 깨끗한 장소의 캐비닛 등에 보관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정화통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등은 밀봉하여 서늘한 곳에 보관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일상적으로 사용되는 호흡보호구를 작업벤치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도구함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등에 보관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방치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하지 말 것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탈출용 호흡보호구 등은 착용자가 쉽게 접근할 수 있는 장소에 보관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탈출용 호흡보호구 임을 명시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</a:t>
            </a:r>
          </a:p>
          <a:p>
            <a:pPr>
              <a:lnSpc>
                <a:spcPct val="200000"/>
              </a:lnSpc>
            </a:pPr>
            <a:r>
              <a:rPr lang="en-US" altLang="ko-KR" sz="1350" b="1" spc="-150" dirty="0" smtClean="0">
                <a:solidFill>
                  <a:srgbClr val="646464"/>
                </a:solidFill>
              </a:rPr>
              <a:t>※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출처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: KOSHA GUIDE(H-82-2020)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호흡보호구의 선정∙사용 및 관리에 관한 지침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22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" y="4060215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38" y="4488068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" y="4893327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" y="5308441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" y="251417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6659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5630684" y="3465362"/>
            <a:ext cx="3216497" cy="2473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내용 개체 틀 4"/>
          <p:cNvSpPr txBox="1">
            <a:spLocks/>
          </p:cNvSpPr>
          <p:nvPr/>
        </p:nvSpPr>
        <p:spPr>
          <a:xfrm>
            <a:off x="1516785" y="3131636"/>
            <a:ext cx="5077072" cy="20255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5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화학적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기계적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물리적 작용으로부터 전신을 보호하는               의류 형태의 것</a:t>
            </a:r>
            <a:endParaRPr lang="ko-KR" altLang="en-US" sz="1400" b="1" spc="-150" dirty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방열복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(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안전인증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),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화학물질용 </a:t>
            </a:r>
            <a:r>
              <a:rPr lang="ko-KR" altLang="en-US" sz="1400" b="1" spc="-150" dirty="0" err="1" smtClean="0">
                <a:solidFill>
                  <a:srgbClr val="646464"/>
                </a:solidFill>
                <a:latin typeface="+mn-ea"/>
              </a:rPr>
              <a:t>보호복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(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안전인증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)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으로 구분</a:t>
            </a:r>
            <a:endParaRPr lang="ko-KR" altLang="en-US" sz="1400" b="1" spc="-150" dirty="0">
              <a:solidFill>
                <a:srgbClr val="646464"/>
              </a:solidFill>
              <a:latin typeface="+mn-e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2446" y="1260459"/>
            <a:ext cx="5939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 smtClean="0">
                <a:solidFill>
                  <a:srgbClr val="2767B2"/>
                </a:solidFill>
              </a:rPr>
              <a:t>보호복</a:t>
            </a:r>
            <a:endParaRPr lang="en-US" altLang="ko-KR" sz="1400" b="1" dirty="0" smtClean="0">
              <a:solidFill>
                <a:srgbClr val="7030A0"/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0" y="213285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66</a:t>
            </a:fld>
            <a:endParaRPr lang="ko-KR" altLang="en-US" dirty="0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536" y="984245"/>
            <a:ext cx="1031221" cy="1031221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1543363" y="278092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smtClean="0">
                <a:solidFill>
                  <a:srgbClr val="676B61"/>
                </a:solidFill>
                <a:latin typeface="+mj-ea"/>
                <a:ea typeface="+mj-ea"/>
              </a:rPr>
              <a:t>보호복은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1461518" y="3154978"/>
            <a:ext cx="4766666" cy="7733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대각선 방향의 모서리가 둥근 사각형 16"/>
          <p:cNvSpPr/>
          <p:nvPr/>
        </p:nvSpPr>
        <p:spPr>
          <a:xfrm>
            <a:off x="1043608" y="279045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84010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방열복의 주요 보호기능</a:t>
            </a:r>
            <a:r>
              <a:rPr lang="en-US" altLang="ko-KR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 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대각선 방향의 모서리가 둥근 사각형 2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67</a:t>
            </a:fld>
            <a:endParaRPr lang="ko-KR" altLang="en-US" dirty="0"/>
          </a:p>
        </p:txBody>
      </p:sp>
      <p:cxnSp>
        <p:nvCxnSpPr>
          <p:cNvPr id="13" name="직선 연결선 12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301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직사각형 13"/>
          <p:cNvSpPr/>
          <p:nvPr/>
        </p:nvSpPr>
        <p:spPr>
          <a:xfrm>
            <a:off x="1831395" y="1916832"/>
            <a:ext cx="64850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고열에 의한 화상 등의 위험 방지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장시간 고열작업에 따른 열 피로의 방지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350" b="1" spc="-150" dirty="0" smtClean="0">
                <a:solidFill>
                  <a:srgbClr val="646464"/>
                </a:solidFill>
              </a:rPr>
              <a:t>※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제철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금속정련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금속용융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가우징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유리용융 등 작업장과 작업용도에 맞춰 착용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사용관리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화염과 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용융물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등에 직접 접촉해 사용하지 않도록 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상의와 장갑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하의와 신발 사이로 착용자 신체가 노출되지 않도록 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파손∙균열 등이 있는 경우 폐기한다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기타 자세한 사용방법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세척 및 관리방법 등은 제품 사용설명서에 따른다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15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" y="251417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39" y="332165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637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직사각형 10"/>
          <p:cNvSpPr/>
          <p:nvPr/>
        </p:nvSpPr>
        <p:spPr>
          <a:xfrm>
            <a:off x="1547181" y="2012480"/>
            <a:ext cx="9361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b="1" spc="-150" dirty="0" smtClean="0">
                <a:solidFill>
                  <a:srgbClr val="8D7E69"/>
                </a:solidFill>
                <a:latin typeface="+mj-ea"/>
                <a:ea typeface="+mj-ea"/>
              </a:rPr>
              <a:t>방열복의 종류</a:t>
            </a:r>
            <a:endParaRPr lang="ko-KR" altLang="en-US" sz="1400" b="1" spc="-150" dirty="0">
              <a:solidFill>
                <a:srgbClr val="8D7E69"/>
              </a:solidFill>
              <a:latin typeface="+mj-ea"/>
              <a:ea typeface="+mj-ea"/>
            </a:endParaRPr>
          </a:p>
        </p:txBody>
      </p:sp>
      <p:cxnSp>
        <p:nvCxnSpPr>
          <p:cNvPr id="12" name="직선 연결선 11"/>
          <p:cNvCxnSpPr/>
          <p:nvPr/>
        </p:nvCxnSpPr>
        <p:spPr>
          <a:xfrm>
            <a:off x="1653484" y="2012480"/>
            <a:ext cx="847869" cy="0"/>
          </a:xfrm>
          <a:prstGeom prst="line">
            <a:avLst/>
          </a:prstGeom>
          <a:ln w="28575">
            <a:solidFill>
              <a:srgbClr val="C3BA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68</a:t>
            </a:fld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8471" y="2007881"/>
            <a:ext cx="3587058" cy="4015191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방열복의 주요 보호기능</a:t>
            </a:r>
            <a:r>
              <a:rPr lang="en-US" altLang="ko-KR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 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37" name="직선 연결선 36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대각선 방향의 모서리가 둥근 사각형 37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7994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화학물질용 </a:t>
            </a:r>
            <a:r>
              <a:rPr lang="ko-KR" altLang="en-US" sz="17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보호복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대각선 방향의 모서리가 둥근 사각형 4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69</a:t>
            </a:fld>
            <a:endParaRPr lang="ko-KR" altLang="en-US" dirty="0"/>
          </a:p>
        </p:txBody>
      </p:sp>
      <p:cxnSp>
        <p:nvCxnSpPr>
          <p:cNvPr id="20" name="직선 연결선 19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1760987"/>
            <a:ext cx="5400600" cy="4222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34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7053477" y="351708"/>
              <a:ext cx="1851950" cy="169277"/>
            </a:xfrm>
            <a:prstGeom prst="rect">
              <a:avLst/>
            </a:prstGeom>
            <a:solidFill>
              <a:srgbClr val="FBAD3C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100" b="1" spc="-100" dirty="0" smtClean="0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성능인증을 받은 보호구 사용</a:t>
              </a:r>
              <a:endParaRPr lang="ko-KR" altLang="en-US" sz="1100" b="1" spc="-1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pic>
        <p:nvPicPr>
          <p:cNvPr id="48130" name="Picture 2" descr="C:\Users\jason2\Desktop\보호구의 종류와 사용법\8 (2)-new cop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4531542"/>
            <a:ext cx="2404367" cy="1490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573009" y="1350293"/>
            <a:ext cx="336200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작업장의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유해</a:t>
            </a:r>
            <a:r>
              <a:rPr lang="en-US" altLang="ko-KR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 ·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위험요소 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분석 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832737" y="1834192"/>
            <a:ext cx="66997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가스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분진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화학물질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소음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유해광선 정전기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고압전기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산소 결핍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고열 등의 유무를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조사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해당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유해</a:t>
            </a:r>
            <a:r>
              <a:rPr lang="en-US" altLang="ko-KR" sz="1350" b="1" spc="-150" dirty="0">
                <a:solidFill>
                  <a:srgbClr val="646464"/>
                </a:solidFill>
              </a:rPr>
              <a:t> ·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위험요소에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맞는 보호구를 선택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526867" y="3313552"/>
            <a:ext cx="325408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작업장의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유해</a:t>
            </a:r>
            <a:r>
              <a:rPr lang="en-US" altLang="ko-KR" sz="1700" b="1" spc="-150" dirty="0">
                <a:solidFill>
                  <a:srgbClr val="646464"/>
                </a:solidFill>
                <a:latin typeface="+mj-ea"/>
              </a:rPr>
              <a:t> · </a:t>
            </a:r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위험요소의 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수준 </a:t>
            </a:r>
            <a:endParaRPr lang="en-US" altLang="ko-KR" sz="1700" b="1" spc="-150" dirty="0">
              <a:solidFill>
                <a:srgbClr val="646464"/>
              </a:solidFill>
              <a:latin typeface="+mj-ea"/>
              <a:ea typeface="+mj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832737" y="3818364"/>
            <a:ext cx="5835608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유해</a:t>
            </a:r>
            <a:r>
              <a:rPr lang="en-US" altLang="ko-KR" sz="1350" b="1" spc="-150" dirty="0">
                <a:solidFill>
                  <a:srgbClr val="646464"/>
                </a:solidFill>
              </a:rPr>
              <a:t> 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·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위험요소의 수준 파악 </a:t>
            </a: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전반적인 유해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 </a:t>
            </a:r>
            <a:r>
              <a:rPr lang="en-US" altLang="ko-KR" sz="1350" b="1" spc="-150" dirty="0">
                <a:solidFill>
                  <a:srgbClr val="646464"/>
                </a:solidFill>
              </a:rPr>
              <a:t>·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위험요소 수준은 작업환경 측정 결과로부터 알 수 있음</a:t>
            </a: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안전∙보건관리자나 관리감독자 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기술 자격 등을 갖춘 자가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직접 측정 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대각선 방향의 모서리가 둥근 사각형 26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  <p:cxnSp>
        <p:nvCxnSpPr>
          <p:cNvPr id="31" name="직선 연결선 30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1461518" y="3705543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063488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464705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041578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442795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844011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대각선 방향의 모서리가 둥근 사각형 18"/>
          <p:cNvSpPr/>
          <p:nvPr/>
        </p:nvSpPr>
        <p:spPr>
          <a:xfrm>
            <a:off x="1043608" y="3337714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/>
              <a:t>2</a:t>
            </a:r>
            <a:endParaRPr lang="ko-KR" altLang="en-US" sz="1600" b="1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469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화학물질용 </a:t>
            </a:r>
            <a:r>
              <a:rPr lang="ko-KR" altLang="en-US" sz="17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보호복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대각선 방향의 모서리가 둥근 사각형 1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70</a:t>
            </a:fld>
            <a:endParaRPr lang="ko-KR" altLang="en-US" dirty="0"/>
          </a:p>
        </p:txBody>
      </p:sp>
      <p:cxnSp>
        <p:nvCxnSpPr>
          <p:cNvPr id="18" name="직선 연결선 17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301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직사각형 23"/>
          <p:cNvSpPr/>
          <p:nvPr/>
        </p:nvSpPr>
        <p:spPr>
          <a:xfrm>
            <a:off x="1831395" y="1916832"/>
            <a:ext cx="648502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보호복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착용 요구작업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예시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</a:t>
            </a: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독성이 강한 농약 및 살충제 등을 살포하거나 가축의 폐기 등 방역작업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석면이 함유된 제품의 제조 또는 철거작업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제약회사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식품가공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반도체 생산 등 청정 실내의 작업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독성 또는 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부식성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물질 취급 및 제거∙세척∙정화작업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유해물질 긴급처리 작업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페인트 작업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스프레이 코팅 등 도장 스프레이 작업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미생물 감염 방지와 땀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체액 등 인체 오염원에 의한 식품의 손상을 방지하기 위한            식품가공작업 등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72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화학물질용 </a:t>
            </a:r>
            <a:r>
              <a:rPr lang="ko-KR" altLang="en-US" sz="17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보호복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대각선 방향의 모서리가 둥근 사각형 1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71</a:t>
            </a:fld>
            <a:endParaRPr lang="ko-KR" altLang="en-US" dirty="0"/>
          </a:p>
        </p:txBody>
      </p:sp>
      <p:cxnSp>
        <p:nvCxnSpPr>
          <p:cNvPr id="18" name="직선 연결선 17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301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직사각형 23"/>
          <p:cNvSpPr/>
          <p:nvPr/>
        </p:nvSpPr>
        <p:spPr>
          <a:xfrm>
            <a:off x="1831395" y="1916832"/>
            <a:ext cx="6485022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사용관리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노출시간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작업환경 등을 고려해 적절한 성능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(class)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을 가진 것을 사용한다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보호복에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표시된 화학물질 보호 성능 표시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*,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제품 사용설명을 확인한다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사용물질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작업내용에 적합한 것을 사용한다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 marL="285750" indent="-285750">
              <a:lnSpc>
                <a:spcPct val="200000"/>
              </a:lnSpc>
              <a:buFontTx/>
              <a:buChar char="-"/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보관∙사용 및 세척 상의 주의사항은 제조사의 사용설명서를 참조한다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3821" y="2564904"/>
            <a:ext cx="147335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900" b="1" dirty="0" smtClean="0">
                <a:solidFill>
                  <a:srgbClr val="646464"/>
                </a:solidFill>
              </a:rPr>
              <a:t>*</a:t>
            </a:r>
            <a:r>
              <a:rPr lang="ko-KR" altLang="en-US" sz="900" b="1" dirty="0" smtClean="0">
                <a:solidFill>
                  <a:srgbClr val="646464"/>
                </a:solidFill>
              </a:rPr>
              <a:t>화학물질 보호성능 표시</a:t>
            </a:r>
            <a:endParaRPr lang="ko-KR" altLang="en-US" sz="900" b="1" dirty="0">
              <a:solidFill>
                <a:srgbClr val="646464"/>
              </a:solidFill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475" y="2803468"/>
            <a:ext cx="1054165" cy="116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08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90084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76B61"/>
                </a:solidFill>
                <a:latin typeface="+mj-ea"/>
              </a:rPr>
              <a:t>화학물질용 </a:t>
            </a:r>
            <a:r>
              <a:rPr lang="ko-KR" altLang="en-US" sz="1700" b="1" spc="-150" dirty="0" err="1" smtClean="0">
                <a:solidFill>
                  <a:srgbClr val="676B61"/>
                </a:solidFill>
                <a:latin typeface="+mj-ea"/>
              </a:rPr>
              <a:t>보호복</a:t>
            </a:r>
            <a:r>
              <a:rPr lang="en-US" altLang="ko-KR" sz="1700" b="1" spc="-150" dirty="0" smtClean="0">
                <a:solidFill>
                  <a:srgbClr val="676B61"/>
                </a:solidFill>
                <a:latin typeface="+mj-ea"/>
              </a:rPr>
              <a:t>(</a:t>
            </a:r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</a:rPr>
              <a:t>착용방법</a:t>
            </a:r>
            <a:r>
              <a:rPr lang="en-US" altLang="ko-KR" sz="1700" b="1" spc="-150" dirty="0" smtClean="0">
                <a:solidFill>
                  <a:srgbClr val="676B61"/>
                </a:solidFill>
                <a:latin typeface="+mj-ea"/>
              </a:rPr>
              <a:t>)</a:t>
            </a:r>
            <a:endParaRPr lang="ko-KR" altLang="en-US" sz="1700" b="1" spc="-150" dirty="0">
              <a:solidFill>
                <a:srgbClr val="676B61"/>
              </a:solidFill>
              <a:latin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대각선 방향의 모서리가 둥근 사각형 39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608116" y="3501008"/>
            <a:ext cx="208823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err="1"/>
              <a:t>보호복</a:t>
            </a:r>
            <a:r>
              <a:rPr lang="ko-KR" altLang="en-US" sz="1400" baseline="30000" dirty="0"/>
              <a:t> </a:t>
            </a:r>
            <a:r>
              <a:rPr lang="ko-KR" altLang="en-US" sz="1400" baseline="30000" dirty="0" smtClean="0"/>
              <a:t>다리 부분을 착용한 뒤 </a:t>
            </a:r>
            <a:endParaRPr lang="en-US" altLang="ko-KR" sz="1400" baseline="30000" dirty="0" smtClean="0"/>
          </a:p>
          <a:p>
            <a:r>
              <a:rPr lang="ko-KR" altLang="en-US" sz="1400" baseline="30000" dirty="0" err="1" smtClean="0"/>
              <a:t>보호복을</a:t>
            </a:r>
            <a:r>
              <a:rPr lang="ko-KR" altLang="en-US" sz="1400" baseline="30000" dirty="0" smtClean="0"/>
              <a:t> 끌어올린다</a:t>
            </a:r>
            <a:endParaRPr lang="en-US" altLang="ko-KR" sz="1400" baseline="30000" dirty="0"/>
          </a:p>
        </p:txBody>
      </p:sp>
      <p:sp>
        <p:nvSpPr>
          <p:cNvPr id="35" name="TextBox 34"/>
          <p:cNvSpPr txBox="1"/>
          <p:nvPr/>
        </p:nvSpPr>
        <p:spPr>
          <a:xfrm>
            <a:off x="3842597" y="3501008"/>
            <a:ext cx="1769974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err="1"/>
              <a:t>보호복의</a:t>
            </a:r>
            <a:r>
              <a:rPr lang="ko-KR" altLang="en-US" sz="1400" baseline="30000" dirty="0"/>
              <a:t> </a:t>
            </a:r>
            <a:r>
              <a:rPr lang="ko-KR" altLang="en-US" sz="1400" baseline="30000" dirty="0" smtClean="0"/>
              <a:t>팔 부분을 착용한다</a:t>
            </a:r>
            <a:endParaRPr lang="en-US" altLang="ko-KR" sz="1400" baseline="30000" dirty="0"/>
          </a:p>
        </p:txBody>
      </p:sp>
      <p:sp>
        <p:nvSpPr>
          <p:cNvPr id="49" name="TextBox 48"/>
          <p:cNvSpPr txBox="1"/>
          <p:nvPr/>
        </p:nvSpPr>
        <p:spPr>
          <a:xfrm>
            <a:off x="1603252" y="5712379"/>
            <a:ext cx="1939749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/>
              <a:t>목 부분까지 지퍼를 최대한 </a:t>
            </a:r>
            <a:endParaRPr lang="en-US" altLang="ko-KR" sz="1400" baseline="30000" dirty="0" smtClean="0"/>
          </a:p>
          <a:p>
            <a:r>
              <a:rPr lang="ko-KR" altLang="en-US" sz="1400" baseline="30000" dirty="0" smtClean="0"/>
              <a:t>올린다</a:t>
            </a:r>
            <a:r>
              <a:rPr lang="en-US" altLang="ko-KR" sz="1400" baseline="30000" dirty="0" smtClean="0"/>
              <a:t>	</a:t>
            </a:r>
            <a:endParaRPr lang="en-US" altLang="ko-KR" sz="1400" baseline="30000" dirty="0"/>
          </a:p>
        </p:txBody>
      </p:sp>
      <p:sp>
        <p:nvSpPr>
          <p:cNvPr id="50" name="TextBox 49"/>
          <p:cNvSpPr txBox="1"/>
          <p:nvPr/>
        </p:nvSpPr>
        <p:spPr>
          <a:xfrm>
            <a:off x="3842015" y="5712379"/>
            <a:ext cx="208823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/>
              <a:t>지퍼 측면에 있는 </a:t>
            </a:r>
            <a:r>
              <a:rPr lang="ko-KR" altLang="en-US" sz="1400" baseline="30000" dirty="0" err="1" smtClean="0"/>
              <a:t>벨크로</a:t>
            </a:r>
            <a:r>
              <a:rPr lang="en-US" altLang="ko-KR" sz="1100" baseline="30000" dirty="0" smtClean="0"/>
              <a:t>(</a:t>
            </a:r>
            <a:r>
              <a:rPr lang="ko-KR" altLang="en-US" sz="1100" baseline="30000" dirty="0" err="1" smtClean="0"/>
              <a:t>찍찍이</a:t>
            </a:r>
            <a:r>
              <a:rPr lang="en-US" altLang="ko-KR" sz="1100" baseline="30000" dirty="0" smtClean="0"/>
              <a:t>)</a:t>
            </a:r>
            <a:r>
              <a:rPr lang="ko-KR" altLang="en-US" sz="1400" baseline="30000" dirty="0"/>
              <a:t>를 부착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100217" y="5703048"/>
            <a:ext cx="1897561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smtClean="0"/>
              <a:t>착용 상태의 이상 유무를 </a:t>
            </a:r>
            <a:r>
              <a:rPr lang="ko-KR" altLang="en-US" sz="1400" baseline="30000" dirty="0"/>
              <a:t>확인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93886" y="3501008"/>
            <a:ext cx="209756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err="1"/>
              <a:t>보호복</a:t>
            </a:r>
            <a:r>
              <a:rPr lang="ko-KR" altLang="en-US" sz="1400" baseline="30000" dirty="0"/>
              <a:t> 뒤쪽에 부착되어 있는 </a:t>
            </a:r>
            <a:endParaRPr lang="en-US" altLang="ko-KR" sz="1400" baseline="30000" dirty="0" smtClean="0"/>
          </a:p>
          <a:p>
            <a:r>
              <a:rPr lang="ko-KR" altLang="en-US" sz="1400" baseline="30000" dirty="0" smtClean="0"/>
              <a:t>모자를</a:t>
            </a:r>
            <a:r>
              <a:rPr lang="en-US" altLang="ko-KR" sz="1400" baseline="30000" dirty="0" smtClean="0"/>
              <a:t> </a:t>
            </a:r>
            <a:r>
              <a:rPr lang="ko-KR" altLang="en-US" sz="1400" baseline="30000" dirty="0" smtClean="0"/>
              <a:t>착용한다</a:t>
            </a:r>
            <a:endParaRPr lang="en-US" altLang="ko-KR" sz="1400" baseline="30000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124" y="2132856"/>
            <a:ext cx="16367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218" y="2132856"/>
            <a:ext cx="16367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190" y="2132856"/>
            <a:ext cx="16367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124" y="4366614"/>
            <a:ext cx="16367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7218" y="4366614"/>
            <a:ext cx="16367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190" y="4366614"/>
            <a:ext cx="1636713" cy="1222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타원 25"/>
          <p:cNvSpPr/>
          <p:nvPr/>
        </p:nvSpPr>
        <p:spPr>
          <a:xfrm>
            <a:off x="1508504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7" name="타원 26"/>
          <p:cNvSpPr/>
          <p:nvPr/>
        </p:nvSpPr>
        <p:spPr>
          <a:xfrm>
            <a:off x="3756792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8" name="타원 27"/>
          <p:cNvSpPr/>
          <p:nvPr/>
        </p:nvSpPr>
        <p:spPr>
          <a:xfrm>
            <a:off x="6005470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9" name="타원 28"/>
          <p:cNvSpPr/>
          <p:nvPr/>
        </p:nvSpPr>
        <p:spPr>
          <a:xfrm>
            <a:off x="1508504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0" name="타원 29"/>
          <p:cNvSpPr/>
          <p:nvPr/>
        </p:nvSpPr>
        <p:spPr>
          <a:xfrm>
            <a:off x="3756792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 smtClean="0"/>
              <a:t>5</a:t>
            </a:r>
            <a:endParaRPr lang="ko-KR" altLang="en-US" sz="800" b="1" dirty="0"/>
          </a:p>
        </p:txBody>
      </p:sp>
      <p:sp>
        <p:nvSpPr>
          <p:cNvPr id="31" name="타원 30"/>
          <p:cNvSpPr/>
          <p:nvPr/>
        </p:nvSpPr>
        <p:spPr>
          <a:xfrm>
            <a:off x="6005470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46079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1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0869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2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5659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3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6079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4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0869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5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5659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6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72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5070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내용 개체 틀 4"/>
          <p:cNvSpPr txBox="1">
            <a:spLocks/>
          </p:cNvSpPr>
          <p:nvPr/>
        </p:nvSpPr>
        <p:spPr>
          <a:xfrm>
            <a:off x="1563001" y="3635692"/>
            <a:ext cx="5077072" cy="20255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5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높이 및 깊이 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2m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이상의 장소에서 작업하는 근로자의 떨어짐을 방지하기 위한 것이나 안전대만으로는 근로자를 보호하지 못함</a:t>
            </a: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25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현장에는 반드시 </a:t>
            </a:r>
            <a:r>
              <a:rPr lang="ko-KR" altLang="en-US" sz="1400" b="1" spc="-150" dirty="0" err="1" smtClean="0">
                <a:solidFill>
                  <a:srgbClr val="646464"/>
                </a:solidFill>
                <a:latin typeface="+mn-ea"/>
              </a:rPr>
              <a:t>안전대를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 걸 수 있는 부착설비를 설치</a:t>
            </a:r>
            <a:endParaRPr lang="ko-KR" altLang="en-US" sz="1400" b="1" spc="-150" dirty="0">
              <a:solidFill>
                <a:srgbClr val="646464"/>
              </a:solidFill>
              <a:latin typeface="+mn-ea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1107" y="4265712"/>
            <a:ext cx="2062792" cy="1612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12446" y="1260459"/>
            <a:ext cx="5939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 smtClean="0">
                <a:solidFill>
                  <a:srgbClr val="2767B2"/>
                </a:solidFill>
              </a:rPr>
              <a:t>안전대</a:t>
            </a:r>
            <a:endParaRPr lang="en-US" altLang="ko-KR" sz="1400" b="1" dirty="0" smtClean="0">
              <a:solidFill>
                <a:srgbClr val="2767B2"/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0" y="213285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73</a:t>
            </a:fld>
            <a:endParaRPr lang="ko-KR" altLang="en-US" dirty="0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11" y="953709"/>
            <a:ext cx="1121797" cy="1063773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1543363" y="278092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안전대는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1461518" y="3154978"/>
            <a:ext cx="4766666" cy="7733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대각선 방향의 모서리가 둥근 사각형 16"/>
          <p:cNvSpPr/>
          <p:nvPr/>
        </p:nvSpPr>
        <p:spPr>
          <a:xfrm>
            <a:off x="1043608" y="279045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36788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324522"/>
              </p:ext>
            </p:extLst>
          </p:nvPr>
        </p:nvGraphicFramePr>
        <p:xfrm>
          <a:off x="1700472" y="2151315"/>
          <a:ext cx="5751848" cy="28065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6780"/>
                <a:gridCol w="1256780"/>
                <a:gridCol w="3238288"/>
              </a:tblGrid>
              <a:tr h="30429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종류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사용 구분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용도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</a:tr>
              <a:tr h="710011">
                <a:tc rowSpan="4">
                  <a:txBody>
                    <a:bodyPr/>
                    <a:lstStyle/>
                    <a:p>
                      <a:pPr algn="ctr"/>
                      <a:r>
                        <a:rPr lang="ko-KR" altLang="en-US" sz="1200" b="1" kern="1200" baseline="0" dirty="0" err="1" smtClean="0">
                          <a:solidFill>
                            <a:srgbClr val="8D7E69"/>
                          </a:solidFill>
                          <a:latin typeface="+mn-lt"/>
                          <a:ea typeface="+mn-ea"/>
                          <a:cs typeface="+mn-cs"/>
                        </a:rPr>
                        <a:t>벨트식</a:t>
                      </a:r>
                      <a:r>
                        <a:rPr lang="en-US" altLang="ko-KR" sz="1200" b="1" kern="1200" baseline="0" dirty="0" smtClean="0">
                          <a:solidFill>
                            <a:srgbClr val="8D7E69"/>
                          </a:solidFill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</a:p>
                    <a:p>
                      <a:pPr algn="ctr"/>
                      <a:endParaRPr lang="en-US" altLang="ko-KR" sz="1200" b="1" kern="1200" baseline="0" dirty="0" smtClean="0">
                        <a:solidFill>
                          <a:srgbClr val="8D7E6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ko-KR" altLang="en-US" sz="1200" b="1" kern="1200" baseline="0" dirty="0" err="1" smtClean="0">
                          <a:solidFill>
                            <a:srgbClr val="8D7E69"/>
                          </a:solidFill>
                          <a:latin typeface="+mn-lt"/>
                          <a:ea typeface="+mn-ea"/>
                          <a:cs typeface="+mn-cs"/>
                        </a:rPr>
                        <a:t>안전그네식</a:t>
                      </a:r>
                      <a:endParaRPr lang="ko-KR" altLang="en-US" sz="1200" b="1" kern="1200" baseline="0" dirty="0" smtClean="0">
                        <a:solidFill>
                          <a:srgbClr val="8D7E69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개 </a:t>
                      </a:r>
                      <a:r>
                        <a:rPr lang="ko-KR" altLang="en-US" sz="1200" b="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걸이용</a:t>
                      </a:r>
                      <a:endParaRPr lang="ko-KR" altLang="en-US" sz="1200" b="0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작업발판이 설치되어 신체를 </a:t>
                      </a:r>
                      <a:r>
                        <a:rPr lang="ko-KR" altLang="en-US" sz="1200" b="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안전대에</a:t>
                      </a: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altLang="ko-KR" sz="1200" b="0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의지할 필요가 없고</a:t>
                      </a:r>
                      <a:r>
                        <a:rPr lang="en-US" altLang="ko-KR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불의의 사고로 </a:t>
                      </a:r>
                      <a:endParaRPr lang="en-US" altLang="ko-KR" sz="1200" b="0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떨어짐 시 신체 보호 목적으로 사용	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69874">
                <a:tc vMerge="1">
                  <a:txBody>
                    <a:bodyPr/>
                    <a:lstStyle/>
                    <a:p>
                      <a:pPr latinLnBrk="1"/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U</a:t>
                      </a: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자 </a:t>
                      </a:r>
                      <a:r>
                        <a:rPr lang="ko-KR" altLang="en-US" sz="1200" b="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걸이용</a:t>
                      </a:r>
                      <a:endParaRPr lang="ko-KR" altLang="en-US" sz="1200" b="0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일명 전주용이라 하며</a:t>
                      </a:r>
                      <a:r>
                        <a:rPr lang="en-US" altLang="ko-KR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신체를 </a:t>
                      </a:r>
                      <a:r>
                        <a:rPr lang="ko-KR" altLang="en-US" sz="1200" b="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안전대에</a:t>
                      </a: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altLang="ko-KR" sz="1200" b="0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지지하여야 작업할 수 있는 작업 시 사용	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76064">
                <a:tc vMerge="1">
                  <a:txBody>
                    <a:bodyPr/>
                    <a:lstStyle/>
                    <a:p>
                      <a:pPr algn="ctr"/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추락방지대</a:t>
                      </a:r>
                      <a:endParaRPr lang="ko-KR" altLang="en-US" sz="1200" b="0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고층사다리 또는 철골</a:t>
                      </a:r>
                      <a:r>
                        <a:rPr lang="en-US" altLang="ko-KR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철탑 등의 </a:t>
                      </a:r>
                      <a:endParaRPr lang="en-US" altLang="ko-KR" sz="1200" b="0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상</a:t>
                      </a:r>
                      <a:r>
                        <a:rPr lang="en-US" altLang="ko-KR" sz="1200" spc="-150" dirty="0" smtClean="0">
                          <a:solidFill>
                            <a:srgbClr val="676B61"/>
                          </a:solidFill>
                        </a:rPr>
                        <a:t> </a:t>
                      </a:r>
                      <a:r>
                        <a:rPr lang="en-US" altLang="ko-KR" sz="1200" b="1" spc="-150" dirty="0" smtClean="0">
                          <a:solidFill>
                            <a:srgbClr val="676B61"/>
                          </a:solidFill>
                        </a:rPr>
                        <a:t>·  </a:t>
                      </a: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하행 시 사용	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76064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안전블록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떨어짐을 억제할 수 있는 자동 </a:t>
                      </a:r>
                      <a:r>
                        <a:rPr lang="ko-KR" altLang="en-US" sz="1200" b="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감김장치가</a:t>
                      </a:r>
                      <a:r>
                        <a:rPr lang="ko-KR" altLang="en-US" sz="120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 갖추어져 있음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안전대의 종류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대각선 방향의 모서리가 둥근 사각형 4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cxnSp>
        <p:nvCxnSpPr>
          <p:cNvPr id="8" name="직선 연결선 7"/>
          <p:cNvCxnSpPr/>
          <p:nvPr/>
        </p:nvCxnSpPr>
        <p:spPr>
          <a:xfrm>
            <a:off x="1708285" y="4941168"/>
            <a:ext cx="5545596" cy="0"/>
          </a:xfrm>
          <a:prstGeom prst="line">
            <a:avLst/>
          </a:prstGeom>
          <a:ln w="19050"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2951083" y="3150096"/>
            <a:ext cx="1205474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직선 연결선 23"/>
          <p:cNvCxnSpPr/>
          <p:nvPr/>
        </p:nvCxnSpPr>
        <p:spPr>
          <a:xfrm>
            <a:off x="4193881" y="3150096"/>
            <a:ext cx="305902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2951083" y="3719261"/>
            <a:ext cx="1205474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/>
          <p:nvPr/>
        </p:nvCxnSpPr>
        <p:spPr>
          <a:xfrm>
            <a:off x="4193881" y="3719261"/>
            <a:ext cx="305902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직선 연결선 28"/>
          <p:cNvCxnSpPr/>
          <p:nvPr/>
        </p:nvCxnSpPr>
        <p:spPr>
          <a:xfrm>
            <a:off x="2951083" y="4288428"/>
            <a:ext cx="1205474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/>
          <p:cNvCxnSpPr/>
          <p:nvPr/>
        </p:nvCxnSpPr>
        <p:spPr>
          <a:xfrm>
            <a:off x="4193881" y="4288428"/>
            <a:ext cx="3060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632389" y="5039597"/>
            <a:ext cx="61079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>
                <a:solidFill>
                  <a:srgbClr val="8D7E69"/>
                </a:solidFill>
              </a:rPr>
              <a:t>※ </a:t>
            </a:r>
            <a:r>
              <a:rPr lang="ko-KR" altLang="en-US" sz="1200" b="1" dirty="0" smtClean="0">
                <a:solidFill>
                  <a:srgbClr val="8D7E69"/>
                </a:solidFill>
              </a:rPr>
              <a:t>비고</a:t>
            </a:r>
            <a:r>
              <a:rPr lang="en-US" altLang="ko-KR" sz="1200" b="1" dirty="0" smtClean="0">
                <a:solidFill>
                  <a:srgbClr val="8D7E69"/>
                </a:solidFill>
              </a:rPr>
              <a:t>: </a:t>
            </a:r>
            <a:r>
              <a:rPr lang="ko-KR" altLang="en-US" sz="1200" b="1" dirty="0" err="1" smtClean="0">
                <a:solidFill>
                  <a:srgbClr val="8D7E69"/>
                </a:solidFill>
              </a:rPr>
              <a:t>추락방지대</a:t>
            </a:r>
            <a:r>
              <a:rPr lang="ko-KR" altLang="en-US" sz="1200" b="1" dirty="0" smtClean="0">
                <a:solidFill>
                  <a:srgbClr val="8D7E69"/>
                </a:solidFill>
              </a:rPr>
              <a:t> 및 안전블록은 </a:t>
            </a:r>
            <a:r>
              <a:rPr lang="ko-KR" altLang="en-US" sz="1200" b="1" dirty="0" err="1" smtClean="0">
                <a:solidFill>
                  <a:srgbClr val="8D7E69"/>
                </a:solidFill>
              </a:rPr>
              <a:t>안전그네식에만</a:t>
            </a:r>
            <a:r>
              <a:rPr lang="ko-KR" altLang="en-US" sz="1200" b="1" dirty="0" smtClean="0">
                <a:solidFill>
                  <a:srgbClr val="8D7E69"/>
                </a:solidFill>
              </a:rPr>
              <a:t> 적용</a:t>
            </a:r>
            <a:endParaRPr lang="en-US" altLang="ko-KR" sz="1200" b="1" dirty="0" smtClean="0">
              <a:solidFill>
                <a:srgbClr val="8D7E69"/>
              </a:solidFill>
            </a:endParaRPr>
          </a:p>
          <a:p>
            <a:pPr marL="177800" indent="-177800"/>
            <a:r>
              <a:rPr lang="en-US" altLang="ko-KR" sz="1200" b="1" dirty="0" smtClean="0">
                <a:solidFill>
                  <a:srgbClr val="8D7E69"/>
                </a:solidFill>
              </a:rPr>
              <a:t>※ </a:t>
            </a:r>
            <a:r>
              <a:rPr lang="ko-KR" altLang="en-US" sz="1200" b="1" dirty="0" smtClean="0">
                <a:solidFill>
                  <a:srgbClr val="8D7E69"/>
                </a:solidFill>
              </a:rPr>
              <a:t>전주 작업을 제외한 일반적인 경우에는 추락사고 시 발생하는 신체부담 경감을 위해 </a:t>
            </a:r>
            <a:r>
              <a:rPr lang="ko-KR" altLang="en-US" sz="1200" b="1" dirty="0" err="1" smtClean="0">
                <a:solidFill>
                  <a:srgbClr val="8D7E69"/>
                </a:solidFill>
              </a:rPr>
              <a:t>안전그네식</a:t>
            </a:r>
            <a:r>
              <a:rPr lang="ko-KR" altLang="en-US" sz="1200" b="1" dirty="0" smtClean="0">
                <a:solidFill>
                  <a:srgbClr val="8D7E69"/>
                </a:solidFill>
              </a:rPr>
              <a:t> </a:t>
            </a:r>
            <a:r>
              <a:rPr lang="ko-KR" altLang="en-US" sz="1200" b="1" dirty="0" err="1" smtClean="0">
                <a:solidFill>
                  <a:srgbClr val="8D7E69"/>
                </a:solidFill>
              </a:rPr>
              <a:t>안전대를</a:t>
            </a:r>
            <a:r>
              <a:rPr lang="ko-KR" altLang="en-US" sz="1200" b="1" dirty="0" smtClean="0">
                <a:solidFill>
                  <a:srgbClr val="8D7E69"/>
                </a:solidFill>
              </a:rPr>
              <a:t> 사용</a:t>
            </a:r>
            <a:endParaRPr lang="ko-KR" altLang="en-US" sz="1200" b="1" dirty="0">
              <a:solidFill>
                <a:srgbClr val="8D7E69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74</a:t>
            </a:fld>
            <a:endParaRPr lang="ko-KR" altLang="en-US" dirty="0"/>
          </a:p>
        </p:txBody>
      </p:sp>
      <p:cxnSp>
        <p:nvCxnSpPr>
          <p:cNvPr id="19" name="직선 연결선 18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05568" y="4509120"/>
            <a:ext cx="1069974" cy="1197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381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19738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390510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799757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18887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사용방법 및 관리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대각선 방향의 모서리가 둥근 사각형 1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pic>
        <p:nvPicPr>
          <p:cNvPr id="1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61678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02603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직사각형 26"/>
          <p:cNvSpPr/>
          <p:nvPr/>
        </p:nvSpPr>
        <p:spPr>
          <a:xfrm>
            <a:off x="1831395" y="1789991"/>
            <a:ext cx="56209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안전대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걸이</a:t>
            </a:r>
            <a:r>
              <a:rPr lang="en-US" altLang="ko-KR" sz="1100" b="1" spc="-150" dirty="0">
                <a:solidFill>
                  <a:srgbClr val="646464"/>
                </a:solidFill>
              </a:rPr>
              <a:t>(</a:t>
            </a:r>
            <a:r>
              <a:rPr lang="ko-KR" altLang="en-US" sz="1100" b="1" spc="-150" dirty="0">
                <a:solidFill>
                  <a:srgbClr val="646464"/>
                </a:solidFill>
              </a:rPr>
              <a:t>부착 설비 등</a:t>
            </a:r>
            <a:r>
              <a:rPr lang="en-US" altLang="ko-KR" sz="1100" b="1" spc="-150" dirty="0">
                <a:solidFill>
                  <a:srgbClr val="646464"/>
                </a:solidFill>
              </a:rPr>
              <a:t>)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를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설치한다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en-US" altLang="ko-KR" sz="1350" b="1" spc="-150" dirty="0" smtClean="0">
                <a:solidFill>
                  <a:srgbClr val="646464"/>
                </a:solidFill>
              </a:rPr>
              <a:t>1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줄 지지로프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수평∙수직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를 부착설비로 사용 시 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1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명만 사용한다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안전대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설치 구조물은 벨트보다 조금 높은 곳에 두도록 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작업 시작 전 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안전대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및 부속설비를 점검한다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로프의 마모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금속제 변형 등 부속품의 상태를 점검한다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0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안전대의 </a:t>
            </a:r>
            <a:r>
              <a:rPr lang="ko-KR" altLang="en-US" sz="1350" b="1" spc="-150" dirty="0" err="1" smtClean="0">
                <a:solidFill>
                  <a:srgbClr val="646464"/>
                </a:solidFill>
              </a:rPr>
              <a:t>죔줄은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예리한 구조물 등에 접촉하지 않도록 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75</a:t>
            </a:fld>
            <a:endParaRPr lang="ko-KR" altLang="en-US" dirty="0"/>
          </a:p>
        </p:txBody>
      </p:sp>
      <p:cxnSp>
        <p:nvCxnSpPr>
          <p:cNvPr id="17" name="직선 연결선 16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4303962"/>
            <a:ext cx="5587854" cy="1668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692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90084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착용방법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대각선 방향의 모서리가 둥근 사각형 39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</a:t>
            </a:r>
            <a:endParaRPr lang="ko-KR" altLang="en-US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601549" y="3483424"/>
            <a:ext cx="208823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smtClean="0"/>
              <a:t>양다리에 </a:t>
            </a:r>
            <a:r>
              <a:rPr lang="ko-KR" altLang="en-US" sz="1400" baseline="30000" dirty="0" err="1"/>
              <a:t>그네식</a:t>
            </a:r>
            <a:r>
              <a:rPr lang="ko-KR" altLang="en-US" sz="1400" baseline="30000" dirty="0"/>
              <a:t> </a:t>
            </a:r>
            <a:r>
              <a:rPr lang="ko-KR" altLang="en-US" sz="1400" baseline="30000" dirty="0" err="1"/>
              <a:t>안전대를</a:t>
            </a:r>
            <a:r>
              <a:rPr lang="ko-KR" altLang="en-US" sz="1400" baseline="30000" dirty="0"/>
              <a:t> 끼우고 </a:t>
            </a:r>
          </a:p>
          <a:p>
            <a:r>
              <a:rPr lang="ko-KR" altLang="en-US" sz="1400" baseline="30000" dirty="0" smtClean="0"/>
              <a:t>들어올린다</a:t>
            </a:r>
            <a:endParaRPr lang="en-US" altLang="ko-KR" sz="1400" baseline="30000" dirty="0"/>
          </a:p>
        </p:txBody>
      </p:sp>
      <p:sp>
        <p:nvSpPr>
          <p:cNvPr id="35" name="TextBox 34"/>
          <p:cNvSpPr txBox="1"/>
          <p:nvPr/>
        </p:nvSpPr>
        <p:spPr>
          <a:xfrm>
            <a:off x="3853614" y="3509800"/>
            <a:ext cx="176997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err="1" smtClean="0"/>
              <a:t>양어깨에</a:t>
            </a:r>
            <a:r>
              <a:rPr lang="ko-KR" altLang="en-US" sz="1400" baseline="30000" dirty="0" smtClean="0"/>
              <a:t> </a:t>
            </a:r>
            <a:r>
              <a:rPr lang="ko-KR" altLang="en-US" sz="1400" baseline="30000" dirty="0" err="1"/>
              <a:t>그네식</a:t>
            </a:r>
            <a:r>
              <a:rPr lang="ko-KR" altLang="en-US" sz="1400" baseline="30000" dirty="0"/>
              <a:t> </a:t>
            </a:r>
            <a:r>
              <a:rPr lang="ko-KR" altLang="en-US" sz="1400" baseline="30000" dirty="0" err="1" smtClean="0"/>
              <a:t>안전대를</a:t>
            </a:r>
            <a:endParaRPr lang="en-US" altLang="ko-KR" sz="1400" baseline="30000" dirty="0"/>
          </a:p>
          <a:p>
            <a:r>
              <a:rPr lang="ko-KR" altLang="en-US" sz="1400" baseline="30000" dirty="0" smtClean="0"/>
              <a:t>끼운다</a:t>
            </a:r>
            <a:endParaRPr lang="en-US" altLang="ko-KR" sz="1400" baseline="30000" dirty="0"/>
          </a:p>
        </p:txBody>
      </p:sp>
      <p:sp>
        <p:nvSpPr>
          <p:cNvPr id="49" name="TextBox 48"/>
          <p:cNvSpPr txBox="1"/>
          <p:nvPr/>
        </p:nvSpPr>
        <p:spPr>
          <a:xfrm>
            <a:off x="1596685" y="5710180"/>
            <a:ext cx="1939749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/>
              <a:t>훅을 </a:t>
            </a:r>
            <a:r>
              <a:rPr lang="ko-KR" altLang="en-US" sz="1400" baseline="30000" dirty="0" err="1"/>
              <a:t>구명줄에</a:t>
            </a:r>
            <a:r>
              <a:rPr lang="ko-KR" altLang="en-US" sz="1400" baseline="30000" dirty="0"/>
              <a:t> </a:t>
            </a:r>
            <a:r>
              <a:rPr lang="ko-KR" altLang="en-US" sz="1400" baseline="30000" dirty="0" smtClean="0"/>
              <a:t>건다</a:t>
            </a:r>
            <a:endParaRPr lang="en-US" altLang="ko-KR" sz="1400" baseline="30000" dirty="0"/>
          </a:p>
        </p:txBody>
      </p:sp>
      <p:sp>
        <p:nvSpPr>
          <p:cNvPr id="50" name="TextBox 49"/>
          <p:cNvSpPr txBox="1"/>
          <p:nvPr/>
        </p:nvSpPr>
        <p:spPr>
          <a:xfrm>
            <a:off x="3842395" y="5718972"/>
            <a:ext cx="2088232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err="1"/>
              <a:t>수직구명줄인</a:t>
            </a:r>
            <a:r>
              <a:rPr lang="ko-KR" altLang="en-US" sz="1400" baseline="30000" dirty="0"/>
              <a:t> 경우 훅을 안전대의</a:t>
            </a:r>
            <a:endParaRPr lang="en-US" altLang="ko-KR" sz="1400" baseline="30000" dirty="0"/>
          </a:p>
          <a:p>
            <a:r>
              <a:rPr lang="en-US" altLang="ko-KR" sz="1400" baseline="30000" dirty="0"/>
              <a:t>D</a:t>
            </a:r>
            <a:r>
              <a:rPr lang="ko-KR" altLang="en-US" sz="1400" baseline="30000" dirty="0"/>
              <a:t>링에 </a:t>
            </a:r>
            <a:r>
              <a:rPr lang="ko-KR" altLang="en-US" sz="1400" baseline="30000" dirty="0" smtClean="0"/>
              <a:t>건다</a:t>
            </a:r>
            <a:endParaRPr lang="en-US" altLang="ko-KR" sz="1400" dirty="0"/>
          </a:p>
        </p:txBody>
      </p:sp>
      <p:sp>
        <p:nvSpPr>
          <p:cNvPr id="51" name="TextBox 50"/>
          <p:cNvSpPr txBox="1"/>
          <p:nvPr/>
        </p:nvSpPr>
        <p:spPr>
          <a:xfrm>
            <a:off x="6091104" y="5709641"/>
            <a:ext cx="2087317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smtClean="0"/>
              <a:t>착용 상태의 이상 유무를 </a:t>
            </a:r>
            <a:r>
              <a:rPr lang="ko-KR" altLang="en-US" sz="1400" baseline="30000" dirty="0"/>
              <a:t>확인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81104" y="3509800"/>
            <a:ext cx="2307320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/>
              <a:t>가슴 </a:t>
            </a:r>
            <a:r>
              <a:rPr lang="ko-KR" altLang="en-US" sz="1400" baseline="30000" dirty="0" err="1"/>
              <a:t>조임줄을</a:t>
            </a:r>
            <a:r>
              <a:rPr lang="ko-KR" altLang="en-US" sz="1400" baseline="30000" dirty="0"/>
              <a:t> </a:t>
            </a:r>
            <a:r>
              <a:rPr lang="ko-KR" altLang="en-US" sz="1400" baseline="30000" dirty="0" smtClean="0"/>
              <a:t>채운다</a:t>
            </a:r>
            <a:endParaRPr lang="en-US" altLang="ko-KR" sz="1400" baseline="30000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550" y="1982149"/>
            <a:ext cx="1639887" cy="14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073" y="1982149"/>
            <a:ext cx="1639887" cy="14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670" y="1982149"/>
            <a:ext cx="1639887" cy="14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1549" y="4175484"/>
            <a:ext cx="1639887" cy="14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992" y="4175484"/>
            <a:ext cx="1639887" cy="14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670" y="4146550"/>
            <a:ext cx="1639887" cy="14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타원 25"/>
          <p:cNvSpPr/>
          <p:nvPr/>
        </p:nvSpPr>
        <p:spPr>
          <a:xfrm>
            <a:off x="1508504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7" name="타원 26"/>
          <p:cNvSpPr/>
          <p:nvPr/>
        </p:nvSpPr>
        <p:spPr>
          <a:xfrm>
            <a:off x="3756792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8" name="타원 27"/>
          <p:cNvSpPr/>
          <p:nvPr/>
        </p:nvSpPr>
        <p:spPr>
          <a:xfrm>
            <a:off x="6005470" y="3498706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29" name="타원 28"/>
          <p:cNvSpPr/>
          <p:nvPr/>
        </p:nvSpPr>
        <p:spPr>
          <a:xfrm>
            <a:off x="1508504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0" name="타원 29"/>
          <p:cNvSpPr/>
          <p:nvPr/>
        </p:nvSpPr>
        <p:spPr>
          <a:xfrm>
            <a:off x="3756792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 smtClean="0"/>
              <a:t>5</a:t>
            </a:r>
            <a:endParaRPr lang="ko-KR" altLang="en-US" sz="800" b="1" dirty="0"/>
          </a:p>
        </p:txBody>
      </p:sp>
      <p:sp>
        <p:nvSpPr>
          <p:cNvPr id="31" name="타원 30"/>
          <p:cNvSpPr/>
          <p:nvPr/>
        </p:nvSpPr>
        <p:spPr>
          <a:xfrm>
            <a:off x="6005470" y="5702264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146079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1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0869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2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956598" y="3462908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3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6079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4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0869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5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956598" y="5671353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6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76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7775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12446" y="1260459"/>
            <a:ext cx="5939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2767B2"/>
                </a:solidFill>
              </a:rPr>
              <a:t>보안경</a:t>
            </a:r>
            <a:endParaRPr lang="en-US" altLang="ko-KR" sz="1400" b="1" dirty="0" smtClean="0">
              <a:solidFill>
                <a:srgbClr val="2767B2"/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0" y="213285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346" y="4060341"/>
            <a:ext cx="2381654" cy="163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내용 개체 틀 4"/>
          <p:cNvSpPr txBox="1">
            <a:spLocks/>
          </p:cNvSpPr>
          <p:nvPr/>
        </p:nvSpPr>
        <p:spPr>
          <a:xfrm>
            <a:off x="1512446" y="3284984"/>
            <a:ext cx="5003770" cy="27408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유해광선이나 </a:t>
            </a:r>
            <a:r>
              <a:rPr lang="ko-KR" altLang="en-US" sz="1400" b="1" spc="-150" dirty="0" err="1" smtClean="0">
                <a:solidFill>
                  <a:srgbClr val="646464"/>
                </a:solidFill>
                <a:latin typeface="+mn-ea"/>
              </a:rPr>
              <a:t>비산물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분진 등으로부터 눈을 보호하기 위한 것</a:t>
            </a: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자외선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적외선 및 강렬한 가시광선 등으로부터 눈을 보호하기 위한 차광보안경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(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안전인증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)</a:t>
            </a:r>
          </a:p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작업 중 발생되는 </a:t>
            </a:r>
            <a:r>
              <a:rPr lang="ko-KR" altLang="en-US" sz="1400" b="1" spc="-150" dirty="0" err="1" smtClean="0">
                <a:solidFill>
                  <a:srgbClr val="646464"/>
                </a:solidFill>
                <a:latin typeface="+mn-ea"/>
              </a:rPr>
              <a:t>비산물로부터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 눈을 보호하기 위한 일반보안경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(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자율안전확인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)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77</a:t>
            </a:fld>
            <a:endParaRPr lang="ko-KR" altLang="en-US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784" y="969512"/>
            <a:ext cx="1085349" cy="1085349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1543363" y="278092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smtClean="0">
                <a:solidFill>
                  <a:srgbClr val="676B61"/>
                </a:solidFill>
                <a:latin typeface="+mj-ea"/>
                <a:ea typeface="+mj-ea"/>
              </a:rPr>
              <a:t>보안경은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1461518" y="3154978"/>
            <a:ext cx="4766666" cy="7733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대각선 방향의 모서리가 둥근 사각형 14"/>
          <p:cNvSpPr/>
          <p:nvPr/>
        </p:nvSpPr>
        <p:spPr>
          <a:xfrm>
            <a:off x="1043608" y="279045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993629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종류별 사용 구분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대각선 방향의 모서리가 둥근 사각형 1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graphicFrame>
        <p:nvGraphicFramePr>
          <p:cNvPr id="17" name="내용 개체 틀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093909"/>
              </p:ext>
            </p:extLst>
          </p:nvPr>
        </p:nvGraphicFramePr>
        <p:xfrm>
          <a:off x="1565250" y="2041984"/>
          <a:ext cx="6535143" cy="3839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4556"/>
                <a:gridCol w="1403539"/>
                <a:gridCol w="3837048"/>
              </a:tblGrid>
              <a:tr h="326094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400" b="1" dirty="0" smtClean="0">
                        <a:solidFill>
                          <a:srgbClr val="8D7E69"/>
                        </a:solidFill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solidFill>
                            <a:srgbClr val="8D7E69"/>
                          </a:solidFill>
                        </a:rPr>
                        <a:t>차광보안경</a:t>
                      </a:r>
                      <a:endParaRPr lang="en-US" altLang="ko-KR" sz="1400" b="1" dirty="0" smtClean="0">
                        <a:solidFill>
                          <a:srgbClr val="8D7E69"/>
                        </a:solidFill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 smtClean="0">
                          <a:solidFill>
                            <a:srgbClr val="8D7E69"/>
                          </a:solidFill>
                        </a:rPr>
                        <a:t>(</a:t>
                      </a:r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안전인증</a:t>
                      </a:r>
                      <a:r>
                        <a:rPr lang="en-US" altLang="ko-KR" sz="1200" b="1" dirty="0" smtClean="0">
                          <a:solidFill>
                            <a:srgbClr val="8D7E69"/>
                          </a:solidFill>
                        </a:rPr>
                        <a:t>)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bg1"/>
                          </a:solidFill>
                        </a:rPr>
                        <a:t>종류</a:t>
                      </a:r>
                      <a:endParaRPr lang="ko-KR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bg1"/>
                          </a:solidFill>
                        </a:rPr>
                        <a:t>사용 구분</a:t>
                      </a:r>
                      <a:endParaRPr lang="ko-KR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</a:tr>
              <a:tr h="326094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400" b="1" dirty="0">
                        <a:solidFill>
                          <a:srgbClr val="8D7E6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자외선용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자외선이 발생하는 장소</a:t>
                      </a:r>
                      <a:endParaRPr lang="ko-KR" altLang="en-US" sz="1050" b="1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26094">
                <a:tc vMerge="1"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solidFill>
                          <a:srgbClr val="8D7E6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적외선용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적외선이 발생하는 장소</a:t>
                      </a:r>
                      <a:endParaRPr lang="ko-KR" altLang="en-US" sz="1050" b="1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26094"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solidFill>
                          <a:srgbClr val="8D7E6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복합용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자외선 및 적외선이 발생하는 장소	</a:t>
                      </a:r>
                      <a:endParaRPr lang="ko-KR" altLang="en-US" sz="1050" b="1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442680"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solidFill>
                          <a:srgbClr val="8D7E6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용접용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산소용접작업에서처럼 자외선</a:t>
                      </a:r>
                      <a:r>
                        <a:rPr lang="en-US" altLang="ko-KR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적외선</a:t>
                      </a:r>
                      <a:r>
                        <a:rPr lang="en-US" altLang="ko-KR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강렬한 </a:t>
                      </a:r>
                      <a:endParaRPr lang="en-US" altLang="ko-KR" sz="1050" b="1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가시광선이 발생하는 장소</a:t>
                      </a:r>
                      <a:endParaRPr lang="ko-KR" altLang="en-US" sz="1050" b="1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293016"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solidFill>
                          <a:srgbClr val="8D7E6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50" b="1" dirty="0">
                        <a:solidFill>
                          <a:srgbClr val="676B61"/>
                        </a:solidFill>
                      </a:endParaRPr>
                    </a:p>
                  </a:txBody>
                  <a:tcPr>
                    <a:noFill/>
                  </a:tcPr>
                </a:tc>
              </a:tr>
              <a:tr h="360919">
                <a:tc rowSpan="3"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solidFill>
                            <a:srgbClr val="8D7E69"/>
                          </a:solidFill>
                        </a:rPr>
                        <a:t>일반보안경</a:t>
                      </a:r>
                      <a:endParaRPr lang="en-US" altLang="ko-KR" sz="1400" b="1" dirty="0" smtClean="0">
                        <a:solidFill>
                          <a:srgbClr val="8D7E69"/>
                        </a:solidFill>
                      </a:endParaRPr>
                    </a:p>
                    <a:p>
                      <a:pPr latinLnBrk="1"/>
                      <a:r>
                        <a:rPr lang="en-US" altLang="ko-KR" sz="1200" b="1" dirty="0" smtClean="0">
                          <a:solidFill>
                            <a:srgbClr val="8D7E69"/>
                          </a:solidFill>
                        </a:rPr>
                        <a:t>(</a:t>
                      </a:r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자율안전확인</a:t>
                      </a:r>
                      <a:r>
                        <a:rPr lang="en-US" altLang="ko-KR" sz="1200" b="1" dirty="0" smtClean="0">
                          <a:solidFill>
                            <a:srgbClr val="8D7E69"/>
                          </a:solidFill>
                        </a:rPr>
                        <a:t>)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bg1"/>
                          </a:solidFill>
                        </a:rPr>
                        <a:t>종류</a:t>
                      </a:r>
                      <a:endParaRPr lang="ko-KR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bg1"/>
                          </a:solidFill>
                        </a:rPr>
                        <a:t>사용 구분</a:t>
                      </a:r>
                      <a:endParaRPr lang="ko-KR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</a:tr>
              <a:tr h="486409">
                <a:tc vMerge="1"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solidFill>
                          <a:srgbClr val="8D7E6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유리보안경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비산물로부터</a:t>
                      </a:r>
                      <a:r>
                        <a:rPr lang="ko-KR" altLang="en-US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 눈을 보호하기 위한 것으로 렌즈의 재질이 </a:t>
                      </a:r>
                      <a:endParaRPr lang="en-US" altLang="ko-KR" sz="1050" b="1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유리인 것</a:t>
                      </a:r>
                      <a:endParaRPr lang="ko-KR" altLang="en-US" sz="1050" b="1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432048">
                <a:tc vMerge="1"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solidFill>
                          <a:srgbClr val="8D7E69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플라스틱보안경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비산물로부터</a:t>
                      </a:r>
                      <a:r>
                        <a:rPr lang="ko-KR" altLang="en-US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 눈을 보호하기 위한 것으로 렌즈의 재질이 </a:t>
                      </a:r>
                      <a:endParaRPr lang="en-US" altLang="ko-KR" sz="1050" b="1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플라스틱인 것</a:t>
                      </a:r>
                      <a:endParaRPr lang="ko-KR" altLang="en-US" sz="1050" b="1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432048">
                <a:tc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b="1" dirty="0" smtClean="0">
                          <a:solidFill>
                            <a:srgbClr val="8D7E69"/>
                          </a:solidFill>
                        </a:rPr>
                        <a:t>도수렌즈보안경</a:t>
                      </a:r>
                      <a:endParaRPr lang="ko-KR" altLang="en-US" sz="120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50" b="1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비산물로부터</a:t>
                      </a:r>
                      <a:r>
                        <a:rPr lang="ko-KR" altLang="en-US" sz="1050" b="1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 눈을 보호하기 위한 것으로 도수가 있는 것</a:t>
                      </a:r>
                      <a:endParaRPr lang="ko-KR" altLang="en-US" sz="1050" b="1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cxnSp>
        <p:nvCxnSpPr>
          <p:cNvPr id="4" name="직선 연결선 3"/>
          <p:cNvCxnSpPr/>
          <p:nvPr/>
        </p:nvCxnSpPr>
        <p:spPr>
          <a:xfrm flipH="1">
            <a:off x="1639898" y="2075452"/>
            <a:ext cx="1080121" cy="0"/>
          </a:xfrm>
          <a:prstGeom prst="line">
            <a:avLst/>
          </a:prstGeom>
          <a:ln w="38100">
            <a:solidFill>
              <a:srgbClr val="ACA0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 flipH="1">
            <a:off x="1639898" y="4105120"/>
            <a:ext cx="1080121" cy="0"/>
          </a:xfrm>
          <a:prstGeom prst="line">
            <a:avLst/>
          </a:prstGeom>
          <a:ln w="38100">
            <a:solidFill>
              <a:srgbClr val="ACA0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/>
          <p:cNvCxnSpPr/>
          <p:nvPr/>
        </p:nvCxnSpPr>
        <p:spPr>
          <a:xfrm>
            <a:off x="4301555" y="2680725"/>
            <a:ext cx="3776907" cy="0"/>
          </a:xfrm>
          <a:prstGeom prst="line">
            <a:avLst/>
          </a:prstGeom>
          <a:ln>
            <a:solidFill>
              <a:srgbClr val="ACA0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연결선 30"/>
          <p:cNvCxnSpPr/>
          <p:nvPr/>
        </p:nvCxnSpPr>
        <p:spPr>
          <a:xfrm>
            <a:off x="2864663" y="3798792"/>
            <a:ext cx="5235730" cy="0"/>
          </a:xfrm>
          <a:prstGeom prst="line">
            <a:avLst/>
          </a:prstGeom>
          <a:ln w="28575"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직선 연결선 32"/>
          <p:cNvCxnSpPr/>
          <p:nvPr/>
        </p:nvCxnSpPr>
        <p:spPr>
          <a:xfrm>
            <a:off x="4301555" y="3023625"/>
            <a:ext cx="3776907" cy="0"/>
          </a:xfrm>
          <a:prstGeom prst="line">
            <a:avLst/>
          </a:prstGeom>
          <a:ln>
            <a:solidFill>
              <a:srgbClr val="ACA0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직선 연결선 33"/>
          <p:cNvCxnSpPr/>
          <p:nvPr/>
        </p:nvCxnSpPr>
        <p:spPr>
          <a:xfrm>
            <a:off x="4301555" y="3340149"/>
            <a:ext cx="3776907" cy="0"/>
          </a:xfrm>
          <a:prstGeom prst="line">
            <a:avLst/>
          </a:prstGeom>
          <a:ln>
            <a:solidFill>
              <a:srgbClr val="ACA0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직선 연결선 35"/>
          <p:cNvCxnSpPr/>
          <p:nvPr/>
        </p:nvCxnSpPr>
        <p:spPr>
          <a:xfrm>
            <a:off x="4283969" y="5450400"/>
            <a:ext cx="3776907" cy="0"/>
          </a:xfrm>
          <a:prstGeom prst="line">
            <a:avLst/>
          </a:prstGeom>
          <a:ln>
            <a:solidFill>
              <a:srgbClr val="ACA0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>
            <a:off x="2864663" y="5877272"/>
            <a:ext cx="5235730" cy="0"/>
          </a:xfrm>
          <a:prstGeom prst="line">
            <a:avLst/>
          </a:prstGeom>
          <a:ln w="28575"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78</a:t>
            </a:fld>
            <a:endParaRPr lang="ko-KR" altLang="en-US" dirty="0"/>
          </a:p>
        </p:txBody>
      </p:sp>
      <p:cxnSp>
        <p:nvCxnSpPr>
          <p:cNvPr id="19" name="직선 연결선 18"/>
          <p:cNvCxnSpPr/>
          <p:nvPr/>
        </p:nvCxnSpPr>
        <p:spPr>
          <a:xfrm>
            <a:off x="4283969" y="4974150"/>
            <a:ext cx="3776907" cy="0"/>
          </a:xfrm>
          <a:prstGeom prst="line">
            <a:avLst/>
          </a:prstGeom>
          <a:ln>
            <a:solidFill>
              <a:srgbClr val="ACA08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46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075411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등급 및 선정기준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대각선 방향의 모서리가 둥근 사각형 1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sp>
        <p:nvSpPr>
          <p:cNvPr id="27" name="직사각형 26"/>
          <p:cNvSpPr/>
          <p:nvPr/>
        </p:nvSpPr>
        <p:spPr>
          <a:xfrm>
            <a:off x="1831395" y="1789991"/>
            <a:ext cx="562092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>
                <a:solidFill>
                  <a:srgbClr val="676B61"/>
                </a:solidFill>
              </a:rPr>
              <a:t>차광보안경은 </a:t>
            </a:r>
            <a:r>
              <a:rPr lang="ko-KR" altLang="en-US" sz="1350" b="1" spc="-150" dirty="0" smtClean="0">
                <a:solidFill>
                  <a:srgbClr val="676B61"/>
                </a:solidFill>
              </a:rPr>
              <a:t>용접</a:t>
            </a:r>
            <a:r>
              <a:rPr lang="en-US" altLang="ko-KR" sz="1400" b="1" spc="-150" dirty="0">
                <a:solidFill>
                  <a:srgbClr val="676B61"/>
                </a:solidFill>
              </a:rPr>
              <a:t> · </a:t>
            </a:r>
            <a:r>
              <a:rPr lang="ko-KR" altLang="en-US" sz="1350" b="1" spc="-150" dirty="0" smtClean="0">
                <a:solidFill>
                  <a:srgbClr val="676B61"/>
                </a:solidFill>
              </a:rPr>
              <a:t>용단작업 </a:t>
            </a:r>
            <a:r>
              <a:rPr lang="ko-KR" altLang="en-US" sz="1350" b="1" spc="-150" dirty="0">
                <a:solidFill>
                  <a:srgbClr val="676B61"/>
                </a:solidFill>
              </a:rPr>
              <a:t>등에 적합한 차광번호를 </a:t>
            </a:r>
            <a:r>
              <a:rPr lang="ko-KR" altLang="en-US" sz="1350" b="1" spc="-150" dirty="0" smtClean="0">
                <a:solidFill>
                  <a:srgbClr val="676B61"/>
                </a:solidFill>
              </a:rPr>
              <a:t>선정한다</a:t>
            </a:r>
            <a:r>
              <a:rPr lang="en-US" altLang="ko-KR" sz="1350" b="1" spc="-150" dirty="0" smtClean="0">
                <a:solidFill>
                  <a:srgbClr val="676B61"/>
                </a:solidFill>
              </a:rPr>
              <a:t>.</a:t>
            </a: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76B61"/>
                </a:solidFill>
              </a:rPr>
              <a:t>차광번호 숫자가  클수록 차광능력이 높아진다</a:t>
            </a:r>
            <a:endParaRPr lang="en-US" altLang="ko-KR" sz="1350" b="1" spc="-150" dirty="0">
              <a:solidFill>
                <a:srgbClr val="676B61"/>
              </a:solidFill>
            </a:endParaRPr>
          </a:p>
          <a:p>
            <a:pPr>
              <a:lnSpc>
                <a:spcPct val="250000"/>
              </a:lnSpc>
            </a:pPr>
            <a:r>
              <a:rPr lang="en-US" altLang="ko-KR" sz="1350" spc="-150" dirty="0" smtClean="0">
                <a:solidFill>
                  <a:srgbClr val="676B61"/>
                </a:solidFill>
              </a:rPr>
              <a:t>- </a:t>
            </a:r>
            <a:r>
              <a:rPr lang="ko-KR" altLang="en-US" sz="1350" spc="-150" dirty="0">
                <a:solidFill>
                  <a:srgbClr val="676B61"/>
                </a:solidFill>
              </a:rPr>
              <a:t>자외선필터는 </a:t>
            </a:r>
            <a:r>
              <a:rPr lang="en-US" altLang="ko-KR" sz="1350" dirty="0">
                <a:solidFill>
                  <a:srgbClr val="676B61"/>
                </a:solidFill>
              </a:rPr>
              <a:t>1.2</a:t>
            </a:r>
            <a:r>
              <a:rPr lang="en-US" altLang="ko-KR" sz="1350" spc="-150" dirty="0">
                <a:solidFill>
                  <a:srgbClr val="676B61"/>
                </a:solidFill>
              </a:rPr>
              <a:t> ~ 5</a:t>
            </a:r>
            <a:r>
              <a:rPr lang="ko-KR" altLang="en-US" sz="1350" spc="-150" dirty="0">
                <a:solidFill>
                  <a:srgbClr val="676B61"/>
                </a:solidFill>
              </a:rPr>
              <a:t>번까지 구분 </a:t>
            </a:r>
          </a:p>
          <a:p>
            <a:pPr>
              <a:lnSpc>
                <a:spcPct val="250000"/>
              </a:lnSpc>
            </a:pPr>
            <a:r>
              <a:rPr lang="en-US" altLang="ko-KR" sz="1350" spc="-150" dirty="0">
                <a:solidFill>
                  <a:srgbClr val="676B61"/>
                </a:solidFill>
              </a:rPr>
              <a:t>- </a:t>
            </a:r>
            <a:r>
              <a:rPr lang="ko-KR" altLang="en-US" sz="1350" spc="-150" dirty="0">
                <a:solidFill>
                  <a:srgbClr val="676B61"/>
                </a:solidFill>
              </a:rPr>
              <a:t>적외선필터는 </a:t>
            </a:r>
            <a:r>
              <a:rPr lang="en-US" altLang="ko-KR" sz="1350" dirty="0">
                <a:solidFill>
                  <a:srgbClr val="676B61"/>
                </a:solidFill>
              </a:rPr>
              <a:t>1.2</a:t>
            </a:r>
            <a:r>
              <a:rPr lang="en-US" altLang="ko-KR" sz="1350" spc="-150" dirty="0">
                <a:solidFill>
                  <a:srgbClr val="676B61"/>
                </a:solidFill>
              </a:rPr>
              <a:t> ~ 10</a:t>
            </a:r>
            <a:r>
              <a:rPr lang="ko-KR" altLang="en-US" sz="1350" spc="-150" dirty="0">
                <a:solidFill>
                  <a:srgbClr val="676B61"/>
                </a:solidFill>
              </a:rPr>
              <a:t>번까지 구분 </a:t>
            </a:r>
          </a:p>
          <a:p>
            <a:pPr>
              <a:lnSpc>
                <a:spcPct val="250000"/>
              </a:lnSpc>
            </a:pPr>
            <a:r>
              <a:rPr lang="en-US" altLang="ko-KR" sz="1350" spc="-150" dirty="0">
                <a:solidFill>
                  <a:srgbClr val="676B61"/>
                </a:solidFill>
              </a:rPr>
              <a:t>- </a:t>
            </a:r>
            <a:r>
              <a:rPr lang="ko-KR" altLang="en-US" sz="1350" spc="-150" dirty="0">
                <a:solidFill>
                  <a:srgbClr val="676B61"/>
                </a:solidFill>
              </a:rPr>
              <a:t>용접필터는 </a:t>
            </a:r>
            <a:r>
              <a:rPr lang="en-US" altLang="ko-KR" sz="1350" dirty="0">
                <a:solidFill>
                  <a:srgbClr val="676B61"/>
                </a:solidFill>
              </a:rPr>
              <a:t>1.2</a:t>
            </a:r>
            <a:r>
              <a:rPr lang="en-US" altLang="ko-KR" sz="1350" spc="-150" dirty="0">
                <a:solidFill>
                  <a:srgbClr val="676B61"/>
                </a:solidFill>
              </a:rPr>
              <a:t> ~16</a:t>
            </a:r>
            <a:r>
              <a:rPr lang="ko-KR" altLang="en-US" sz="1350" spc="-150" dirty="0">
                <a:solidFill>
                  <a:srgbClr val="676B61"/>
                </a:solidFill>
              </a:rPr>
              <a:t>번까지 구분하고</a:t>
            </a:r>
            <a:r>
              <a:rPr lang="en-US" altLang="ko-KR" sz="1350" spc="-150" dirty="0">
                <a:solidFill>
                  <a:srgbClr val="676B61"/>
                </a:solidFill>
              </a:rPr>
              <a:t>, </a:t>
            </a:r>
            <a:r>
              <a:rPr lang="ko-KR" altLang="en-US" sz="1350" spc="-150" dirty="0">
                <a:solidFill>
                  <a:srgbClr val="676B61"/>
                </a:solidFill>
              </a:rPr>
              <a:t>숫자가 크면 시감투과율이 </a:t>
            </a:r>
            <a:r>
              <a:rPr lang="ko-KR" altLang="en-US" sz="1350" spc="-150" dirty="0" smtClean="0">
                <a:solidFill>
                  <a:srgbClr val="676B61"/>
                </a:solidFill>
              </a:rPr>
              <a:t>낮다</a:t>
            </a:r>
            <a:endParaRPr lang="en-US" altLang="ko-KR" sz="1350" spc="-150" dirty="0">
              <a:solidFill>
                <a:srgbClr val="676B61"/>
              </a:solidFill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79</a:t>
            </a:fld>
            <a:endParaRPr lang="ko-KR" altLang="en-US" dirty="0"/>
          </a:p>
        </p:txBody>
      </p:sp>
      <p:cxnSp>
        <p:nvCxnSpPr>
          <p:cNvPr id="11" name="직선 연결선 10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037" y="3633365"/>
            <a:ext cx="1917472" cy="2201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3540" y="257190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579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7053477" y="351708"/>
              <a:ext cx="1851950" cy="169277"/>
            </a:xfrm>
            <a:prstGeom prst="rect">
              <a:avLst/>
            </a:prstGeom>
            <a:solidFill>
              <a:srgbClr val="FBAD3C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100" b="1" spc="-100" dirty="0" smtClean="0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성능인증을 받은 보호구 사용</a:t>
              </a:r>
              <a:endParaRPr lang="ko-KR" altLang="en-US" sz="1100" b="1" spc="-1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1547665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46464"/>
                </a:solidFill>
                <a:latin typeface="+mj-ea"/>
                <a:ea typeface="+mj-ea"/>
              </a:rPr>
              <a:t>사용 빈도에 </a:t>
            </a:r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따른 선택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831395" y="1789991"/>
            <a:ext cx="590895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올바른 보호구 선택을 위해서는 보호구를 얼마나 자주 사용하는지를 파악</a:t>
            </a:r>
          </a:p>
          <a:p>
            <a:pPr>
              <a:lnSpc>
                <a:spcPct val="25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사용 빈도가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높으면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내구성이 있고 장기간 사용에 적합한 보호구를 선택</a:t>
            </a:r>
          </a:p>
          <a:p>
            <a:pPr>
              <a:lnSpc>
                <a:spcPct val="25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임시로 하는 분진작업이라면 일회용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안면부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여과식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방진마스크를 사용</a:t>
            </a:r>
          </a:p>
          <a:p>
            <a:pPr>
              <a:lnSpc>
                <a:spcPct val="25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장기간 작업의 경우에는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반면형이나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전면형의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방진마스크가 적합</a:t>
            </a:r>
          </a:p>
        </p:txBody>
      </p:sp>
      <p:cxnSp>
        <p:nvCxnSpPr>
          <p:cNvPr id="16" name="직선 연결선 15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연결선 21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08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61399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127180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64036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대각선 방향의 모서리가 둥근 사각형 14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/>
              <a:t>3</a:t>
            </a:r>
            <a:endParaRPr lang="ko-KR" altLang="en-US" sz="1600" b="1" dirty="0"/>
          </a:p>
        </p:txBody>
      </p:sp>
      <p:pic>
        <p:nvPicPr>
          <p:cNvPr id="18" name="Picture 2" descr="C:\Users\jason2\Desktop\보호구의 종류와 사용법\8 (2)-new cop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40537"/>
            <a:ext cx="3196455" cy="198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525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사용방법 및 관리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대각선 방향의 모서리가 둥근 사각형 1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</a:t>
            </a:r>
            <a:endParaRPr lang="ko-KR" altLang="en-US" sz="1600" b="1" dirty="0"/>
          </a:p>
        </p:txBody>
      </p:sp>
      <p:sp>
        <p:nvSpPr>
          <p:cNvPr id="27" name="직사각형 26"/>
          <p:cNvSpPr/>
          <p:nvPr/>
        </p:nvSpPr>
        <p:spPr>
          <a:xfrm>
            <a:off x="1831395" y="1789991"/>
            <a:ext cx="5620926" cy="268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>
                <a:solidFill>
                  <a:srgbClr val="676B61"/>
                </a:solidFill>
              </a:rPr>
              <a:t>작업에 맞는 보안경인지 </a:t>
            </a:r>
            <a:r>
              <a:rPr lang="ko-KR" altLang="en-US" sz="1350" b="1" spc="-150" dirty="0" smtClean="0">
                <a:solidFill>
                  <a:srgbClr val="676B61"/>
                </a:solidFill>
              </a:rPr>
              <a:t>확인한다</a:t>
            </a:r>
            <a:endParaRPr lang="en-US" altLang="ko-KR" sz="1350" b="1" spc="-150" dirty="0">
              <a:solidFill>
                <a:srgbClr val="676B61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76B61"/>
                </a:solidFill>
              </a:rPr>
              <a:t>안전인증</a:t>
            </a:r>
            <a:r>
              <a:rPr lang="en-US" altLang="ko-KR" sz="1350" b="1" spc="-150" dirty="0" smtClean="0">
                <a:solidFill>
                  <a:srgbClr val="676B61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76B61"/>
                </a:solidFill>
              </a:rPr>
              <a:t>자율안전확인</a:t>
            </a:r>
            <a:r>
              <a:rPr lang="en-US" altLang="ko-KR" sz="1350" b="1" spc="-150" dirty="0" smtClean="0">
                <a:solidFill>
                  <a:srgbClr val="676B61"/>
                </a:solidFill>
              </a:rPr>
              <a:t>)</a:t>
            </a:r>
            <a:r>
              <a:rPr lang="ko-KR" altLang="en-US" sz="1350" b="1" spc="-150" dirty="0" smtClean="0">
                <a:solidFill>
                  <a:srgbClr val="676B61"/>
                </a:solidFill>
              </a:rPr>
              <a:t>을 </a:t>
            </a:r>
            <a:r>
              <a:rPr lang="ko-KR" altLang="en-US" sz="1350" b="1" spc="-150" dirty="0">
                <a:solidFill>
                  <a:srgbClr val="676B61"/>
                </a:solidFill>
              </a:rPr>
              <a:t>받은 것인지 </a:t>
            </a:r>
            <a:r>
              <a:rPr lang="ko-KR" altLang="en-US" sz="1350" b="1" spc="-150" dirty="0" smtClean="0">
                <a:solidFill>
                  <a:srgbClr val="676B61"/>
                </a:solidFill>
              </a:rPr>
              <a:t>확인한다</a:t>
            </a:r>
            <a:endParaRPr lang="en-US" altLang="ko-KR" sz="1350" b="1" spc="-150" dirty="0">
              <a:solidFill>
                <a:srgbClr val="676B61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76B61"/>
                </a:solidFill>
              </a:rPr>
              <a:t>사용 </a:t>
            </a:r>
            <a:r>
              <a:rPr lang="ko-KR" altLang="en-US" sz="1350" b="1" spc="-150" dirty="0">
                <a:solidFill>
                  <a:srgbClr val="676B61"/>
                </a:solidFill>
              </a:rPr>
              <a:t>중 렌즈에 흠</a:t>
            </a:r>
            <a:r>
              <a:rPr lang="en-US" altLang="ko-KR" sz="1350" b="1" spc="-150" dirty="0">
                <a:solidFill>
                  <a:srgbClr val="676B61"/>
                </a:solidFill>
              </a:rPr>
              <a:t>, </a:t>
            </a:r>
            <a:r>
              <a:rPr lang="ko-KR" altLang="en-US" sz="1350" b="1" spc="-150" dirty="0">
                <a:solidFill>
                  <a:srgbClr val="676B61"/>
                </a:solidFill>
              </a:rPr>
              <a:t>더러움</a:t>
            </a:r>
            <a:r>
              <a:rPr lang="en-US" altLang="ko-KR" sz="1350" b="1" spc="-150" dirty="0">
                <a:solidFill>
                  <a:srgbClr val="676B61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76B61"/>
                </a:solidFill>
              </a:rPr>
              <a:t>깨짐</a:t>
            </a:r>
            <a:r>
              <a:rPr lang="en-US" altLang="ko-KR" sz="1350" b="1" spc="-150" dirty="0" smtClean="0">
                <a:solidFill>
                  <a:srgbClr val="676B61"/>
                </a:solidFill>
              </a:rPr>
              <a:t>, </a:t>
            </a:r>
            <a:r>
              <a:rPr lang="ko-KR" altLang="en-US" sz="1350" b="1" spc="-150" dirty="0" smtClean="0">
                <a:solidFill>
                  <a:srgbClr val="676B61"/>
                </a:solidFill>
              </a:rPr>
              <a:t>부식 등 각종 파손 및 부식이 발견되</a:t>
            </a:r>
            <a:r>
              <a:rPr lang="ko-KR" altLang="en-US" sz="1350" b="1" spc="-150" dirty="0">
                <a:solidFill>
                  <a:srgbClr val="676B61"/>
                </a:solidFill>
              </a:rPr>
              <a:t>면</a:t>
            </a:r>
            <a:r>
              <a:rPr lang="ko-KR" altLang="en-US" sz="1350" b="1" spc="-150" dirty="0" smtClean="0">
                <a:solidFill>
                  <a:srgbClr val="676B61"/>
                </a:solidFill>
              </a:rPr>
              <a:t> 교체한다</a:t>
            </a:r>
            <a:endParaRPr lang="en-US" altLang="ko-KR" sz="1350" b="1" spc="-150" dirty="0">
              <a:solidFill>
                <a:srgbClr val="676B61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76B61"/>
                </a:solidFill>
              </a:rPr>
              <a:t>착용 </a:t>
            </a:r>
            <a:r>
              <a:rPr lang="ko-KR" altLang="en-US" sz="1350" b="1" spc="-150" dirty="0">
                <a:solidFill>
                  <a:srgbClr val="676B61"/>
                </a:solidFill>
              </a:rPr>
              <a:t>시 거리감이 불량하거나 </a:t>
            </a:r>
            <a:r>
              <a:rPr lang="ko-KR" altLang="en-US" sz="1350" b="1" spc="-150" dirty="0" err="1">
                <a:solidFill>
                  <a:srgbClr val="676B61"/>
                </a:solidFill>
              </a:rPr>
              <a:t>이물감</a:t>
            </a:r>
            <a:r>
              <a:rPr lang="ko-KR" altLang="en-US" sz="1350" b="1" spc="-150" dirty="0">
                <a:solidFill>
                  <a:srgbClr val="676B61"/>
                </a:solidFill>
              </a:rPr>
              <a:t> 등이 느껴지면 </a:t>
            </a:r>
            <a:r>
              <a:rPr lang="ko-KR" altLang="en-US" sz="1350" b="1" spc="-150" dirty="0" smtClean="0">
                <a:solidFill>
                  <a:srgbClr val="676B61"/>
                </a:solidFill>
              </a:rPr>
              <a:t>교체한다</a:t>
            </a:r>
            <a:endParaRPr lang="en-US" altLang="ko-KR" sz="1350" b="1" spc="-150" dirty="0">
              <a:solidFill>
                <a:srgbClr val="676B61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76B61"/>
                </a:solidFill>
              </a:rPr>
              <a:t>청결히 </a:t>
            </a:r>
            <a:r>
              <a:rPr lang="ko-KR" altLang="en-US" sz="1350" b="1" spc="-150" dirty="0">
                <a:solidFill>
                  <a:srgbClr val="676B61"/>
                </a:solidFill>
              </a:rPr>
              <a:t>보관하고 </a:t>
            </a:r>
            <a:r>
              <a:rPr lang="ko-KR" altLang="en-US" sz="1350" b="1" spc="-150" dirty="0" smtClean="0">
                <a:solidFill>
                  <a:srgbClr val="676B61"/>
                </a:solidFill>
              </a:rPr>
              <a:t>사용한다</a:t>
            </a:r>
            <a:endParaRPr lang="en-US" altLang="ko-KR" sz="1350" b="1" spc="-150" dirty="0">
              <a:solidFill>
                <a:srgbClr val="676B61"/>
              </a:solidFill>
            </a:endParaRPr>
          </a:p>
        </p:txBody>
      </p:sp>
      <p:pic>
        <p:nvPicPr>
          <p:cNvPr id="1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08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611663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122514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633365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14421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80</a:t>
            </a:fld>
            <a:endParaRPr lang="ko-KR" altLang="en-US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7037" y="3633365"/>
            <a:ext cx="1917472" cy="2201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0" name="직선 연결선 19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02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70516" y="3429000"/>
            <a:ext cx="2365980" cy="2143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12446" y="1260459"/>
            <a:ext cx="5939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err="1" smtClean="0">
                <a:solidFill>
                  <a:srgbClr val="2767B2"/>
                </a:solidFill>
              </a:rPr>
              <a:t>보안면</a:t>
            </a:r>
            <a:endParaRPr lang="en-US" altLang="ko-KR" sz="1400" b="1" dirty="0" smtClean="0">
              <a:solidFill>
                <a:srgbClr val="7030A0"/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0" y="213285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내용 개체 틀 4"/>
          <p:cNvSpPr txBox="1">
            <a:spLocks/>
          </p:cNvSpPr>
          <p:nvPr/>
        </p:nvSpPr>
        <p:spPr>
          <a:xfrm>
            <a:off x="1511152" y="3275652"/>
            <a:ext cx="5077072" cy="20255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작업 시 발생하는 유해∙위험요인으로부터 얼굴 부분을 보호하기 위한 것으로 크게 두 가지로 나눌 수 있음</a:t>
            </a:r>
            <a:endParaRPr lang="en-US" altLang="ko-KR" sz="1400" b="1" spc="-150" dirty="0" smtClean="0">
              <a:solidFill>
                <a:srgbClr val="646464"/>
              </a:solidFill>
              <a:latin typeface="+mn-ea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각종 </a:t>
            </a:r>
            <a:r>
              <a:rPr lang="ko-KR" altLang="en-US" sz="1400" b="1" spc="-150" dirty="0" err="1" smtClean="0">
                <a:solidFill>
                  <a:srgbClr val="646464"/>
                </a:solidFill>
                <a:latin typeface="+mn-ea"/>
              </a:rPr>
              <a:t>비산물과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 유해한 액체로부터 얼굴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(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머리 전면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이마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턱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목</a:t>
            </a:r>
            <a:r>
              <a:rPr lang="en-US" altLang="ko-KR" sz="1400" b="1" spc="-150" dirty="0">
                <a:solidFill>
                  <a:srgbClr val="646464"/>
                </a:solidFill>
                <a:latin typeface="+mn-ea"/>
              </a:rPr>
              <a:t>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앞부분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코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, 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입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)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을 보호하기 위해 착용하는 </a:t>
            </a:r>
            <a:r>
              <a:rPr lang="ko-KR" altLang="en-US" sz="1400" b="1" spc="-150" dirty="0" err="1" smtClean="0">
                <a:solidFill>
                  <a:srgbClr val="646464"/>
                </a:solidFill>
                <a:latin typeface="+mn-ea"/>
              </a:rPr>
              <a:t>일반보안면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(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자율안전확인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)</a:t>
            </a:r>
          </a:p>
          <a:p>
            <a:pPr>
              <a:lnSpc>
                <a:spcPct val="15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용접작업 시 유해광선이나 분진 등으로부터 눈과 </a:t>
            </a:r>
            <a:r>
              <a:rPr lang="ko-KR" altLang="en-US" sz="1400" b="1" spc="-150" dirty="0" err="1" smtClean="0">
                <a:solidFill>
                  <a:srgbClr val="646464"/>
                </a:solidFill>
                <a:latin typeface="+mn-ea"/>
              </a:rPr>
              <a:t>안면부를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 보호하기 위해 착용하는 용접용 </a:t>
            </a:r>
            <a:r>
              <a:rPr lang="ko-KR" altLang="en-US" sz="1400" b="1" spc="-150" dirty="0" err="1" smtClean="0">
                <a:solidFill>
                  <a:srgbClr val="646464"/>
                </a:solidFill>
                <a:latin typeface="+mn-ea"/>
              </a:rPr>
              <a:t>보안면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(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안전인증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)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81</a:t>
            </a:fld>
            <a:endParaRPr lang="ko-KR" altLang="en-US" dirty="0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066" y="956145"/>
            <a:ext cx="1109057" cy="1096236"/>
          </a:xfrm>
          <a:prstGeom prst="rect">
            <a:avLst/>
          </a:prstGeom>
        </p:spPr>
      </p:pic>
      <p:sp>
        <p:nvSpPr>
          <p:cNvPr id="18" name="직사각형 17"/>
          <p:cNvSpPr/>
          <p:nvPr/>
        </p:nvSpPr>
        <p:spPr>
          <a:xfrm>
            <a:off x="1543363" y="278092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smtClean="0">
                <a:solidFill>
                  <a:srgbClr val="676B61"/>
                </a:solidFill>
                <a:latin typeface="+mj-ea"/>
                <a:ea typeface="+mj-ea"/>
              </a:rPr>
              <a:t>보안면은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9" name="직선 연결선 18"/>
          <p:cNvCxnSpPr/>
          <p:nvPr/>
        </p:nvCxnSpPr>
        <p:spPr>
          <a:xfrm>
            <a:off x="1461518" y="3154978"/>
            <a:ext cx="4766666" cy="7733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대각선 방향의 모서리가 둥근 사각형 19"/>
          <p:cNvSpPr/>
          <p:nvPr/>
        </p:nvSpPr>
        <p:spPr>
          <a:xfrm>
            <a:off x="1043608" y="279045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42711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1619672" y="4674622"/>
            <a:ext cx="3095128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5005264" y="4674622"/>
            <a:ext cx="3095128" cy="338554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TextBox 38"/>
          <p:cNvSpPr txBox="1"/>
          <p:nvPr/>
        </p:nvSpPr>
        <p:spPr>
          <a:xfrm>
            <a:off x="5066725" y="4690011"/>
            <a:ext cx="22348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err="1" smtClean="0">
                <a:solidFill>
                  <a:srgbClr val="646464"/>
                </a:solidFill>
              </a:rPr>
              <a:t>핸드실드형</a:t>
            </a:r>
            <a:endParaRPr lang="ko-KR" altLang="en-US" sz="1400" b="1" dirty="0">
              <a:solidFill>
                <a:srgbClr val="646464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</a:rPr>
              <a:t>종류별 성능 구분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691680" y="4690011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err="1" smtClean="0">
                <a:solidFill>
                  <a:srgbClr val="646464"/>
                </a:solidFill>
              </a:rPr>
              <a:t>헬멧형</a:t>
            </a:r>
            <a:r>
              <a:rPr lang="ko-KR" altLang="en-US" sz="1400" b="1" dirty="0" smtClean="0">
                <a:solidFill>
                  <a:srgbClr val="646464"/>
                </a:solidFill>
              </a:rPr>
              <a:t> </a:t>
            </a:r>
            <a:endParaRPr lang="ko-KR" altLang="en-US" sz="1400" b="1" dirty="0">
              <a:solidFill>
                <a:srgbClr val="646464"/>
              </a:solidFill>
            </a:endParaRPr>
          </a:p>
        </p:txBody>
      </p:sp>
      <p:sp>
        <p:nvSpPr>
          <p:cNvPr id="46" name="대각선 방향의 모서리가 둥근 사각형 4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pic>
        <p:nvPicPr>
          <p:cNvPr id="13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60"/>
          <a:stretch/>
        </p:blipFill>
        <p:spPr bwMode="auto">
          <a:xfrm>
            <a:off x="1905432" y="2398092"/>
            <a:ext cx="2684014" cy="20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35" r="-900"/>
          <a:stretch/>
        </p:blipFill>
        <p:spPr bwMode="auto">
          <a:xfrm>
            <a:off x="5317433" y="2398092"/>
            <a:ext cx="2453951" cy="208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82</a:t>
            </a:fld>
            <a:endParaRPr lang="ko-KR" altLang="en-US" dirty="0"/>
          </a:p>
        </p:txBody>
      </p:sp>
      <p:cxnSp>
        <p:nvCxnSpPr>
          <p:cNvPr id="15" name="직선 연결선 14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560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</a:rPr>
              <a:t>종류별 성능 구분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대각선 방향의 모서리가 둥근 사각형 4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3648161"/>
              </p:ext>
            </p:extLst>
          </p:nvPr>
        </p:nvGraphicFramePr>
        <p:xfrm>
          <a:off x="1691682" y="1988839"/>
          <a:ext cx="6480719" cy="3960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7"/>
                <a:gridCol w="1080120"/>
                <a:gridCol w="4608512"/>
              </a:tblGrid>
              <a:tr h="391221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bg1"/>
                          </a:solidFill>
                        </a:rPr>
                        <a:t>구분</a:t>
                      </a:r>
                      <a:endParaRPr lang="ko-KR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chemeClr val="bg1"/>
                          </a:solidFill>
                        </a:rPr>
                        <a:t>내용</a:t>
                      </a:r>
                      <a:endParaRPr lang="ko-KR" altLang="en-US" sz="12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</a:tr>
              <a:tr h="96465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50" b="1" dirty="0" smtClean="0">
                          <a:solidFill>
                            <a:srgbClr val="8D7E69"/>
                          </a:solidFill>
                        </a:rPr>
                        <a:t>형태별</a:t>
                      </a:r>
                      <a:endParaRPr lang="ko-KR" altLang="en-US" sz="125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 dirty="0" err="1" smtClean="0">
                          <a:solidFill>
                            <a:srgbClr val="83887C"/>
                          </a:solidFill>
                        </a:rPr>
                        <a:t>헬멧형</a:t>
                      </a:r>
                      <a:endParaRPr lang="ko-KR" altLang="en-US" sz="1200" b="1" dirty="0">
                        <a:solidFill>
                          <a:srgbClr val="83887C"/>
                        </a:solidFill>
                      </a:endParaRPr>
                    </a:p>
                  </a:txBody>
                  <a:tcPr anchor="ctr">
                    <a:solidFill>
                      <a:srgbClr val="F5F3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안전모나 착용자의 머리에 지지대나 헤드밴드 등을 이용하여 </a:t>
                      </a:r>
                      <a:endParaRPr lang="en-US" altLang="ko-KR" sz="1200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적정 위치에 고정해</a:t>
                      </a:r>
                      <a:r>
                        <a:rPr lang="en-US" altLang="ko-KR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사용하는 형태</a:t>
                      </a:r>
                      <a:r>
                        <a:rPr lang="en-US" altLang="ko-KR" sz="10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0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자동용접필터형</a:t>
                      </a:r>
                      <a:r>
                        <a:rPr lang="en-US" altLang="ko-KR" sz="10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일반용접필터형</a:t>
                      </a:r>
                      <a:r>
                        <a:rPr lang="en-US" altLang="ko-KR" sz="10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endParaRPr lang="ko-KR" altLang="en-US" sz="10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675258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 dirty="0" err="1" smtClean="0">
                          <a:solidFill>
                            <a:srgbClr val="83887C"/>
                          </a:solidFill>
                        </a:rPr>
                        <a:t>핸드실드형</a:t>
                      </a:r>
                      <a:endParaRPr lang="ko-KR" altLang="en-US" sz="1200" b="1" dirty="0">
                        <a:solidFill>
                          <a:srgbClr val="83887C"/>
                        </a:solidFill>
                      </a:endParaRPr>
                    </a:p>
                  </a:txBody>
                  <a:tcPr anchor="ctr">
                    <a:solidFill>
                      <a:srgbClr val="F5F3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손에 들고 이용하는 </a:t>
                      </a:r>
                      <a:r>
                        <a:rPr lang="ko-KR" altLang="en-US" sz="120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보안면으로</a:t>
                      </a: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 적절한 필터를 장착하여 </a:t>
                      </a:r>
                      <a:endParaRPr lang="en-US" altLang="ko-KR" sz="1200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눈 및 안면을 보호하는 형태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96465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250" b="1" dirty="0" smtClean="0">
                          <a:solidFill>
                            <a:srgbClr val="8D7E69"/>
                          </a:solidFill>
                        </a:rPr>
                        <a:t>기능별</a:t>
                      </a:r>
                      <a:endParaRPr lang="ko-KR" altLang="en-US" sz="1250" b="1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 dirty="0" smtClean="0">
                          <a:solidFill>
                            <a:srgbClr val="83887C"/>
                          </a:solidFill>
                        </a:rPr>
                        <a:t>일반용접</a:t>
                      </a:r>
                      <a:endParaRPr lang="en-US" altLang="ko-KR" sz="1200" b="1" dirty="0" smtClean="0">
                        <a:solidFill>
                          <a:srgbClr val="83887C"/>
                        </a:solidFill>
                      </a:endParaRPr>
                    </a:p>
                    <a:p>
                      <a:pPr latinLnBrk="1"/>
                      <a:r>
                        <a:rPr lang="ko-KR" altLang="en-US" sz="1200" b="1" dirty="0" err="1" smtClean="0">
                          <a:solidFill>
                            <a:srgbClr val="83887C"/>
                          </a:solidFill>
                        </a:rPr>
                        <a:t>필터형</a:t>
                      </a:r>
                      <a:endParaRPr lang="ko-KR" altLang="en-US" sz="1200" b="1" dirty="0">
                        <a:solidFill>
                          <a:srgbClr val="83887C"/>
                        </a:solidFill>
                      </a:endParaRPr>
                    </a:p>
                  </a:txBody>
                  <a:tcPr anchor="ctr">
                    <a:solidFill>
                      <a:srgbClr val="F5F3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일정한 차광능력을 가진 차광유리로 구성되어 작업자가 </a:t>
                      </a:r>
                      <a:endParaRPr lang="en-US" altLang="ko-KR" sz="1200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반복적으로 차광유리 개폐를 반복	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964654">
                <a:tc vMerge="1">
                  <a:txBody>
                    <a:bodyPr/>
                    <a:lstStyle/>
                    <a:p>
                      <a:pPr latinLnBrk="1"/>
                      <a:endParaRPr lang="ko-KR" altLang="en-US" sz="1200" dirty="0"/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 dirty="0" smtClean="0">
                          <a:solidFill>
                            <a:srgbClr val="83887C"/>
                          </a:solidFill>
                        </a:rPr>
                        <a:t>자동용접</a:t>
                      </a:r>
                      <a:endParaRPr lang="en-US" altLang="ko-KR" sz="1200" b="1" dirty="0" smtClean="0">
                        <a:solidFill>
                          <a:srgbClr val="83887C"/>
                        </a:solidFill>
                      </a:endParaRPr>
                    </a:p>
                    <a:p>
                      <a:pPr latinLnBrk="1"/>
                      <a:r>
                        <a:rPr lang="ko-KR" altLang="en-US" sz="1200" b="1" dirty="0" err="1" smtClean="0">
                          <a:solidFill>
                            <a:srgbClr val="83887C"/>
                          </a:solidFill>
                        </a:rPr>
                        <a:t>필터형</a:t>
                      </a:r>
                      <a:endParaRPr lang="ko-KR" altLang="en-US" sz="1200" b="1" dirty="0">
                        <a:solidFill>
                          <a:srgbClr val="83887C"/>
                        </a:solidFill>
                      </a:endParaRPr>
                    </a:p>
                  </a:txBody>
                  <a:tcPr anchor="ctr">
                    <a:solidFill>
                      <a:srgbClr val="F5F3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자외선에 반응하는 자동용접필터를 </a:t>
                      </a:r>
                      <a:r>
                        <a:rPr lang="ko-KR" altLang="en-US" sz="120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체용하여</a:t>
                      </a: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0.5</a:t>
                      </a: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초의 </a:t>
                      </a:r>
                      <a:endParaRPr lang="en-US" altLang="ko-KR" sz="1200" kern="1200" baseline="0" dirty="0" smtClean="0">
                        <a:solidFill>
                          <a:srgbClr val="676B6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짧은 시간 내에 자외선에 반응하여 자동으로 빛을 차단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cxnSp>
        <p:nvCxnSpPr>
          <p:cNvPr id="6" name="직선 연결선 5"/>
          <p:cNvCxnSpPr/>
          <p:nvPr/>
        </p:nvCxnSpPr>
        <p:spPr>
          <a:xfrm>
            <a:off x="3598721" y="3338330"/>
            <a:ext cx="4500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3598721" y="4019465"/>
            <a:ext cx="4500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3598721" y="4980519"/>
            <a:ext cx="4500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/>
          <p:cNvCxnSpPr/>
          <p:nvPr/>
        </p:nvCxnSpPr>
        <p:spPr>
          <a:xfrm>
            <a:off x="1695247" y="5949280"/>
            <a:ext cx="6443685" cy="0"/>
          </a:xfrm>
          <a:prstGeom prst="line">
            <a:avLst/>
          </a:prstGeom>
          <a:ln w="19050"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83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373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76B61"/>
                </a:solidFill>
                <a:latin typeface="+mj-ea"/>
                <a:ea typeface="+mj-ea"/>
              </a:rPr>
              <a:t>등급 및 선정기준</a:t>
            </a:r>
          </a:p>
        </p:txBody>
      </p:sp>
      <p:cxnSp>
        <p:nvCxnSpPr>
          <p:cNvPr id="15" name="직선 연결선 1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대각선 방향의 모서리가 둥근 사각형 1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sp>
        <p:nvSpPr>
          <p:cNvPr id="27" name="직사각형 26"/>
          <p:cNvSpPr/>
          <p:nvPr/>
        </p:nvSpPr>
        <p:spPr>
          <a:xfrm>
            <a:off x="1870203" y="1789991"/>
            <a:ext cx="6662237" cy="2377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 err="1">
                <a:solidFill>
                  <a:srgbClr val="646464"/>
                </a:solidFill>
              </a:rPr>
              <a:t>용접보안면은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용접</a:t>
            </a:r>
            <a:r>
              <a:rPr lang="en-US" altLang="ko-KR" sz="1350" b="1" spc="-150" dirty="0">
                <a:solidFill>
                  <a:srgbClr val="646464"/>
                </a:solidFill>
              </a:rPr>
              <a:t> ·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용단작업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등에 적합한 차광번호를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선정한다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en-US" altLang="ko-KR" sz="1350" b="1" spc="-150" dirty="0" smtClean="0">
                <a:solidFill>
                  <a:srgbClr val="646464"/>
                </a:solidFill>
              </a:rPr>
              <a:t>-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용접필터의 차광번호는 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1.2 ~ 16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번까지 구분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큰 숫자가 시감투과율 등이 낮음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</a:t>
            </a: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착용이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편안하고 내구성이 있는 것으로 선정한다</a:t>
            </a:r>
          </a:p>
          <a:p>
            <a:pPr>
              <a:lnSpc>
                <a:spcPct val="25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보안면에는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돌출 부분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날카로운 모서리 혹은 사용 도중 불편하거나 상해를 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r>
              <a:rPr lang="ko-KR" altLang="en-US" sz="1350" b="1" spc="-150" dirty="0" smtClean="0">
                <a:solidFill>
                  <a:srgbClr val="646464"/>
                </a:solidFill>
              </a:rPr>
              <a:t>줄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수 있는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결함이 없어야 한다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1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21008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3077656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1" y="3593568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84</a:t>
            </a:fld>
            <a:endParaRPr lang="ko-KR" altLang="en-US" dirty="0"/>
          </a:p>
        </p:txBody>
      </p:sp>
      <p:cxnSp>
        <p:nvCxnSpPr>
          <p:cNvPr id="18" name="직선 연결선 17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197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직사각형 26"/>
          <p:cNvSpPr/>
          <p:nvPr/>
        </p:nvSpPr>
        <p:spPr>
          <a:xfrm>
            <a:off x="1831395" y="1789991"/>
            <a:ext cx="5620926" cy="268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작업에 맞는 보안경인지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확인한다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안전인증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(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자율안전확인</a:t>
            </a:r>
            <a:r>
              <a:rPr lang="en-US" altLang="ko-KR" sz="1350" b="1" spc="-150" dirty="0" smtClean="0">
                <a:solidFill>
                  <a:srgbClr val="646464"/>
                </a:solidFill>
              </a:rPr>
              <a:t>)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을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받은 것인지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확인한다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사용 중 렌즈에 흠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더러움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깨짐</a:t>
            </a:r>
            <a:r>
              <a:rPr lang="en-US" altLang="ko-KR" sz="1350" b="1" spc="-150" dirty="0">
                <a:solidFill>
                  <a:srgbClr val="646464"/>
                </a:solidFill>
              </a:rPr>
              <a:t>,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부식 등 각종 파손 및 부식이 발견되면 교체한다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착용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시 거리감이 불량하거나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이물감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등이 느껴지면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교체한다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청결히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보관하고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사용한다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08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61155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122410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621597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사용방법 및 관리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대각선 방향의 모서리가 둥근 사각형 1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</a:t>
            </a:r>
            <a:endParaRPr lang="ko-KR" altLang="en-US" sz="1600" b="1" dirty="0"/>
          </a:p>
        </p:txBody>
      </p:sp>
      <p:pic>
        <p:nvPicPr>
          <p:cNvPr id="1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1441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85</a:t>
            </a:fld>
            <a:endParaRPr lang="ko-KR" altLang="en-US" dirty="0"/>
          </a:p>
        </p:txBody>
      </p: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03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5468" y="3284984"/>
            <a:ext cx="2660987" cy="250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12446" y="1260459"/>
            <a:ext cx="5939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2767B2"/>
                </a:solidFill>
              </a:rPr>
              <a:t>방음보호구</a:t>
            </a:r>
            <a:endParaRPr lang="en-US" altLang="ko-KR" sz="1400" b="1" dirty="0" smtClean="0">
              <a:solidFill>
                <a:srgbClr val="6D349C"/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0" y="2132856"/>
            <a:ext cx="9144000" cy="0"/>
          </a:xfrm>
          <a:prstGeom prst="line">
            <a:avLst/>
          </a:prstGeom>
          <a:ln w="317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내용 개체 틀 4"/>
          <p:cNvSpPr txBox="1">
            <a:spLocks/>
          </p:cNvSpPr>
          <p:nvPr/>
        </p:nvSpPr>
        <p:spPr>
          <a:xfrm>
            <a:off x="1497128" y="3779708"/>
            <a:ext cx="4200360" cy="20255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buFont typeface="Wingdings" pitchFamily="2" charset="2"/>
              <a:buChar char="l"/>
            </a:pP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작업 시 발생되는 각종 소음으로부터 근로자 청력을 보호하기 위해 사용하는 것으로 귀마개와 </a:t>
            </a:r>
            <a:r>
              <a:rPr lang="ko-KR" altLang="en-US" sz="1400" b="1" spc="-150" dirty="0" err="1" smtClean="0">
                <a:solidFill>
                  <a:srgbClr val="646464"/>
                </a:solidFill>
                <a:latin typeface="+mn-ea"/>
              </a:rPr>
              <a:t>귀덮개로</a:t>
            </a:r>
            <a:r>
              <a:rPr lang="ko-KR" altLang="en-US" sz="1400" b="1" spc="-150" dirty="0" smtClean="0">
                <a:solidFill>
                  <a:srgbClr val="646464"/>
                </a:solidFill>
                <a:latin typeface="+mn-ea"/>
              </a:rPr>
              <a:t> 크게 나누어진다</a:t>
            </a:r>
            <a:r>
              <a:rPr lang="en-US" altLang="ko-KR" sz="1400" b="1" spc="-150" dirty="0" smtClean="0">
                <a:solidFill>
                  <a:srgbClr val="646464"/>
                </a:solidFill>
                <a:latin typeface="+mn-ea"/>
              </a:rPr>
              <a:t>.</a:t>
            </a:r>
            <a:endParaRPr lang="ko-KR" altLang="en-US" sz="1400" b="1" spc="-150" dirty="0">
              <a:solidFill>
                <a:srgbClr val="646464"/>
              </a:solidFill>
              <a:latin typeface="+mn-ea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86</a:t>
            </a:fld>
            <a:endParaRPr lang="ko-KR" altLang="en-US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462" y="945837"/>
            <a:ext cx="1106409" cy="1079908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1543363" y="278092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방음보호구는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3" name="직선 연결선 12"/>
          <p:cNvCxnSpPr/>
          <p:nvPr/>
        </p:nvCxnSpPr>
        <p:spPr>
          <a:xfrm>
            <a:off x="1461518" y="3154978"/>
            <a:ext cx="4766666" cy="7733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대각선 방향의 모서리가 둥근 사각형 14"/>
          <p:cNvSpPr/>
          <p:nvPr/>
        </p:nvSpPr>
        <p:spPr>
          <a:xfrm>
            <a:off x="1043608" y="279045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1</a:t>
            </a:r>
            <a:endParaRPr lang="ko-KR" alt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109013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</a:rPr>
              <a:t>종류별 성능 구분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대각선 방향의 모서리가 둥근 사각형 4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2</a:t>
            </a:r>
            <a:endParaRPr lang="ko-KR" altLang="en-US" sz="1600" b="1" dirty="0"/>
          </a:p>
        </p:txBody>
      </p:sp>
      <p:graphicFrame>
        <p:nvGraphicFramePr>
          <p:cNvPr id="11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7768944"/>
              </p:ext>
            </p:extLst>
          </p:nvPr>
        </p:nvGraphicFramePr>
        <p:xfrm>
          <a:off x="1619673" y="1916832"/>
          <a:ext cx="651804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0303"/>
                <a:gridCol w="686483"/>
                <a:gridCol w="915311"/>
                <a:gridCol w="4135947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종류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구분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기호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/>
                        <a:t>성능</a:t>
                      </a:r>
                      <a:endParaRPr lang="ko-KR" altLang="en-US" sz="1200" dirty="0"/>
                    </a:p>
                  </a:txBody>
                  <a:tcPr anchor="ctr">
                    <a:solidFill>
                      <a:srgbClr val="676B6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smtClean="0">
                          <a:solidFill>
                            <a:srgbClr val="8D7E69"/>
                          </a:solidFill>
                        </a:rPr>
                        <a:t>귀마개</a:t>
                      </a:r>
                      <a:endParaRPr lang="ko-KR" altLang="en-US" sz="1200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1</a:t>
                      </a:r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종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EP-1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solidFill>
                      <a:srgbClr val="F5F3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저음부터 고음까지 </a:t>
                      </a:r>
                      <a:r>
                        <a:rPr lang="ko-KR" altLang="en-US" sz="120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차음</a:t>
                      </a: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2</a:t>
                      </a:r>
                      <a:r>
                        <a:rPr lang="ko-KR" altLang="en-US" sz="1200" dirty="0" smtClean="0">
                          <a:solidFill>
                            <a:srgbClr val="676B61"/>
                          </a:solidFill>
                        </a:rPr>
                        <a:t>종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EP-2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solidFill>
                      <a:srgbClr val="F5F3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주로 고음을 </a:t>
                      </a:r>
                      <a:r>
                        <a:rPr lang="ko-KR" altLang="en-US" sz="120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차음하고</a:t>
                      </a:r>
                      <a:r>
                        <a:rPr lang="en-US" altLang="ko-KR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저음</a:t>
                      </a:r>
                      <a:r>
                        <a:rPr lang="en-US" altLang="ko-KR" sz="105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1050" b="0" kern="1200" baseline="0" dirty="0" err="1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회화음</a:t>
                      </a:r>
                      <a:r>
                        <a:rPr lang="ko-KR" altLang="en-US" sz="105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 영역</a:t>
                      </a:r>
                      <a:r>
                        <a:rPr lang="en-US" altLang="ko-KR" sz="1050" b="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  <a:r>
                        <a:rPr lang="ko-KR" altLang="en-US" sz="1200" kern="1200" baseline="0" dirty="0" smtClean="0">
                          <a:solidFill>
                            <a:srgbClr val="676B61"/>
                          </a:solidFill>
                          <a:latin typeface="+mn-lt"/>
                          <a:ea typeface="+mn-ea"/>
                          <a:cs typeface="+mn-cs"/>
                        </a:rPr>
                        <a:t>은 차음하지 않음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200" dirty="0" err="1" smtClean="0">
                          <a:solidFill>
                            <a:srgbClr val="8D7E69"/>
                          </a:solidFill>
                        </a:rPr>
                        <a:t>귀덮개</a:t>
                      </a:r>
                      <a:endParaRPr lang="ko-KR" altLang="en-US" sz="1200" dirty="0">
                        <a:solidFill>
                          <a:srgbClr val="8D7E69"/>
                        </a:solidFill>
                      </a:endParaRPr>
                    </a:p>
                  </a:txBody>
                  <a:tcPr anchor="ctr">
                    <a:solidFill>
                      <a:srgbClr val="ECE8E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-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EM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solidFill>
                      <a:srgbClr val="F5F3F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dirty="0" smtClean="0">
                          <a:solidFill>
                            <a:srgbClr val="676B61"/>
                          </a:solidFill>
                        </a:rPr>
                        <a:t>-</a:t>
                      </a:r>
                      <a:endParaRPr lang="ko-KR" altLang="en-US" sz="1200" dirty="0">
                        <a:solidFill>
                          <a:srgbClr val="676B61"/>
                        </a:solidFill>
                      </a:endParaRPr>
                    </a:p>
                  </a:txBody>
                  <a:tcPr anchor="ctr">
                    <a:noFill/>
                  </a:tcPr>
                </a:tc>
              </a:tr>
            </a:tbl>
          </a:graphicData>
        </a:graphic>
      </p:graphicFrame>
      <p:cxnSp>
        <p:nvCxnSpPr>
          <p:cNvPr id="12" name="직선 연결선 11"/>
          <p:cNvCxnSpPr/>
          <p:nvPr/>
        </p:nvCxnSpPr>
        <p:spPr>
          <a:xfrm>
            <a:off x="1617275" y="3392692"/>
            <a:ext cx="6511248" cy="0"/>
          </a:xfrm>
          <a:prstGeom prst="line">
            <a:avLst/>
          </a:prstGeom>
          <a:ln w="19050"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직사각형 27"/>
          <p:cNvSpPr/>
          <p:nvPr/>
        </p:nvSpPr>
        <p:spPr>
          <a:xfrm>
            <a:off x="1564523" y="3582347"/>
            <a:ext cx="1117444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200" b="1" spc="-150" dirty="0" err="1" smtClean="0">
                <a:solidFill>
                  <a:srgbClr val="8D7E69"/>
                </a:solidFill>
                <a:latin typeface="+mj-ea"/>
                <a:ea typeface="+mj-ea"/>
              </a:rPr>
              <a:t>폼타입</a:t>
            </a:r>
            <a:endParaRPr lang="en-US" altLang="ko-KR" sz="1200" b="1" spc="-150" dirty="0" smtClean="0">
              <a:solidFill>
                <a:srgbClr val="8D7E69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ko-KR" altLang="en-US" sz="1200" b="1" spc="-150" dirty="0" smtClean="0">
                <a:solidFill>
                  <a:srgbClr val="8D7E69"/>
                </a:solidFill>
                <a:latin typeface="+mj-ea"/>
                <a:ea typeface="+mj-ea"/>
              </a:rPr>
              <a:t>귀마개의 종류</a:t>
            </a:r>
            <a:endParaRPr lang="en-US" altLang="ko-KR" sz="1200" b="1" spc="-150" dirty="0" smtClean="0">
              <a:solidFill>
                <a:srgbClr val="8D7E69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en-US" altLang="ko-KR" sz="1200" b="1" spc="-150" dirty="0" smtClean="0">
                <a:solidFill>
                  <a:srgbClr val="8D7E69"/>
                </a:solidFill>
                <a:latin typeface="+mj-ea"/>
                <a:ea typeface="+mj-ea"/>
              </a:rPr>
              <a:t>(</a:t>
            </a:r>
            <a:r>
              <a:rPr lang="ko-KR" altLang="en-US" sz="1200" b="1" spc="-150" dirty="0" smtClean="0">
                <a:solidFill>
                  <a:srgbClr val="8D7E69"/>
                </a:solidFill>
                <a:latin typeface="+mj-ea"/>
                <a:ea typeface="+mj-ea"/>
              </a:rPr>
              <a:t>예시</a:t>
            </a:r>
            <a:r>
              <a:rPr lang="en-US" altLang="ko-KR" sz="1200" b="1" spc="-150" dirty="0" smtClean="0">
                <a:solidFill>
                  <a:srgbClr val="8D7E69"/>
                </a:solidFill>
                <a:latin typeface="+mj-ea"/>
                <a:ea typeface="+mj-ea"/>
              </a:rPr>
              <a:t>)</a:t>
            </a:r>
            <a:endParaRPr lang="ko-KR" altLang="en-US" sz="1200" b="1" spc="-150" dirty="0">
              <a:solidFill>
                <a:srgbClr val="8D7E69"/>
              </a:solidFill>
              <a:latin typeface="+mj-ea"/>
              <a:ea typeface="+mj-ea"/>
            </a:endParaRPr>
          </a:p>
        </p:txBody>
      </p:sp>
      <p:cxnSp>
        <p:nvCxnSpPr>
          <p:cNvPr id="29" name="직선 연결선 28"/>
          <p:cNvCxnSpPr/>
          <p:nvPr/>
        </p:nvCxnSpPr>
        <p:spPr>
          <a:xfrm>
            <a:off x="1627405" y="3582347"/>
            <a:ext cx="847869" cy="0"/>
          </a:xfrm>
          <a:prstGeom prst="line">
            <a:avLst/>
          </a:prstGeom>
          <a:ln w="28575">
            <a:solidFill>
              <a:srgbClr val="C3BA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직사각형 29"/>
          <p:cNvSpPr/>
          <p:nvPr/>
        </p:nvSpPr>
        <p:spPr>
          <a:xfrm>
            <a:off x="1564523" y="4394111"/>
            <a:ext cx="1117444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200" b="1" spc="-150" dirty="0" smtClean="0">
                <a:solidFill>
                  <a:srgbClr val="8D7E69"/>
                </a:solidFill>
                <a:latin typeface="+mj-ea"/>
                <a:ea typeface="+mj-ea"/>
              </a:rPr>
              <a:t>재사용</a:t>
            </a:r>
            <a:endParaRPr lang="en-US" altLang="ko-KR" sz="1200" b="1" spc="-150" dirty="0" smtClean="0">
              <a:solidFill>
                <a:srgbClr val="8D7E69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ko-KR" altLang="en-US" sz="1200" b="1" spc="-150" dirty="0" smtClean="0">
                <a:solidFill>
                  <a:srgbClr val="8D7E69"/>
                </a:solidFill>
                <a:latin typeface="+mj-ea"/>
                <a:ea typeface="+mj-ea"/>
              </a:rPr>
              <a:t>귀마개의 종류</a:t>
            </a:r>
            <a:endParaRPr lang="en-US" altLang="ko-KR" sz="1200" b="1" spc="-150" dirty="0" smtClean="0">
              <a:solidFill>
                <a:srgbClr val="8D7E69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en-US" altLang="ko-KR" sz="1200" b="1" spc="-150" dirty="0">
                <a:solidFill>
                  <a:srgbClr val="8D7E69"/>
                </a:solidFill>
                <a:latin typeface="+mj-ea"/>
              </a:rPr>
              <a:t>(</a:t>
            </a:r>
            <a:r>
              <a:rPr lang="ko-KR" altLang="en-US" sz="1200" b="1" spc="-150" dirty="0">
                <a:solidFill>
                  <a:srgbClr val="8D7E69"/>
                </a:solidFill>
                <a:latin typeface="+mj-ea"/>
              </a:rPr>
              <a:t>예시</a:t>
            </a:r>
            <a:r>
              <a:rPr lang="en-US" altLang="ko-KR" sz="1200" b="1" spc="-150" dirty="0">
                <a:solidFill>
                  <a:srgbClr val="8D7E69"/>
                </a:solidFill>
                <a:latin typeface="+mj-ea"/>
              </a:rPr>
              <a:t>)</a:t>
            </a:r>
            <a:endParaRPr lang="ko-KR" altLang="en-US" sz="1200" b="1" spc="-150" dirty="0">
              <a:solidFill>
                <a:srgbClr val="8D7E69"/>
              </a:solidFill>
              <a:latin typeface="+mj-ea"/>
            </a:endParaRPr>
          </a:p>
          <a:p>
            <a:pPr>
              <a:lnSpc>
                <a:spcPct val="130000"/>
              </a:lnSpc>
            </a:pPr>
            <a:endParaRPr lang="ko-KR" altLang="en-US" sz="1200" b="1" spc="-150" dirty="0">
              <a:solidFill>
                <a:srgbClr val="8D7E69"/>
              </a:solidFill>
              <a:latin typeface="+mj-ea"/>
              <a:ea typeface="+mj-ea"/>
            </a:endParaRPr>
          </a:p>
        </p:txBody>
      </p:sp>
      <p:cxnSp>
        <p:nvCxnSpPr>
          <p:cNvPr id="31" name="직선 연결선 30"/>
          <p:cNvCxnSpPr/>
          <p:nvPr/>
        </p:nvCxnSpPr>
        <p:spPr>
          <a:xfrm>
            <a:off x="1627405" y="4394111"/>
            <a:ext cx="847869" cy="0"/>
          </a:xfrm>
          <a:prstGeom prst="line">
            <a:avLst/>
          </a:prstGeom>
          <a:ln w="28575">
            <a:solidFill>
              <a:srgbClr val="C3BA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직사각형 31"/>
          <p:cNvSpPr/>
          <p:nvPr/>
        </p:nvSpPr>
        <p:spPr>
          <a:xfrm>
            <a:off x="1564523" y="5233866"/>
            <a:ext cx="1117444" cy="545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1200" b="1" spc="-150" dirty="0" err="1" smtClean="0">
                <a:solidFill>
                  <a:srgbClr val="8D7E69"/>
                </a:solidFill>
                <a:latin typeface="+mj-ea"/>
                <a:ea typeface="+mj-ea"/>
              </a:rPr>
              <a:t>귀덮개의</a:t>
            </a:r>
            <a:r>
              <a:rPr lang="ko-KR" altLang="en-US" sz="1200" b="1" spc="-150" dirty="0" smtClean="0">
                <a:solidFill>
                  <a:srgbClr val="8D7E69"/>
                </a:solidFill>
                <a:latin typeface="+mj-ea"/>
                <a:ea typeface="+mj-ea"/>
              </a:rPr>
              <a:t> 종류</a:t>
            </a:r>
            <a:endParaRPr lang="en-US" altLang="ko-KR" sz="1200" b="1" spc="-150" dirty="0" smtClean="0">
              <a:solidFill>
                <a:srgbClr val="8D7E69"/>
              </a:solidFill>
              <a:latin typeface="+mj-ea"/>
              <a:ea typeface="+mj-ea"/>
            </a:endParaRPr>
          </a:p>
          <a:p>
            <a:pPr>
              <a:lnSpc>
                <a:spcPct val="130000"/>
              </a:lnSpc>
            </a:pPr>
            <a:r>
              <a:rPr lang="en-US" altLang="ko-KR" sz="1200" b="1" spc="-150" dirty="0">
                <a:solidFill>
                  <a:srgbClr val="8D7E69"/>
                </a:solidFill>
                <a:latin typeface="+mj-ea"/>
              </a:rPr>
              <a:t>(</a:t>
            </a:r>
            <a:r>
              <a:rPr lang="ko-KR" altLang="en-US" sz="1200" b="1" spc="-150" dirty="0">
                <a:solidFill>
                  <a:srgbClr val="8D7E69"/>
                </a:solidFill>
                <a:latin typeface="+mj-ea"/>
              </a:rPr>
              <a:t>예시</a:t>
            </a:r>
            <a:r>
              <a:rPr lang="en-US" altLang="ko-KR" sz="1200" b="1" spc="-150" dirty="0" smtClean="0">
                <a:solidFill>
                  <a:srgbClr val="8D7E69"/>
                </a:solidFill>
                <a:latin typeface="+mj-ea"/>
              </a:rPr>
              <a:t>)</a:t>
            </a:r>
            <a:endParaRPr lang="ko-KR" altLang="en-US" sz="1200" b="1" spc="-150" dirty="0">
              <a:solidFill>
                <a:srgbClr val="8D7E69"/>
              </a:solidFill>
              <a:latin typeface="+mj-ea"/>
            </a:endParaRPr>
          </a:p>
        </p:txBody>
      </p:sp>
      <p:cxnSp>
        <p:nvCxnSpPr>
          <p:cNvPr id="33" name="직선 연결선 32"/>
          <p:cNvCxnSpPr/>
          <p:nvPr/>
        </p:nvCxnSpPr>
        <p:spPr>
          <a:xfrm>
            <a:off x="1627405" y="5233866"/>
            <a:ext cx="847869" cy="0"/>
          </a:xfrm>
          <a:prstGeom prst="line">
            <a:avLst/>
          </a:prstGeom>
          <a:ln w="28575">
            <a:solidFill>
              <a:srgbClr val="C3BAA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0615" y="3691679"/>
            <a:ext cx="2428875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664" y="4422104"/>
            <a:ext cx="2428875" cy="808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634" y="5262777"/>
            <a:ext cx="2428875" cy="728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5" name="직선 연결선 34"/>
          <p:cNvCxnSpPr/>
          <p:nvPr/>
        </p:nvCxnSpPr>
        <p:spPr>
          <a:xfrm>
            <a:off x="2647283" y="4394111"/>
            <a:ext cx="5400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/>
          <p:nvPr/>
        </p:nvCxnSpPr>
        <p:spPr>
          <a:xfrm>
            <a:off x="2647283" y="3582347"/>
            <a:ext cx="5400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2647283" y="5233866"/>
            <a:ext cx="5400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2647283" y="6017637"/>
            <a:ext cx="5400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2402189" y="2667478"/>
            <a:ext cx="684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/>
          <p:nvPr/>
        </p:nvCxnSpPr>
        <p:spPr>
          <a:xfrm>
            <a:off x="2402189" y="3031910"/>
            <a:ext cx="684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/>
          <p:nvPr/>
        </p:nvCxnSpPr>
        <p:spPr>
          <a:xfrm>
            <a:off x="4011182" y="2667478"/>
            <a:ext cx="4068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47"/>
          <p:cNvCxnSpPr/>
          <p:nvPr/>
        </p:nvCxnSpPr>
        <p:spPr>
          <a:xfrm>
            <a:off x="4011182" y="3031910"/>
            <a:ext cx="4068000" cy="0"/>
          </a:xfrm>
          <a:prstGeom prst="line">
            <a:avLst/>
          </a:prstGeom>
          <a:ln>
            <a:solidFill>
              <a:srgbClr val="C1B8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87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833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직사각형 26"/>
          <p:cNvSpPr/>
          <p:nvPr/>
        </p:nvSpPr>
        <p:spPr>
          <a:xfrm>
            <a:off x="1831395" y="1789991"/>
            <a:ext cx="5620926" cy="37279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사용설명서에서 안전인증과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차음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성능을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확인한다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귀마개가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자신의 귀에 맞는지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확인한다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귀마개는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반대쪽 손으로 귀를 잡고 위로 당기며 압축해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밀어 넣는다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귀마개는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귀 내부로 충분히 들어가게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착용한다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귀덮개가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귀보다 커서 귀를 짓누르지 않는지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살핀다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귀마개는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오염되거나 더러워지면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교체한다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25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재사용 귀마개의 세척 및 소독은 해당 제품의 설명서 내용을 따른다</a:t>
            </a:r>
            <a:endParaRPr lang="ko-KR" altLang="en-US" sz="1350" b="1" spc="-150" dirty="0">
              <a:solidFill>
                <a:srgbClr val="646464"/>
              </a:solidFill>
            </a:endParaRPr>
          </a:p>
        </p:txBody>
      </p:sp>
      <p:pic>
        <p:nvPicPr>
          <p:cNvPr id="2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1008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611559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122410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621597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직사각형 12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사용방법 및 관리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15" name="직선 연결선 1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대각선 방향의 모서리가 둥근 사각형 15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3</a:t>
            </a:r>
            <a:endParaRPr lang="ko-KR" altLang="en-US" sz="1600" b="1" dirty="0"/>
          </a:p>
        </p:txBody>
      </p:sp>
      <p:pic>
        <p:nvPicPr>
          <p:cNvPr id="11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1441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4647965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6506" y="4647965"/>
            <a:ext cx="1750730" cy="1169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88</a:t>
            </a:fld>
            <a:endParaRPr lang="ko-KR" altLang="en-US" dirty="0"/>
          </a:p>
        </p:txBody>
      </p:sp>
      <p:cxnSp>
        <p:nvCxnSpPr>
          <p:cNvPr id="17" name="직선 연결선 16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9345" y="515992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941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직사각형 22"/>
          <p:cNvSpPr/>
          <p:nvPr/>
        </p:nvSpPr>
        <p:spPr>
          <a:xfrm>
            <a:off x="1543363" y="1340768"/>
            <a:ext cx="4900846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 smtClean="0">
                <a:solidFill>
                  <a:srgbClr val="676B61"/>
                </a:solidFill>
                <a:latin typeface="+mj-ea"/>
                <a:ea typeface="+mj-ea"/>
              </a:rPr>
              <a:t>착용방법</a:t>
            </a:r>
            <a:endParaRPr lang="ko-KR" altLang="en-US" sz="17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cxnSp>
        <p:nvCxnSpPr>
          <p:cNvPr id="25" name="직선 연결선 24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대각선 방향의 모서리가 둥근 사각형 39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4</a:t>
            </a:r>
            <a:endParaRPr lang="ko-KR" altLang="en-US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572949" y="3617344"/>
            <a:ext cx="2088232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/>
              <a:t>귀마개를 돌려가면서 크기를 압축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807430" y="3617344"/>
            <a:ext cx="1844690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/>
              <a:t>귀를 잡고 당긴 상태에서 </a:t>
            </a:r>
            <a:endParaRPr lang="en-US" altLang="ko-KR" sz="1400" baseline="30000" dirty="0" smtClean="0"/>
          </a:p>
          <a:p>
            <a:r>
              <a:rPr lang="ko-KR" altLang="en-US" sz="1400" baseline="30000" dirty="0" smtClean="0"/>
              <a:t>귀마개를 </a:t>
            </a:r>
            <a:r>
              <a:rPr lang="ko-KR" altLang="en-US" sz="1400" baseline="30000" dirty="0"/>
              <a:t>완전히 </a:t>
            </a:r>
            <a:r>
              <a:rPr lang="ko-KR" altLang="en-US" sz="1400" baseline="30000" dirty="0" err="1"/>
              <a:t>밀어넣는다</a:t>
            </a:r>
            <a:endParaRPr lang="ko-KR" altLang="en-US" sz="1400" baseline="30000" dirty="0"/>
          </a:p>
        </p:txBody>
      </p:sp>
      <p:sp>
        <p:nvSpPr>
          <p:cNvPr id="49" name="TextBox 48"/>
          <p:cNvSpPr txBox="1"/>
          <p:nvPr/>
        </p:nvSpPr>
        <p:spPr>
          <a:xfrm>
            <a:off x="1576877" y="5798306"/>
            <a:ext cx="1939749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err="1"/>
              <a:t>귀덮개</a:t>
            </a:r>
            <a:r>
              <a:rPr lang="ko-KR" altLang="en-US" sz="1400" baseline="30000" dirty="0"/>
              <a:t> </a:t>
            </a:r>
            <a:r>
              <a:rPr lang="ko-KR" altLang="en-US" sz="1400" baseline="30000" dirty="0" smtClean="0"/>
              <a:t>파손</a:t>
            </a:r>
            <a:r>
              <a:rPr lang="en-US" altLang="ko-KR" sz="1400" baseline="30000" dirty="0"/>
              <a:t> </a:t>
            </a:r>
            <a:r>
              <a:rPr lang="ko-KR" altLang="en-US" sz="1400" baseline="30000" dirty="0" smtClean="0"/>
              <a:t>이상 유무를 </a:t>
            </a:r>
            <a:r>
              <a:rPr lang="ko-KR" altLang="en-US" sz="1400" baseline="30000" dirty="0"/>
              <a:t>확인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813820" y="5807098"/>
            <a:ext cx="2088232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smtClean="0"/>
              <a:t>머리 크기에 </a:t>
            </a:r>
            <a:r>
              <a:rPr lang="ko-KR" altLang="en-US" sz="1400" baseline="30000" dirty="0"/>
              <a:t>맞도록 </a:t>
            </a:r>
            <a:r>
              <a:rPr lang="ko-KR" altLang="en-US" sz="1400" baseline="30000" dirty="0" err="1"/>
              <a:t>귀덮개의</a:t>
            </a:r>
            <a:r>
              <a:rPr lang="ko-KR" altLang="en-US" sz="1400" baseline="30000" dirty="0"/>
              <a:t> </a:t>
            </a:r>
            <a:endParaRPr lang="en-US" altLang="ko-KR" sz="1400" baseline="30000" dirty="0" smtClean="0"/>
          </a:p>
          <a:p>
            <a:r>
              <a:rPr lang="ko-KR" altLang="en-US" sz="1400" baseline="30000" dirty="0" err="1" smtClean="0"/>
              <a:t>좌우측</a:t>
            </a:r>
            <a:r>
              <a:rPr lang="ko-KR" altLang="en-US" sz="1400" baseline="30000" dirty="0" smtClean="0"/>
              <a:t> </a:t>
            </a:r>
            <a:r>
              <a:rPr lang="ko-KR" altLang="en-US" sz="1400" baseline="30000" dirty="0" err="1"/>
              <a:t>조절대를</a:t>
            </a:r>
            <a:r>
              <a:rPr lang="ko-KR" altLang="en-US" sz="1400" baseline="30000" dirty="0"/>
              <a:t> 조절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083561" y="5807831"/>
            <a:ext cx="1897561" cy="235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/>
              <a:t>귀 전체를 완전히 덮도록 착용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077769" y="3617344"/>
            <a:ext cx="2097564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aseline="30000" dirty="0" err="1"/>
              <a:t>착용후</a:t>
            </a:r>
            <a:r>
              <a:rPr lang="ko-KR" altLang="en-US" sz="1400" baseline="30000" dirty="0"/>
              <a:t> 약 </a:t>
            </a:r>
            <a:r>
              <a:rPr lang="en-US" altLang="ko-KR" sz="1400" baseline="30000" dirty="0"/>
              <a:t>15</a:t>
            </a:r>
            <a:r>
              <a:rPr lang="ko-KR" altLang="en-US" sz="1400" baseline="30000" dirty="0"/>
              <a:t>초 정도 눌러 </a:t>
            </a:r>
            <a:endParaRPr lang="en-US" altLang="ko-KR" sz="1400" baseline="30000" dirty="0" smtClean="0"/>
          </a:p>
          <a:p>
            <a:r>
              <a:rPr lang="ko-KR" altLang="en-US" sz="1400" baseline="30000" dirty="0" smtClean="0"/>
              <a:t>튀어나오지 </a:t>
            </a:r>
            <a:r>
              <a:rPr lang="ko-KR" altLang="en-US" sz="1400" baseline="30000" dirty="0"/>
              <a:t>않도록 한다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3323" y="2105662"/>
            <a:ext cx="1497013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392" y="2090767"/>
            <a:ext cx="1508125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2127" y="2087592"/>
            <a:ext cx="15144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직사각형 26"/>
          <p:cNvSpPr/>
          <p:nvPr/>
        </p:nvSpPr>
        <p:spPr>
          <a:xfrm>
            <a:off x="1528934" y="1754667"/>
            <a:ext cx="936104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300" b="1" spc="-150" dirty="0" smtClean="0">
                <a:solidFill>
                  <a:srgbClr val="676B61"/>
                </a:solidFill>
                <a:latin typeface="+mj-ea"/>
                <a:ea typeface="+mj-ea"/>
              </a:rPr>
              <a:t>&gt; </a:t>
            </a:r>
            <a:r>
              <a:rPr lang="ko-KR" altLang="en-US" sz="1300" b="1" spc="-150" dirty="0" smtClean="0">
                <a:solidFill>
                  <a:srgbClr val="676B61"/>
                </a:solidFill>
                <a:latin typeface="+mj-ea"/>
                <a:ea typeface="+mj-ea"/>
              </a:rPr>
              <a:t>귀마개</a:t>
            </a:r>
            <a:endParaRPr lang="ko-KR" altLang="en-US" sz="13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1528934" y="3928700"/>
            <a:ext cx="936104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300" b="1" spc="-150" dirty="0" smtClean="0">
                <a:solidFill>
                  <a:srgbClr val="676B61"/>
                </a:solidFill>
                <a:latin typeface="+mj-ea"/>
                <a:ea typeface="+mj-ea"/>
              </a:rPr>
              <a:t>&gt; </a:t>
            </a:r>
            <a:r>
              <a:rPr lang="ko-KR" altLang="en-US" sz="1300" b="1" spc="-150" dirty="0" err="1" smtClean="0">
                <a:solidFill>
                  <a:srgbClr val="676B61"/>
                </a:solidFill>
                <a:latin typeface="+mj-ea"/>
                <a:ea typeface="+mj-ea"/>
              </a:rPr>
              <a:t>귀덮개</a:t>
            </a:r>
            <a:endParaRPr lang="ko-KR" altLang="en-US" sz="1300" b="1" spc="-150" dirty="0">
              <a:solidFill>
                <a:srgbClr val="676B61"/>
              </a:solidFill>
              <a:latin typeface="+mj-ea"/>
              <a:ea typeface="+mj-ea"/>
            </a:endParaRPr>
          </a:p>
        </p:txBody>
      </p:sp>
      <p:pic>
        <p:nvPicPr>
          <p:cNvPr id="3482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431" y="4285199"/>
            <a:ext cx="1497013" cy="143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2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392" y="4285199"/>
            <a:ext cx="15113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3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6555" y="4288374"/>
            <a:ext cx="1497013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직선 연결선 4"/>
          <p:cNvCxnSpPr/>
          <p:nvPr/>
        </p:nvCxnSpPr>
        <p:spPr>
          <a:xfrm>
            <a:off x="1683323" y="2036001"/>
            <a:ext cx="5959978" cy="0"/>
          </a:xfrm>
          <a:prstGeom prst="line">
            <a:avLst/>
          </a:prstGeom>
          <a:ln>
            <a:solidFill>
              <a:srgbClr val="8D7E6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직선 연결선 36"/>
          <p:cNvCxnSpPr/>
          <p:nvPr/>
        </p:nvCxnSpPr>
        <p:spPr>
          <a:xfrm>
            <a:off x="1679431" y="4216493"/>
            <a:ext cx="5963870" cy="0"/>
          </a:xfrm>
          <a:prstGeom prst="line">
            <a:avLst/>
          </a:prstGeom>
          <a:ln>
            <a:solidFill>
              <a:srgbClr val="8D7E6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타원 28"/>
          <p:cNvSpPr/>
          <p:nvPr/>
        </p:nvSpPr>
        <p:spPr>
          <a:xfrm>
            <a:off x="1508504" y="3614147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0" name="타원 29"/>
          <p:cNvSpPr/>
          <p:nvPr/>
        </p:nvSpPr>
        <p:spPr>
          <a:xfrm>
            <a:off x="3737742" y="3614147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1" name="타원 30"/>
          <p:cNvSpPr/>
          <p:nvPr/>
        </p:nvSpPr>
        <p:spPr>
          <a:xfrm>
            <a:off x="5995945" y="3614147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6" name="타원 35"/>
          <p:cNvSpPr/>
          <p:nvPr/>
        </p:nvSpPr>
        <p:spPr>
          <a:xfrm>
            <a:off x="1508504" y="5798655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38" name="타원 37"/>
          <p:cNvSpPr/>
          <p:nvPr/>
        </p:nvSpPr>
        <p:spPr>
          <a:xfrm>
            <a:off x="3737742" y="5798655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800" b="1" dirty="0" smtClean="0"/>
              <a:t>5</a:t>
            </a:r>
            <a:endParaRPr lang="ko-KR" altLang="en-US" sz="800" b="1" dirty="0"/>
          </a:p>
        </p:txBody>
      </p:sp>
      <p:sp>
        <p:nvSpPr>
          <p:cNvPr id="39" name="타원 38"/>
          <p:cNvSpPr/>
          <p:nvPr/>
        </p:nvSpPr>
        <p:spPr>
          <a:xfrm>
            <a:off x="5995945" y="5798655"/>
            <a:ext cx="144000" cy="144000"/>
          </a:xfrm>
          <a:prstGeom prst="ellipse">
            <a:avLst/>
          </a:prstGeom>
          <a:solidFill>
            <a:srgbClr val="A0A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1460798" y="3578349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1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689648" y="3578349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2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947073" y="3578349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3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460798" y="5767744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4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689648" y="5767744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>
                <a:solidFill>
                  <a:prstClr val="white"/>
                </a:solidFill>
              </a:rPr>
              <a:t>5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947073" y="5767744"/>
            <a:ext cx="2439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en-US" altLang="ko-KR" sz="800" b="1" dirty="0" smtClean="0">
                <a:solidFill>
                  <a:prstClr val="white"/>
                </a:solidFill>
              </a:rPr>
              <a:t>6</a:t>
            </a:r>
            <a:endParaRPr lang="ko-KR" altLang="en-US" sz="800" b="1" dirty="0">
              <a:solidFill>
                <a:prstClr val="white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89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134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그룹 1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0" name="TextBox 19"/>
            <p:cNvSpPr txBox="1"/>
            <p:nvPr/>
          </p:nvSpPr>
          <p:spPr>
            <a:xfrm>
              <a:off x="7053477" y="351708"/>
              <a:ext cx="1851950" cy="169277"/>
            </a:xfrm>
            <a:prstGeom prst="rect">
              <a:avLst/>
            </a:prstGeom>
            <a:solidFill>
              <a:srgbClr val="FBAD3C"/>
            </a:solidFill>
          </p:spPr>
          <p:txBody>
            <a:bodyPr wrap="square" lIns="0" tIns="0" rIns="0" bIns="0" rtlCol="0">
              <a:spAutoFit/>
            </a:bodyPr>
            <a:lstStyle/>
            <a:p>
              <a:r>
                <a:rPr lang="ko-KR" altLang="en-US" sz="1100" b="1" spc="-100" dirty="0" smtClean="0">
                  <a:solidFill>
                    <a:srgbClr val="FFFFFF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성능인증을 받은 보호구 사용</a:t>
              </a:r>
              <a:endParaRPr lang="ko-KR" altLang="en-US" sz="1100" b="1" spc="-100" dirty="0">
                <a:solidFill>
                  <a:srgbClr val="FFFFFF"/>
                </a:solidFill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4" name="직사각형 3"/>
          <p:cNvSpPr/>
          <p:nvPr/>
        </p:nvSpPr>
        <p:spPr>
          <a:xfrm>
            <a:off x="1543363" y="1340768"/>
            <a:ext cx="406803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700" b="1" spc="-150" dirty="0">
                <a:solidFill>
                  <a:srgbClr val="646464"/>
                </a:solidFill>
                <a:latin typeface="+mj-ea"/>
                <a:ea typeface="+mj-ea"/>
              </a:rPr>
              <a:t>보호범위 설정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835697" y="1791478"/>
            <a:ext cx="7061086" cy="2336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사용장소의 작업환경에 따라 보호범위를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설정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50000"/>
              </a:lnSpc>
            </a:pPr>
            <a:endParaRPr lang="ko-KR" altLang="en-US" sz="1350" b="1" spc="-150" dirty="0">
              <a:solidFill>
                <a:srgbClr val="646464"/>
              </a:solidFill>
            </a:endParaRPr>
          </a:p>
          <a:p>
            <a:pPr>
              <a:lnSpc>
                <a:spcPct val="170000"/>
              </a:lnSpc>
            </a:pPr>
            <a:r>
              <a:rPr lang="ko-KR" altLang="en-US" sz="1350" b="1" spc="-150" dirty="0">
                <a:solidFill>
                  <a:srgbClr val="646464"/>
                </a:solidFill>
              </a:rPr>
              <a:t>연마 작업장에서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보안경과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방진마스크를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쓰지만</a:t>
            </a:r>
            <a:endParaRPr lang="en-US" altLang="ko-KR" sz="1350" b="1" spc="-150" dirty="0">
              <a:solidFill>
                <a:srgbClr val="646464"/>
              </a:solidFill>
            </a:endParaRPr>
          </a:p>
          <a:p>
            <a:pPr>
              <a:lnSpc>
                <a:spcPct val="170000"/>
              </a:lnSpc>
            </a:pPr>
            <a:r>
              <a:rPr lang="ko-KR" altLang="en-US" sz="1350" b="1" spc="-150" dirty="0" err="1" smtClean="0">
                <a:solidFill>
                  <a:srgbClr val="646464"/>
                </a:solidFill>
              </a:rPr>
              <a:t>전면형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방진마스크를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착용하여 보호범위를 넓히기도 함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50000"/>
              </a:lnSpc>
            </a:pP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50000"/>
              </a:lnSpc>
            </a:pP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17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기계가공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작업장에서 날아오는 칩에 대비해 보안경을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쓰지만</a:t>
            </a:r>
            <a:endParaRPr lang="en-US" altLang="ko-KR" sz="1350" b="1" spc="-150" dirty="0" smtClean="0">
              <a:solidFill>
                <a:srgbClr val="646464"/>
              </a:solidFill>
            </a:endParaRPr>
          </a:p>
          <a:p>
            <a:pPr>
              <a:lnSpc>
                <a:spcPct val="170000"/>
              </a:lnSpc>
            </a:pPr>
            <a:r>
              <a:rPr lang="ko-KR" altLang="en-US" sz="1350" b="1" spc="-150" dirty="0" smtClean="0">
                <a:solidFill>
                  <a:srgbClr val="646464"/>
                </a:solidFill>
              </a:rPr>
              <a:t>얼굴 </a:t>
            </a:r>
            <a:r>
              <a:rPr lang="ko-KR" altLang="en-US" sz="1350" b="1" spc="-150" dirty="0">
                <a:solidFill>
                  <a:srgbClr val="646464"/>
                </a:solidFill>
              </a:rPr>
              <a:t>전체를 가리는 </a:t>
            </a:r>
            <a:r>
              <a:rPr lang="ko-KR" altLang="en-US" sz="1350" b="1" spc="-150" dirty="0" err="1">
                <a:solidFill>
                  <a:srgbClr val="646464"/>
                </a:solidFill>
              </a:rPr>
              <a:t>보안면을</a:t>
            </a:r>
            <a:r>
              <a:rPr lang="ko-KR" altLang="en-US" sz="1350" b="1" spc="-150" dirty="0">
                <a:solidFill>
                  <a:srgbClr val="646464"/>
                </a:solidFill>
              </a:rPr>
              <a:t> 착용하기도 </a:t>
            </a:r>
            <a:r>
              <a:rPr lang="ko-KR" altLang="en-US" sz="1350" b="1" spc="-150" dirty="0" smtClean="0">
                <a:solidFill>
                  <a:srgbClr val="646464"/>
                </a:solidFill>
              </a:rPr>
              <a:t>함</a:t>
            </a:r>
            <a:endParaRPr lang="en-US" altLang="ko-KR" sz="1350" b="1" spc="-150" dirty="0">
              <a:solidFill>
                <a:srgbClr val="646464"/>
              </a:solidFill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0" y="6025857"/>
            <a:ext cx="9144000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/>
          <p:cNvCxnSpPr/>
          <p:nvPr/>
        </p:nvCxnSpPr>
        <p:spPr>
          <a:xfrm>
            <a:off x="1461518" y="1714818"/>
            <a:ext cx="6638875" cy="0"/>
          </a:xfrm>
          <a:prstGeom prst="line">
            <a:avLst/>
          </a:prstGeom>
          <a:ln w="9525">
            <a:solidFill>
              <a:srgbClr val="CABC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092612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2588840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 descr="C:\Users\Administrator\Documents\DaumCloud\작업\외부작업\김경화 교수님 작업_KOSHA\2차 작업\#1_고령근로자\images\chec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872" y="3498057"/>
            <a:ext cx="209550" cy="1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대각선 방향의 모서리가 둥근 사각형 17"/>
          <p:cNvSpPr/>
          <p:nvPr/>
        </p:nvSpPr>
        <p:spPr>
          <a:xfrm>
            <a:off x="1043608" y="1350293"/>
            <a:ext cx="416027" cy="372258"/>
          </a:xfrm>
          <a:prstGeom prst="round2DiagRect">
            <a:avLst>
              <a:gd name="adj1" fmla="val 0"/>
              <a:gd name="adj2" fmla="val 32713"/>
            </a:avLst>
          </a:prstGeom>
          <a:solidFill>
            <a:srgbClr val="FBA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/>
              <a:t>4</a:t>
            </a:r>
            <a:endParaRPr lang="ko-KR" altLang="en-US" sz="1600" b="1" dirty="0"/>
          </a:p>
        </p:txBody>
      </p:sp>
      <p:pic>
        <p:nvPicPr>
          <p:cNvPr id="21" name="Picture 2" descr="C:\Users\jason2\Desktop\보호구의 종류와 사용법\8 (2)-new cop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040537"/>
            <a:ext cx="3196455" cy="1981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C9395-525F-47E2-B97A-DDF91AAA8D54}" type="slidenum">
              <a:rPr lang="ko-KR" altLang="en-US" smtClean="0"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9964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모서리가 둥근 직사각형 6"/>
          <p:cNvSpPr/>
          <p:nvPr/>
        </p:nvSpPr>
        <p:spPr>
          <a:xfrm>
            <a:off x="807067" y="1061801"/>
            <a:ext cx="7498357" cy="1368152"/>
          </a:xfrm>
          <a:prstGeom prst="roundRect">
            <a:avLst>
              <a:gd name="adj" fmla="val 1657"/>
            </a:avLst>
          </a:prstGeom>
          <a:solidFill>
            <a:srgbClr val="F3ED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타원 7"/>
          <p:cNvSpPr/>
          <p:nvPr/>
        </p:nvSpPr>
        <p:spPr>
          <a:xfrm>
            <a:off x="878888" y="1131527"/>
            <a:ext cx="72000" cy="72000"/>
          </a:xfrm>
          <a:prstGeom prst="ellipse">
            <a:avLst/>
          </a:prstGeom>
          <a:solidFill>
            <a:srgbClr val="DAC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878888" y="2276420"/>
            <a:ext cx="72000" cy="72000"/>
          </a:xfrm>
          <a:prstGeom prst="ellipse">
            <a:avLst/>
          </a:prstGeom>
          <a:solidFill>
            <a:srgbClr val="DAC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타원 9"/>
          <p:cNvSpPr/>
          <p:nvPr/>
        </p:nvSpPr>
        <p:spPr>
          <a:xfrm>
            <a:off x="8151892" y="1131527"/>
            <a:ext cx="72000" cy="72000"/>
          </a:xfrm>
          <a:prstGeom prst="ellipse">
            <a:avLst/>
          </a:prstGeom>
          <a:solidFill>
            <a:srgbClr val="DAC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/>
          <p:cNvSpPr/>
          <p:nvPr/>
        </p:nvSpPr>
        <p:spPr>
          <a:xfrm>
            <a:off x="8151892" y="2276420"/>
            <a:ext cx="72000" cy="72000"/>
          </a:xfrm>
          <a:prstGeom prst="ellipse">
            <a:avLst/>
          </a:prstGeom>
          <a:solidFill>
            <a:srgbClr val="DAC7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943025" y="1277825"/>
            <a:ext cx="7236223" cy="81624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600" b="1" spc="-100" dirty="0" smtClean="0">
                <a:solidFill>
                  <a:srgbClr val="646464"/>
                </a:solidFill>
              </a:rPr>
              <a:t>감사합니다</a:t>
            </a:r>
            <a:r>
              <a:rPr lang="en-US" altLang="ko-KR" sz="3600" b="1" spc="-100" dirty="0" smtClean="0">
                <a:solidFill>
                  <a:srgbClr val="646464"/>
                </a:solidFill>
              </a:rPr>
              <a:t>. </a:t>
            </a:r>
            <a:endParaRPr lang="en-US" altLang="ko-KR" sz="3600" b="1" spc="-100" dirty="0">
              <a:solidFill>
                <a:srgbClr val="646464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718420"/>
            <a:ext cx="4546600" cy="3663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65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3264</TotalTime>
  <Words>4755</Words>
  <Application>Microsoft Office PowerPoint</Application>
  <PresentationFormat>화면 슬라이드 쇼(4:3)</PresentationFormat>
  <Paragraphs>1075</Paragraphs>
  <Slides>90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90</vt:i4>
      </vt:variant>
    </vt:vector>
  </HeadingPairs>
  <TitlesOfParts>
    <vt:vector size="94" baseType="lpstr">
      <vt:lpstr>Arial</vt:lpstr>
      <vt:lpstr>맑은 고딕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보호구 선정에 앞선 위험성 검토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jason2</dc:creator>
  <cp:lastModifiedBy>KOSHA_User</cp:lastModifiedBy>
  <cp:revision>464</cp:revision>
  <cp:lastPrinted>2013-10-11T08:03:18Z</cp:lastPrinted>
  <dcterms:created xsi:type="dcterms:W3CDTF">2013-10-11T01:14:31Z</dcterms:created>
  <dcterms:modified xsi:type="dcterms:W3CDTF">2021-07-01T01:49:13Z</dcterms:modified>
</cp:coreProperties>
</file>