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68"/>
  </p:notesMasterIdLst>
  <p:sldIdLst>
    <p:sldId id="682" r:id="rId7"/>
    <p:sldId id="258" r:id="rId8"/>
    <p:sldId id="571" r:id="rId9"/>
    <p:sldId id="610" r:id="rId10"/>
    <p:sldId id="641" r:id="rId11"/>
    <p:sldId id="642" r:id="rId12"/>
    <p:sldId id="609" r:id="rId13"/>
    <p:sldId id="643" r:id="rId14"/>
    <p:sldId id="644" r:id="rId15"/>
    <p:sldId id="645" r:id="rId16"/>
    <p:sldId id="647" r:id="rId17"/>
    <p:sldId id="648" r:id="rId18"/>
    <p:sldId id="649" r:id="rId19"/>
    <p:sldId id="650" r:id="rId20"/>
    <p:sldId id="651" r:id="rId21"/>
    <p:sldId id="652" r:id="rId22"/>
    <p:sldId id="653" r:id="rId23"/>
    <p:sldId id="654" r:id="rId24"/>
    <p:sldId id="655" r:id="rId25"/>
    <p:sldId id="656" r:id="rId26"/>
    <p:sldId id="657" r:id="rId27"/>
    <p:sldId id="658" r:id="rId28"/>
    <p:sldId id="659" r:id="rId29"/>
    <p:sldId id="660" r:id="rId30"/>
    <p:sldId id="661" r:id="rId31"/>
    <p:sldId id="662" r:id="rId32"/>
    <p:sldId id="663" r:id="rId33"/>
    <p:sldId id="664" r:id="rId34"/>
    <p:sldId id="665" r:id="rId35"/>
    <p:sldId id="666" r:id="rId36"/>
    <p:sldId id="667" r:id="rId37"/>
    <p:sldId id="668" r:id="rId38"/>
    <p:sldId id="669" r:id="rId39"/>
    <p:sldId id="670" r:id="rId40"/>
    <p:sldId id="671" r:id="rId41"/>
    <p:sldId id="672" r:id="rId42"/>
    <p:sldId id="673" r:id="rId43"/>
    <p:sldId id="674" r:id="rId44"/>
    <p:sldId id="675" r:id="rId45"/>
    <p:sldId id="676" r:id="rId46"/>
    <p:sldId id="677" r:id="rId47"/>
    <p:sldId id="678" r:id="rId48"/>
    <p:sldId id="561" r:id="rId49"/>
    <p:sldId id="347" r:id="rId50"/>
    <p:sldId id="348" r:id="rId51"/>
    <p:sldId id="354" r:id="rId52"/>
    <p:sldId id="349" r:id="rId53"/>
    <p:sldId id="352" r:id="rId54"/>
    <p:sldId id="353" r:id="rId55"/>
    <p:sldId id="351" r:id="rId56"/>
    <p:sldId id="562" r:id="rId57"/>
    <p:sldId id="563" r:id="rId58"/>
    <p:sldId id="564" r:id="rId59"/>
    <p:sldId id="565" r:id="rId60"/>
    <p:sldId id="344" r:id="rId61"/>
    <p:sldId id="345" r:id="rId62"/>
    <p:sldId id="567" r:id="rId63"/>
    <p:sldId id="679" r:id="rId64"/>
    <p:sldId id="680" r:id="rId65"/>
    <p:sldId id="681" r:id="rId66"/>
    <p:sldId id="325" r:id="rId67"/>
  </p:sldIdLst>
  <p:sldSz cx="12169775" cy="6859588"/>
  <p:notesSz cx="6858000" cy="9144000"/>
  <p:embeddedFontLst>
    <p:embeddedFont>
      <p:font typeface="Mangal" panose="020B0604020202020204" charset="0"/>
      <p:regular r:id="rId69"/>
      <p:bold r:id="rId70"/>
    </p:embeddedFont>
    <p:embeddedFont>
      <p:font typeface="맑은 고딕" panose="020B0503020000020004" pitchFamily="50" charset="-127"/>
      <p:regular r:id="rId71"/>
      <p:bold r:id="rId72"/>
    </p:embeddedFont>
    <p:embeddedFont>
      <p:font typeface="HY견고딕" panose="02030600000101010101" pitchFamily="18" charset="-127"/>
      <p:regular r:id="rId73"/>
    </p:embeddedFont>
  </p:embeddedFontLst>
  <p:photoAlbum/>
  <p:defaultTextStyle>
    <a:defPPr>
      <a:defRPr lang="ko-KR"/>
    </a:defPPr>
    <a:lvl1pPr marL="0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8899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7798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6697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5596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4495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3394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2293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1192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  <a:srgbClr val="CC99FF"/>
    <a:srgbClr val="008080"/>
    <a:srgbClr val="CDB4F2"/>
    <a:srgbClr val="D9F1FF"/>
    <a:srgbClr val="CCECFF"/>
    <a:srgbClr val="FFFFFF"/>
    <a:srgbClr val="D6D6B2"/>
    <a:srgbClr val="D3BEFE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068" autoAdjust="0"/>
    <p:restoredTop sz="94650"/>
  </p:normalViewPr>
  <p:slideViewPr>
    <p:cSldViewPr>
      <p:cViewPr varScale="1">
        <p:scale>
          <a:sx n="110" d="100"/>
          <a:sy n="110" d="100"/>
        </p:scale>
        <p:origin x="1212" y="102"/>
      </p:cViewPr>
      <p:guideLst>
        <p:guide orient="horz" pos="216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9" d="100"/>
          <a:sy n="109" d="100"/>
        </p:scale>
        <p:origin x="-334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notesMaster" Target="notesMasters/notesMaster1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font" Target="fonts/font1.fntdata"/><Relationship Id="rId77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font" Target="fonts/font2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theme" Target="theme/theme1.xml"/><Relationship Id="rId7" Type="http://schemas.openxmlformats.org/officeDocument/2006/relationships/slide" Target="slides/slide1.xml"/><Relationship Id="rId71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1.%20&#45824;&#44396;&#49436;&#48512;&#51648;&#49324;\6.%202020&#45380;\99.%20&#44060;&#51064;&#50857;\2020%20&#50696;&#48708;&#49328;&#50629;&#51064;&#47141;&#50857;%20&#44368;&#51116;%20&#48143;%20&#44368;&#50504;%20&#52572;&#49888;&#54868;%20&#44160;&#53664;%20&#51032;&#47280;\&#51089;&#49457;&#51088;&#47308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8454727849113707E-2"/>
          <c:y val="6.9128000327755679E-2"/>
          <c:w val="0.82309054430177264"/>
          <c:h val="0.80209038175444791"/>
        </c:manualLayout>
      </c:layout>
      <c:pie3DChart>
        <c:varyColors val="1"/>
        <c:ser>
          <c:idx val="0"/>
          <c:order val="0"/>
          <c:tx>
            <c:strRef>
              <c:f>Sheet1!$A$13</c:f>
              <c:strCache>
                <c:ptCount val="1"/>
                <c:pt idx="0">
                  <c:v>재해자수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0.23624168754785241"/>
                  <c:y val="-6.78114976998389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3611781230656905"/>
                  <c:y val="-0.294207395831380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5748646941896391"/>
                  <c:y val="-0.125132987641576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1179237211694256E-2"/>
                  <c:y val="-2.1325776860502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32284167933592"/>
                      <c:h val="0.14747699904204536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8.9534478911462281E-2"/>
                  <c:y val="0.100819975460916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5794183445190158E-3"/>
                  <c:y val="-1.51618736642800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spc="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Sheet1!$B$12:$G$12</c:f>
              <c:strCache>
                <c:ptCount val="6"/>
                <c:pt idx="0">
                  <c:v>1개월~6개월 미만</c:v>
                </c:pt>
                <c:pt idx="1">
                  <c:v>6개월~1년 미만</c:v>
                </c:pt>
                <c:pt idx="2">
                  <c:v>1년~5년 미만</c:v>
                </c:pt>
                <c:pt idx="3">
                  <c:v>5년~10년 미만</c:v>
                </c:pt>
                <c:pt idx="4">
                  <c:v>10년 이상</c:v>
                </c:pt>
                <c:pt idx="5">
                  <c:v>분류 불능</c:v>
                </c:pt>
              </c:strCache>
            </c:strRef>
          </c:cat>
          <c:val>
            <c:numRef>
              <c:f>Sheet1!$B$13:$G$13</c:f>
              <c:numCache>
                <c:formatCode>_(* #,##0_);_(* \(#,##0\);_(* "-"_);_(@_)</c:formatCode>
                <c:ptCount val="6"/>
                <c:pt idx="0">
                  <c:v>55391</c:v>
                </c:pt>
                <c:pt idx="1">
                  <c:v>11352</c:v>
                </c:pt>
                <c:pt idx="2">
                  <c:v>24263</c:v>
                </c:pt>
                <c:pt idx="3">
                  <c:v>7563</c:v>
                </c:pt>
                <c:pt idx="4">
                  <c:v>10640</c:v>
                </c:pt>
                <c:pt idx="5">
                  <c:v>33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987903685952308E-2"/>
          <c:y val="0.13179877086082489"/>
          <c:w val="0.93214253109665635"/>
          <c:h val="0.670091360404546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사고사망자수(명)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8.5763305018839733E-2"/>
                  <c:y val="-6.11345499373774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4838134745856868E-2"/>
                  <c:y val="-6.11345499373774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6.095956381494335E-2"/>
                  <c:y val="-5.11411728447682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1129</c:v>
                </c:pt>
                <c:pt idx="1">
                  <c:v>1134</c:v>
                </c:pt>
                <c:pt idx="2">
                  <c:v>1090</c:v>
                </c:pt>
                <c:pt idx="3">
                  <c:v>992</c:v>
                </c:pt>
                <c:pt idx="4">
                  <c:v>955</c:v>
                </c:pt>
                <c:pt idx="5">
                  <c:v>969</c:v>
                </c:pt>
                <c:pt idx="6">
                  <c:v>964</c:v>
                </c:pt>
                <c:pt idx="7">
                  <c:v>971</c:v>
                </c:pt>
                <c:pt idx="8">
                  <c:v>855</c:v>
                </c:pt>
                <c:pt idx="9">
                  <c:v>882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273969808"/>
        <c:axId val="-897781520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사고사망만인율(‱)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2.3795313629274603E-2"/>
                  <c:y val="5.44253284851692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3795313629274603E-2"/>
                  <c:y val="5.73439709808799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0.79</c:v>
                </c:pt>
                <c:pt idx="1">
                  <c:v>0.73</c:v>
                </c:pt>
                <c:pt idx="2">
                  <c:v>0.71</c:v>
                </c:pt>
                <c:pt idx="3">
                  <c:v>0.57999999999999996</c:v>
                </c:pt>
                <c:pt idx="4">
                  <c:v>0.53</c:v>
                </c:pt>
                <c:pt idx="5">
                  <c:v>0.53</c:v>
                </c:pt>
                <c:pt idx="6">
                  <c:v>0.52</c:v>
                </c:pt>
                <c:pt idx="7">
                  <c:v>0.51</c:v>
                </c:pt>
                <c:pt idx="8">
                  <c:v>0.46</c:v>
                </c:pt>
                <c:pt idx="9">
                  <c:v>0.46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재해율(%)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3795313629274603E-2"/>
                  <c:y val="4.56694009980377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587584160675567E-2"/>
                  <c:y val="3.98321160066168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2587584160675567E-2"/>
                  <c:y val="3.98321160066168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7418502035071703E-2"/>
                  <c:y val="5.15066859894588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9812849480771427E-2"/>
                  <c:y val="5.15066859894588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3795313629274603E-2"/>
                  <c:y val="4.56694009980377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3795313629274603E-2"/>
                  <c:y val="4.56694009980378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2.3795313629274603E-2"/>
                  <c:y val="6.60998984680114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2587584160675567E-2"/>
                  <c:y val="-5.06458013604091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0.65</c:v>
                </c:pt>
                <c:pt idx="1">
                  <c:v>0.59</c:v>
                </c:pt>
                <c:pt idx="2">
                  <c:v>0.59</c:v>
                </c:pt>
                <c:pt idx="3">
                  <c:v>0.53</c:v>
                </c:pt>
                <c:pt idx="4">
                  <c:v>0.5</c:v>
                </c:pt>
                <c:pt idx="5">
                  <c:v>0.49</c:v>
                </c:pt>
                <c:pt idx="6">
                  <c:v>0.48</c:v>
                </c:pt>
                <c:pt idx="7">
                  <c:v>0.54</c:v>
                </c:pt>
                <c:pt idx="8">
                  <c:v>0.57999999999999996</c:v>
                </c:pt>
                <c:pt idx="9">
                  <c:v>0.56999999999999995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897769552"/>
        <c:axId val="-897770640"/>
      </c:lineChart>
      <c:catAx>
        <c:axId val="-1273969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897781520"/>
        <c:crosses val="autoZero"/>
        <c:auto val="1"/>
        <c:lblAlgn val="ctr"/>
        <c:lblOffset val="100"/>
        <c:noMultiLvlLbl val="0"/>
      </c:catAx>
      <c:valAx>
        <c:axId val="-897781520"/>
        <c:scaling>
          <c:orientation val="minMax"/>
          <c:max val="14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alpha val="28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273969808"/>
        <c:crosses val="autoZero"/>
        <c:crossBetween val="between"/>
        <c:majorUnit val="200"/>
        <c:minorUnit val="40"/>
      </c:valAx>
      <c:valAx>
        <c:axId val="-897770640"/>
        <c:scaling>
          <c:orientation val="minMax"/>
          <c:max val="1.8"/>
          <c:min val="-0.2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897769552"/>
        <c:crosses val="max"/>
        <c:crossBetween val="between"/>
        <c:majorUnit val="0.5"/>
        <c:minorUnit val="0.1"/>
      </c:valAx>
      <c:catAx>
        <c:axId val="-8977695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8977706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4398381347458565E-2"/>
          <c:y val="0.84000104917344809"/>
          <c:w val="0.92707495777305349"/>
          <c:h val="0.140012196641333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5028143529307491E-2"/>
          <c:y val="2.5335788361923069E-2"/>
          <c:w val="0.92801818250979495"/>
          <c:h val="0.656140249275050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재해자수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넘어짐</c:v>
                </c:pt>
                <c:pt idx="1">
                  <c:v>떨어짐</c:v>
                </c:pt>
                <c:pt idx="2">
                  <c:v>절단,베임,찔림</c:v>
                </c:pt>
                <c:pt idx="3">
                  <c:v>끼임</c:v>
                </c:pt>
                <c:pt idx="4">
                  <c:v>물체에 맞음</c:v>
                </c:pt>
                <c:pt idx="5">
                  <c:v>부딪힘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10184</c:v>
                </c:pt>
                <c:pt idx="1">
                  <c:v>9766</c:v>
                </c:pt>
                <c:pt idx="2">
                  <c:v>6217</c:v>
                </c:pt>
                <c:pt idx="3">
                  <c:v>5846</c:v>
                </c:pt>
                <c:pt idx="4">
                  <c:v>4544</c:v>
                </c:pt>
                <c:pt idx="5">
                  <c:v>3976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897780976"/>
        <c:axId val="-897774992"/>
        <c:axId val="0"/>
      </c:bar3DChart>
      <c:catAx>
        <c:axId val="-897780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897774992"/>
        <c:crosses val="autoZero"/>
        <c:auto val="1"/>
        <c:lblAlgn val="ctr"/>
        <c:lblOffset val="100"/>
        <c:noMultiLvlLbl val="0"/>
      </c:catAx>
      <c:valAx>
        <c:axId val="-897774992"/>
        <c:scaling>
          <c:orientation val="minMax"/>
          <c:max val="12000"/>
          <c:min val="20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897780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0.21654</cdr:x>
      <cdr:y>0.14004</cdr:y>
    </cdr:from>
    <cdr:to>
      <cdr:x>0.28571</cdr:x>
      <cdr:y>0.18054</cdr:y>
    </cdr:to>
    <cdr:cxnSp macro="">
      <cdr:nvCxnSpPr>
        <cdr:cNvPr id="3" name="직선 연결선 2"/>
        <cdr:cNvCxnSpPr/>
      </cdr:nvCxnSpPr>
      <cdr:spPr>
        <a:xfrm xmlns:a="http://schemas.openxmlformats.org/drawingml/2006/main">
          <a:off x="764053" y="306278"/>
          <a:ext cx="244059" cy="88591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tx1"/>
          </a:solidFill>
          <a:headEnd type="none"/>
          <a:tailEnd type="oval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DD133-DA48-4F1B-AAA0-858A29370C8E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ECA01-63A7-4606-88B6-6943AB8EDD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4250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8899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7798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6697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5596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4495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3394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2293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1192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19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388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20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8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25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033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26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491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38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935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39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9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2870177" y="1500968"/>
            <a:ext cx="500066" cy="4643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489" y="1600572"/>
            <a:ext cx="10952798" cy="4527011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087" y="206422"/>
            <a:ext cx="2738199" cy="4388867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489" y="206422"/>
            <a:ext cx="8011769" cy="4388867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1328" y="4407922"/>
            <a:ext cx="10344309" cy="1362390"/>
          </a:xfrm>
          <a:prstGeom prst="rect">
            <a:avLst/>
          </a:prstGeom>
        </p:spPr>
        <p:txBody>
          <a:bodyPr lIns="121780" tIns="60890" rIns="121780" bIns="60890" anchor="t"/>
          <a:lstStyle>
            <a:lvl1pPr algn="l">
              <a:defRPr sz="53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1328" y="2907386"/>
            <a:ext cx="10344309" cy="1500534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89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79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669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55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449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339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22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11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489" y="1600572"/>
            <a:ext cx="5374984" cy="4527011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86302" y="1600572"/>
            <a:ext cx="5374984" cy="4527011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5866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4607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9254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70829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0709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489" y="1535469"/>
            <a:ext cx="5377097" cy="639911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3200" b="1"/>
            </a:lvl1pPr>
            <a:lvl2pPr marL="608899" indent="0">
              <a:buNone/>
              <a:defRPr sz="2700" b="1"/>
            </a:lvl2pPr>
            <a:lvl3pPr marL="1217798" indent="0">
              <a:buNone/>
              <a:defRPr sz="2400" b="1"/>
            </a:lvl3pPr>
            <a:lvl4pPr marL="1826697" indent="0">
              <a:buNone/>
              <a:defRPr sz="2100" b="1"/>
            </a:lvl4pPr>
            <a:lvl5pPr marL="2435596" indent="0">
              <a:buNone/>
              <a:defRPr sz="2100" b="1"/>
            </a:lvl5pPr>
            <a:lvl6pPr marL="3044495" indent="0">
              <a:buNone/>
              <a:defRPr sz="2100" b="1"/>
            </a:lvl6pPr>
            <a:lvl7pPr marL="3653394" indent="0">
              <a:buNone/>
              <a:defRPr sz="2100" b="1"/>
            </a:lvl7pPr>
            <a:lvl8pPr marL="4262293" indent="0">
              <a:buNone/>
              <a:defRPr sz="2100" b="1"/>
            </a:lvl8pPr>
            <a:lvl9pPr marL="4871192" indent="0">
              <a:buNone/>
              <a:defRPr sz="21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489" y="2175378"/>
            <a:ext cx="5377097" cy="3952203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2078" y="1535469"/>
            <a:ext cx="5379210" cy="639911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3200" b="1"/>
            </a:lvl1pPr>
            <a:lvl2pPr marL="608899" indent="0">
              <a:buNone/>
              <a:defRPr sz="2700" b="1"/>
            </a:lvl2pPr>
            <a:lvl3pPr marL="1217798" indent="0">
              <a:buNone/>
              <a:defRPr sz="2400" b="1"/>
            </a:lvl3pPr>
            <a:lvl4pPr marL="1826697" indent="0">
              <a:buNone/>
              <a:defRPr sz="2100" b="1"/>
            </a:lvl4pPr>
            <a:lvl5pPr marL="2435596" indent="0">
              <a:buNone/>
              <a:defRPr sz="2100" b="1"/>
            </a:lvl5pPr>
            <a:lvl6pPr marL="3044495" indent="0">
              <a:buNone/>
              <a:defRPr sz="2100" b="1"/>
            </a:lvl6pPr>
            <a:lvl7pPr marL="3653394" indent="0">
              <a:buNone/>
              <a:defRPr sz="2100" b="1"/>
            </a:lvl7pPr>
            <a:lvl8pPr marL="4262293" indent="0">
              <a:buNone/>
              <a:defRPr sz="2100" b="1"/>
            </a:lvl8pPr>
            <a:lvl9pPr marL="4871192" indent="0">
              <a:buNone/>
              <a:defRPr sz="21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2078" y="2175378"/>
            <a:ext cx="5379210" cy="3952203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91" y="273112"/>
            <a:ext cx="4003772" cy="1162320"/>
          </a:xfrm>
          <a:prstGeom prst="rect">
            <a:avLst/>
          </a:prstGeom>
        </p:spPr>
        <p:txBody>
          <a:bodyPr lIns="121780" tIns="60890" rIns="121780" bIns="60890" anchor="b"/>
          <a:lstStyle>
            <a:lvl1pPr algn="l">
              <a:defRPr sz="27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8044" y="273114"/>
            <a:ext cx="6803242" cy="5854469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491" y="1435434"/>
            <a:ext cx="4003772" cy="4692149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1900"/>
            </a:lvl1pPr>
            <a:lvl2pPr marL="608899" indent="0">
              <a:buNone/>
              <a:defRPr sz="1600"/>
            </a:lvl2pPr>
            <a:lvl3pPr marL="1217798" indent="0">
              <a:buNone/>
              <a:defRPr sz="1300"/>
            </a:lvl3pPr>
            <a:lvl4pPr marL="1826697" indent="0">
              <a:buNone/>
              <a:defRPr sz="1200"/>
            </a:lvl4pPr>
            <a:lvl5pPr marL="2435596" indent="0">
              <a:buNone/>
              <a:defRPr sz="1200"/>
            </a:lvl5pPr>
            <a:lvl6pPr marL="3044495" indent="0">
              <a:buNone/>
              <a:defRPr sz="1200"/>
            </a:lvl6pPr>
            <a:lvl7pPr marL="3653394" indent="0">
              <a:buNone/>
              <a:defRPr sz="1200"/>
            </a:lvl7pPr>
            <a:lvl8pPr marL="4262293" indent="0">
              <a:buNone/>
              <a:defRPr sz="1200"/>
            </a:lvl8pPr>
            <a:lvl9pPr marL="4871192" indent="0">
              <a:buNone/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5361" y="4801712"/>
            <a:ext cx="7301865" cy="566870"/>
          </a:xfrm>
          <a:prstGeom prst="rect">
            <a:avLst/>
          </a:prstGeom>
        </p:spPr>
        <p:txBody>
          <a:bodyPr lIns="121780" tIns="60890" rIns="121780" bIns="60890" anchor="b"/>
          <a:lstStyle>
            <a:lvl1pPr algn="l">
              <a:defRPr sz="27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5361" y="612916"/>
            <a:ext cx="7301865" cy="4115753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4300"/>
            </a:lvl1pPr>
            <a:lvl2pPr marL="608899" indent="0">
              <a:buNone/>
              <a:defRPr sz="3700"/>
            </a:lvl2pPr>
            <a:lvl3pPr marL="1217798" indent="0">
              <a:buNone/>
              <a:defRPr sz="3200"/>
            </a:lvl3pPr>
            <a:lvl4pPr marL="1826697" indent="0">
              <a:buNone/>
              <a:defRPr sz="2700"/>
            </a:lvl4pPr>
            <a:lvl5pPr marL="2435596" indent="0">
              <a:buNone/>
              <a:defRPr sz="2700"/>
            </a:lvl5pPr>
            <a:lvl6pPr marL="3044495" indent="0">
              <a:buNone/>
              <a:defRPr sz="2700"/>
            </a:lvl6pPr>
            <a:lvl7pPr marL="3653394" indent="0">
              <a:buNone/>
              <a:defRPr sz="2700"/>
            </a:lvl7pPr>
            <a:lvl8pPr marL="4262293" indent="0">
              <a:buNone/>
              <a:defRPr sz="2700"/>
            </a:lvl8pPr>
            <a:lvl9pPr marL="4871192" indent="0">
              <a:buNone/>
              <a:defRPr sz="27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5361" y="5368581"/>
            <a:ext cx="7301865" cy="805049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1900"/>
            </a:lvl1pPr>
            <a:lvl2pPr marL="608899" indent="0">
              <a:buNone/>
              <a:defRPr sz="1600"/>
            </a:lvl2pPr>
            <a:lvl3pPr marL="1217798" indent="0">
              <a:buNone/>
              <a:defRPr sz="1300"/>
            </a:lvl3pPr>
            <a:lvl4pPr marL="1826697" indent="0">
              <a:buNone/>
              <a:defRPr sz="1200"/>
            </a:lvl4pPr>
            <a:lvl5pPr marL="2435596" indent="0">
              <a:buNone/>
              <a:defRPr sz="1200"/>
            </a:lvl5pPr>
            <a:lvl6pPr marL="3044495" indent="0">
              <a:buNone/>
              <a:defRPr sz="1200"/>
            </a:lvl6pPr>
            <a:lvl7pPr marL="3653394" indent="0">
              <a:buNone/>
              <a:defRPr sz="1200"/>
            </a:lvl7pPr>
            <a:lvl8pPr marL="4262293" indent="0">
              <a:buNone/>
              <a:defRPr sz="1200"/>
            </a:lvl8pPr>
            <a:lvl9pPr marL="4871192" indent="0">
              <a:buNone/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직선 연결선 72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77" name="그림 76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sp>
        <p:nvSpPr>
          <p:cNvPr id="80" name="직사각형 79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2" name="그룹 61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57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8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pic>
        <p:nvPicPr>
          <p:cNvPr id="79" name="그림 78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24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1217798" rtl="0" eaLnBrk="1" latinLnBrk="1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674" indent="-456674" algn="l" defTabSz="1217798" rtl="0" eaLnBrk="1" latinLnBrk="1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461" indent="-380562" algn="l" defTabSz="1217798" rtl="0" eaLnBrk="1" latinLnBrk="1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247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146" indent="-304449" algn="l" defTabSz="1217798" rtl="0" eaLnBrk="1" latinLnBrk="1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0045" indent="-304449" algn="l" defTabSz="1217798" rtl="0" eaLnBrk="1" latinLnBrk="1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8944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843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742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641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899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98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697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596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495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394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293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192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15" name="직선 연결선 14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17" name="그림 16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pic>
        <p:nvPicPr>
          <p:cNvPr id="18" name="그림 17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19" name="직사각형 18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14"/>
          <p:cNvSpPr>
            <a:spLocks noChangeArrowheads="1"/>
          </p:cNvSpPr>
          <p:nvPr userDrawn="1"/>
        </p:nvSpPr>
        <p:spPr bwMode="auto">
          <a:xfrm>
            <a:off x="727037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14" name="직선 연결선 13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16" name="그림 15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pic>
        <p:nvPicPr>
          <p:cNvPr id="17" name="그림 16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18" name="직사각형 17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ectangle 14"/>
          <p:cNvSpPr>
            <a:spLocks noChangeArrowheads="1"/>
          </p:cNvSpPr>
          <p:nvPr userDrawn="1"/>
        </p:nvSpPr>
        <p:spPr bwMode="auto">
          <a:xfrm>
            <a:off x="727037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0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1"/>
            <a:ext cx="12169775" cy="6865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그림 7" descr="end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69775" cy="68595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4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4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4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3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1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6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hyperlink" Target="http://www.kosha.or.kr/" TargetMode="Externa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0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2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" y="1"/>
            <a:ext cx="12175922" cy="685799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59" y="5885793"/>
            <a:ext cx="3105704" cy="6015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69" y="378134"/>
            <a:ext cx="1221009" cy="36748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724169" y="1738360"/>
            <a:ext cx="30636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>
                <a:solidFill>
                  <a:srgbClr val="005E6E"/>
                </a:solidFill>
              </a:rPr>
              <a:t>예비산업인력을 위한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05963" y="2200025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6600" b="1" dirty="0">
                <a:ln w="12700">
                  <a:solidFill>
                    <a:srgbClr val="005E6E"/>
                  </a:solidFill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5E6E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안전보건 </a:t>
            </a:r>
          </a:p>
          <a:p>
            <a:r>
              <a:rPr lang="ko-KR" altLang="en-US" sz="6600" b="1" dirty="0">
                <a:ln w="12700">
                  <a:solidFill>
                    <a:srgbClr val="005E6E"/>
                  </a:solidFill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5E6E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나침반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10726057" y="378133"/>
            <a:ext cx="856343" cy="895365"/>
          </a:xfrm>
          <a:prstGeom prst="roundRect">
            <a:avLst/>
          </a:prstGeom>
          <a:solidFill>
            <a:srgbClr val="005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0461284" y="378134"/>
            <a:ext cx="13858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 smtClean="0">
                <a:solidFill>
                  <a:schemeClr val="bg1"/>
                </a:solidFill>
              </a:rPr>
              <a:t>2021</a:t>
            </a:r>
            <a:r>
              <a:rPr lang="ko-KR" altLang="en-US" sz="1050" b="1" dirty="0" smtClean="0">
                <a:solidFill>
                  <a:schemeClr val="bg1"/>
                </a:solidFill>
              </a:rPr>
              <a:t>년</a:t>
            </a:r>
            <a:endParaRPr lang="en-US" altLang="ko-KR" sz="1050" b="1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1050" b="1" dirty="0" smtClean="0">
                <a:solidFill>
                  <a:schemeClr val="bg1"/>
                </a:solidFill>
              </a:rPr>
              <a:t>개정판</a:t>
            </a:r>
            <a:endParaRPr lang="ko-KR" altLang="en-US" sz="1050" b="1" dirty="0">
              <a:solidFill>
                <a:schemeClr val="bg1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10773687" y="786762"/>
            <a:ext cx="75156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986299" y="811834"/>
            <a:ext cx="6929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>
                <a:solidFill>
                  <a:schemeClr val="bg1"/>
                </a:solidFill>
              </a:rPr>
              <a:t>보건</a:t>
            </a:r>
            <a:endParaRPr lang="en-US" altLang="ko-KR" sz="1100" b="1" dirty="0" smtClean="0">
              <a:solidFill>
                <a:schemeClr val="bg1"/>
              </a:solidFill>
            </a:endParaRPr>
          </a:p>
          <a:p>
            <a:r>
              <a:rPr lang="ko-KR" altLang="en-US" sz="1100" b="1" dirty="0" smtClean="0">
                <a:solidFill>
                  <a:schemeClr val="bg1"/>
                </a:solidFill>
              </a:rPr>
              <a:t>서비스</a:t>
            </a:r>
            <a:endParaRPr lang="ko-KR" altLang="en-US" sz="1100" b="1" dirty="0">
              <a:solidFill>
                <a:schemeClr val="bg1"/>
              </a:solidFill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4590" y="915494"/>
            <a:ext cx="215579" cy="20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733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5599" y="1572406"/>
            <a:ext cx="250033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b="1" spc="-133" dirty="0" smtClean="0">
                <a:solidFill>
                  <a:srgbClr val="33CCCC"/>
                </a:solidFill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 전 안전점검 등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안전의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</a:rPr>
              <a:t>습관화ㆍ생활화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대각선 방향의 모서리가 잘린 사각형 3"/>
          <p:cNvSpPr/>
          <p:nvPr/>
        </p:nvSpPr>
        <p:spPr>
          <a:xfrm>
            <a:off x="3584556" y="2072472"/>
            <a:ext cx="7215239" cy="2071702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1747" y="2286786"/>
            <a:ext cx="7643866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작업별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점검 포인트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예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화학설비 정비보수작업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작업계획서에 따라 작업을 수행하고 작업책임자를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지정ㆍ운영하고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유해ㆍ위험물질이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누출되지 않도록 해당 설비를 안전하게 격리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개방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불활성가스 치환작업 후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en-US" altLang="ko-KR" sz="14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작업장 및 그 주변의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유해ㆍ위험물질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가스 농도를 측정 후 작업하고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4557" y="1572406"/>
            <a:ext cx="24288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■ 작업 전 안전점검의 예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pic>
        <p:nvPicPr>
          <p:cNvPr id="12" name="그림 11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8871" y="2429662"/>
            <a:ext cx="142876" cy="142876"/>
          </a:xfrm>
          <a:prstGeom prst="rect">
            <a:avLst/>
          </a:prstGeom>
        </p:spPr>
      </p:pic>
      <p:sp>
        <p:nvSpPr>
          <p:cNvPr id="13" name="대각선 방향의 모서리가 잘린 사각형 12"/>
          <p:cNvSpPr/>
          <p:nvPr/>
        </p:nvSpPr>
        <p:spPr>
          <a:xfrm>
            <a:off x="3584557" y="4358488"/>
            <a:ext cx="7215239" cy="164307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13185" y="4501364"/>
            <a:ext cx="7643866" cy="13388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설비별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점검 포인트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예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지게차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 작업장소 주변에 다른 근로자의 접근을 통제하고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지게차의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후사경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좌석안전띠 등 안전장치가 정상적으로 설치되어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 운전자는 유자격자인가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16" name="그림 1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70309" y="4644240"/>
            <a:ext cx="142876" cy="142876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1" name="TextBox 10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12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1681" y="1572406"/>
            <a:ext cx="8200859" cy="18004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1950" indent="-17145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산업재해 예방은 단순히 회사의 노력만으로는 되지 않음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근로자도 적극 협력하고 참여해야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1950" indent="-17145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근로자는 산업재해로부터 안전하고 건강하게 일할 수 있는 권리와 함께 산업재해 예방을 위해 지켜야 할 의무도 있음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1950" indent="-17145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산업안전보건법은 근로자 자신  및 동료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사업장 전체의 안전보건을 위한 의무사항을 규정함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>
                <a:solidFill>
                  <a:prstClr val="black"/>
                </a:solidFill>
              </a:rPr>
              <a:t>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   *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산업안전보건법 제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6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조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근로자의 의무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산업안전보건 법령 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및 안전규정 등 준수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505863" y="3888206"/>
            <a:ext cx="8072494" cy="1928826"/>
            <a:chOff x="3441681" y="4072736"/>
            <a:chExt cx="8072494" cy="1928826"/>
          </a:xfrm>
        </p:grpSpPr>
        <p:sp>
          <p:nvSpPr>
            <p:cNvPr id="6" name="직사각형 5"/>
            <p:cNvSpPr/>
            <p:nvPr/>
          </p:nvSpPr>
          <p:spPr>
            <a:xfrm>
              <a:off x="3655995" y="4358488"/>
              <a:ext cx="7858180" cy="1643074"/>
            </a:xfrm>
            <a:prstGeom prst="rect">
              <a:avLst/>
            </a:prstGeom>
            <a:solidFill>
              <a:srgbClr val="33CCC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7" name="그림 6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072736"/>
              <a:ext cx="1815074" cy="642942"/>
            </a:xfrm>
            <a:prstGeom prst="rect">
              <a:avLst/>
            </a:prstGeom>
          </p:spPr>
        </p:pic>
        <p:grpSp>
          <p:nvGrpSpPr>
            <p:cNvPr id="10" name="그룹 9"/>
            <p:cNvGrpSpPr/>
            <p:nvPr/>
          </p:nvGrpSpPr>
          <p:grpSpPr>
            <a:xfrm>
              <a:off x="4799003" y="4144174"/>
              <a:ext cx="4857784" cy="357190"/>
              <a:chOff x="4799003" y="3929860"/>
              <a:chExt cx="4857784" cy="357190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4799003" y="3965799"/>
                <a:ext cx="4357718" cy="32125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4F874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227631" y="3929860"/>
                <a:ext cx="4429156" cy="3231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383558" indent="-383558">
                  <a:lnSpc>
                    <a:spcPct val="150000"/>
                  </a:lnSpc>
                </a:pPr>
                <a:r>
                  <a:rPr lang="ko-KR" altLang="en-US" sz="1400" b="1" spc="-133" dirty="0" smtClean="0">
                    <a:solidFill>
                      <a:prstClr val="black"/>
                    </a:solidFill>
                  </a:rPr>
                  <a:t>산업안전보건법에서 정하고 있는 근로자의 의무</a:t>
                </a:r>
                <a:endParaRPr lang="ko-KR" altLang="en-US" sz="1400" b="1" spc="-133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370375" y="4787116"/>
              <a:ext cx="6357982" cy="9278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08000" indent="-10800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근로자는 이 법과 이 법에 따른 명령으로 정하는 산업재해 예방을 위한 기준을  지켜야 하며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사업주 또는 「근로기준법」 제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101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조에 따른 근로감독관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공단 등 관계인이 실시하는 산업재해 예방에 관한 조치에 따라야 한다 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.(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법 제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6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62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올바른 작업 복장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착용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513119" y="1500968"/>
            <a:ext cx="8001056" cy="3693319"/>
            <a:chOff x="3513119" y="1572406"/>
            <a:chExt cx="8001056" cy="3693319"/>
          </a:xfrm>
        </p:grpSpPr>
        <p:sp>
          <p:nvSpPr>
            <p:cNvPr id="4" name="TextBox 3"/>
            <p:cNvSpPr txBox="1"/>
            <p:nvPr/>
          </p:nvSpPr>
          <p:spPr>
            <a:xfrm>
              <a:off x="4727565" y="1572406"/>
              <a:ext cx="6786610" cy="36933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회사에서 정해진 복장 규정이 있는 경우에는 그 내용을 따름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떨어지는 물체로부터 머리 보호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안전모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),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600" b="1" spc="-133" dirty="0" err="1" smtClean="0">
                  <a:solidFill>
                    <a:prstClr val="black"/>
                  </a:solidFill>
                </a:rPr>
                <a:t>작업물로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인해 머리가 지저분해지는 것 방지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머리카락이 기계나 회전축에 말려 들어갈 위험을 방지하기 위해 착용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손 보호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작업 시 손이 더러워지는 것 방지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장갑을 끼면 손가락의 감각이 무뎌져 작업에 영향을 주고 위험한 일도 발생할 수 있어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작업특성에 적합한 장갑 착용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위생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유해요인 제거 등을 위해 앞치마 착용 시 앞치마가 기계에 말려 들어가지 않도록 조치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 (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목도리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스카프 착용 시 말림에 의한 재해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)</a:t>
              </a: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작업내용에 적합한 안전화 착용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슬리퍼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샌들과 같이 벗겨지기거나 미끄러지기 쉬운 신발 착용 금지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513120" y="1572406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작업복</a:t>
              </a:r>
              <a:endParaRPr lang="en-US" altLang="ko-KR" sz="1600" b="1" spc="-133" dirty="0" smtClean="0">
                <a:solidFill>
                  <a:srgbClr val="666699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13119" y="4858554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신   발</a:t>
              </a:r>
              <a:endParaRPr lang="en-US" altLang="ko-KR" sz="14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13119" y="1965095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모   자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13119" y="2679475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장   갑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513119" y="3786984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앞치마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513119" y="5644372"/>
            <a:ext cx="792961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■ 올바른 직장에서의 복장 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: 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신체의 부상을 방지하는 것이 첫 번째 목적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,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 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600" b="1" spc="-133" dirty="0" smtClean="0">
                <a:solidFill>
                  <a:srgbClr val="666699"/>
                </a:solidFill>
              </a:rPr>
            </a:br>
            <a:r>
              <a:rPr lang="en-US" altLang="ko-KR" sz="1600" b="1" spc="-133" dirty="0" smtClean="0">
                <a:solidFill>
                  <a:srgbClr val="666699"/>
                </a:solidFill>
              </a:rPr>
              <a:t>                                           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일을 편리하게 하도록 하는 것은 두 번째 목적</a:t>
            </a:r>
            <a:endParaRPr lang="en-US" altLang="ko-KR" sz="14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22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개인 보호구 </a:t>
            </a:r>
            <a:r>
              <a:rPr lang="ko-KR" altLang="en-US" sz="2200" b="1" spc="-133" dirty="0" err="1" smtClean="0">
                <a:solidFill>
                  <a:srgbClr val="33CCCC"/>
                </a:solidFill>
              </a:rPr>
              <a:t>지급ㆍ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착용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3513119" y="1929596"/>
            <a:ext cx="8001056" cy="3286148"/>
            <a:chOff x="3513119" y="1786720"/>
            <a:chExt cx="8001056" cy="3286148"/>
          </a:xfrm>
        </p:grpSpPr>
        <p:pic>
          <p:nvPicPr>
            <p:cNvPr id="20" name="그림 19" descr="12 보호구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13119" y="1786720"/>
              <a:ext cx="8001056" cy="2744651"/>
            </a:xfrm>
            <a:prstGeom prst="rect">
              <a:avLst/>
            </a:prstGeom>
          </p:spPr>
        </p:pic>
        <p:grpSp>
          <p:nvGrpSpPr>
            <p:cNvPr id="19" name="그룹 18"/>
            <p:cNvGrpSpPr/>
            <p:nvPr/>
          </p:nvGrpSpPr>
          <p:grpSpPr>
            <a:xfrm>
              <a:off x="3513119" y="2715414"/>
              <a:ext cx="8001056" cy="500066"/>
              <a:chOff x="3513119" y="1929596"/>
              <a:chExt cx="8001056" cy="500066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13119" y="1929596"/>
                <a:ext cx="80010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3584557" y="2040565"/>
                <a:ext cx="14287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안전모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5084755" y="2040565"/>
                <a:ext cx="14287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안전화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442077" y="2040565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방진마스크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942275" y="1929596"/>
                <a:ext cx="214314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방독마스크</a:t>
                </a:r>
                <a:r>
                  <a:rPr lang="en-US" altLang="ko-KR" sz="1600" b="1" spc="-133" dirty="0" smtClean="0">
                    <a:solidFill>
                      <a:prstClr val="white"/>
                    </a:solidFill>
                  </a:rPr>
                  <a:t>, </a:t>
                </a: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송기마스크</a:t>
                </a:r>
                <a:r>
                  <a:rPr lang="en-US" altLang="ko-KR" sz="1600" b="1" spc="-133" dirty="0" smtClean="0">
                    <a:solidFill>
                      <a:prstClr val="white"/>
                    </a:solidFill>
                  </a:rPr>
                  <a:t>, </a:t>
                </a:r>
              </a:p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전동식</a:t>
                </a: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 호흡보호구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0156853" y="2040565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귀마개</a:t>
                </a:r>
              </a:p>
            </p:txBody>
          </p:sp>
        </p:grpSp>
        <p:grpSp>
          <p:nvGrpSpPr>
            <p:cNvPr id="18" name="그룹 17"/>
            <p:cNvGrpSpPr/>
            <p:nvPr/>
          </p:nvGrpSpPr>
          <p:grpSpPr>
            <a:xfrm>
              <a:off x="3513119" y="4572802"/>
              <a:ext cx="8001056" cy="500066"/>
              <a:chOff x="3513119" y="3858422"/>
              <a:chExt cx="8001056" cy="500066"/>
            </a:xfrm>
          </p:grpSpPr>
          <p:pic>
            <p:nvPicPr>
              <p:cNvPr id="11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13119" y="3858422"/>
                <a:ext cx="80010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3584557" y="3969391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귀덮개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6299201" y="3969391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보안면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013317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보안경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7656523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안전장갑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8942407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보호복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0299729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안전대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2" name="그룹 2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6" name="그림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0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유해위험장소 등에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안전보건표지 부착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41682" y="1500968"/>
            <a:ext cx="4000527" cy="27597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안전보건표지란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위험장소 또는 위험물질에 대한 경고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비상시에 대처하기 위한 지시 또는 안내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기타 근로자의 안전보건의식을 고취하기 위한 사항 등을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그림ㆍ기호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및 글자 등으로 표시하여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유해위험장소ㆍ시설ㆍ물체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등에 설치 또는 부착하는 표지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13119" y="5072868"/>
            <a:ext cx="4000528" cy="3619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안전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보건표지의 종류와 형태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pic>
        <p:nvPicPr>
          <p:cNvPr id="13" name="그림 12" descr="13 안전표지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56523" y="1358092"/>
            <a:ext cx="3822445" cy="5169911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708623" y="5464142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spc="-133" dirty="0" smtClean="0">
                <a:solidFill>
                  <a:prstClr val="black"/>
                </a:solidFill>
              </a:rPr>
              <a:t>-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산업안전보건법 </a:t>
            </a:r>
            <a:r>
              <a:rPr lang="ko-KR" altLang="en-US" sz="1400" b="1" spc="-133" dirty="0">
                <a:solidFill>
                  <a:prstClr val="black"/>
                </a:solidFill>
              </a:rPr>
              <a:t>시행규칙 </a:t>
            </a:r>
            <a:r>
              <a:rPr lang="en-US" altLang="ko-KR" sz="1400" b="1" spc="-133" dirty="0">
                <a:solidFill>
                  <a:prstClr val="black"/>
                </a:solidFill>
              </a:rPr>
              <a:t>[</a:t>
            </a:r>
            <a:r>
              <a:rPr lang="ko-KR" altLang="en-US" sz="1400" b="1" spc="-133" dirty="0">
                <a:solidFill>
                  <a:prstClr val="black"/>
                </a:solidFill>
              </a:rPr>
              <a:t>별표</a:t>
            </a:r>
            <a:r>
              <a:rPr lang="en-US" altLang="ko-KR" sz="1400" b="1" spc="-133" dirty="0">
                <a:solidFill>
                  <a:prstClr val="black"/>
                </a:solidFill>
              </a:rPr>
              <a:t>6] 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3"/>
          <a:srcRect l="10216" t="11821"/>
          <a:stretch/>
        </p:blipFill>
        <p:spPr>
          <a:xfrm>
            <a:off x="8821191" y="2837944"/>
            <a:ext cx="432048" cy="361253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2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작업장 내에서의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통행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2" y="1786720"/>
            <a:ext cx="8072493" cy="1605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교통사고는 도로 뿐만 아니라 공장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사업장 내에서도 발생할 수 있음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</a:t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이는 지게차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화물자동차 등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차량계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하역 운반기계로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중량물을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운반하는 작업이 많기 때문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따라서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작업자와 운반기계가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뒤섞여 이동하지 않도록 별도의 </a:t>
            </a:r>
            <a:r>
              <a:rPr lang="ko-KR" altLang="en-US" sz="1600" b="1" spc="-133" dirty="0">
                <a:solidFill>
                  <a:prstClr val="black"/>
                </a:solidFill>
              </a:rPr>
              <a:t>통로를 만들고 해당 통로에는 안전표시가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되어 있어야 </a:t>
            </a:r>
            <a:r>
              <a:rPr lang="ko-KR" altLang="en-US" sz="1600" b="1" spc="-133" dirty="0">
                <a:solidFill>
                  <a:prstClr val="black"/>
                </a:solidFill>
              </a:rPr>
              <a:t>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441680" y="3734926"/>
            <a:ext cx="8072495" cy="321691"/>
            <a:chOff x="3441680" y="2786852"/>
            <a:chExt cx="8072495" cy="321691"/>
          </a:xfrm>
        </p:grpSpPr>
        <p:sp>
          <p:nvSpPr>
            <p:cNvPr id="6" name="TextBox 5"/>
            <p:cNvSpPr txBox="1"/>
            <p:nvPr/>
          </p:nvSpPr>
          <p:spPr>
            <a:xfrm>
              <a:off x="3441681" y="2786852"/>
              <a:ext cx="8072494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1000"/>
                </a:spcAft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  </a:t>
              </a: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안전통로 예시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</p:txBody>
        </p:sp>
        <p:pic>
          <p:nvPicPr>
            <p:cNvPr id="7" name="그림 6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0" y="2929728"/>
              <a:ext cx="142876" cy="142876"/>
            </a:xfrm>
            <a:prstGeom prst="rect">
              <a:avLst/>
            </a:prstGeom>
          </p:spPr>
        </p:pic>
      </p:grpSp>
      <p:pic>
        <p:nvPicPr>
          <p:cNvPr id="8" name="그림 7" descr="14 안전통로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5995" y="4092116"/>
            <a:ext cx="7358569" cy="1785950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4" name="그림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45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06.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작업장 정리정돈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41682" y="1500968"/>
            <a:ext cx="6858047" cy="340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     사업주 및 근로자 준수사항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근로자가 작업장에서 넘어지거나 미끄러지는 등의 위험이 없도록 작업장 바닥 등을 안전하고 청결한 상태로 유지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제품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자재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부재 등이 넘어지지 않도록 단단히 고정 하는 등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안전조치를 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근로자가 작업하는 장소를 항상 청결하게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유지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관리하며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폐기물은 정해진 장소에만 버림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0" name="그림 9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pic>
        <p:nvPicPr>
          <p:cNvPr id="11" name="그림 10" descr="15 정리정돈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8027" y="3858422"/>
            <a:ext cx="3357586" cy="2080614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135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07.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유해위험기계기구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방호조치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48583" y="1539319"/>
            <a:ext cx="8403845" cy="11721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방호조치란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1950" indent="-11112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위험기계ㆍ기구의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위험장소 또는 부위에 근로자가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통상적인 방법으로 접근하지 못하도록 하는 제한조치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</a:p>
          <a:p>
            <a:pPr marL="361950" indent="-11112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방호망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방책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덮개 또는 각종 방호장치 등을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설치하는 것을 포함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6" name="그림 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5599" y="3346559"/>
            <a:ext cx="2357454" cy="6787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8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재해위험이 높은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기계 및 방호장치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3582605" y="2850978"/>
            <a:ext cx="7859767" cy="885472"/>
            <a:chOff x="3460367" y="3232127"/>
            <a:chExt cx="7859767" cy="625707"/>
          </a:xfrm>
        </p:grpSpPr>
        <p:sp>
          <p:nvSpPr>
            <p:cNvPr id="18" name="대각선 방향의 모서리가 잘린 사각형 17"/>
            <p:cNvSpPr/>
            <p:nvPr/>
          </p:nvSpPr>
          <p:spPr>
            <a:xfrm>
              <a:off x="6105160" y="3232127"/>
              <a:ext cx="5214974" cy="571504"/>
            </a:xfrm>
            <a:prstGeom prst="snip2Diag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대각선 방향의 모서리가 잘린 사각형 12"/>
            <p:cNvSpPr/>
            <p:nvPr/>
          </p:nvSpPr>
          <p:spPr>
            <a:xfrm>
              <a:off x="3460367" y="3232127"/>
              <a:ext cx="2857520" cy="571504"/>
            </a:xfrm>
            <a:prstGeom prst="snip2DiagRect">
              <a:avLst/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6385" y="3292315"/>
              <a:ext cx="3143271" cy="5384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ts val="2200"/>
                </a:lnSpc>
                <a:spcAft>
                  <a:spcPts val="1000"/>
                </a:spcAft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500" b="1" spc="-133" dirty="0" err="1" smtClean="0">
                  <a:solidFill>
                    <a:prstClr val="white"/>
                  </a:solidFill>
                </a:rPr>
                <a:t>유해ㆍ위험</a:t>
              </a:r>
              <a:r>
                <a:rPr lang="ko-KR" altLang="en-US" sz="1500" b="1" spc="-133" dirty="0" smtClean="0">
                  <a:solidFill>
                    <a:prstClr val="white"/>
                  </a:solidFill>
                </a:rPr>
                <a:t> 방지를 위하여 </a:t>
              </a:r>
              <a:r>
                <a:rPr lang="en-US" altLang="ko-KR" sz="1500" b="1" spc="-133" dirty="0" smtClean="0">
                  <a:solidFill>
                    <a:prstClr val="white"/>
                  </a:solidFill>
                </a:rPr>
                <a:t/>
              </a:r>
              <a:br>
                <a:rPr lang="en-US" altLang="ko-KR" sz="1500" b="1" spc="-133" dirty="0" smtClean="0">
                  <a:solidFill>
                    <a:prstClr val="white"/>
                  </a:solidFill>
                </a:rPr>
              </a:br>
              <a:r>
                <a:rPr lang="ko-KR" altLang="en-US" sz="1500" b="1" spc="-133" dirty="0" smtClean="0">
                  <a:solidFill>
                    <a:prstClr val="white"/>
                  </a:solidFill>
                </a:rPr>
                <a:t>방호조치가 필요한 기계기구 </a:t>
              </a:r>
              <a:endParaRPr lang="en-US" altLang="ko-KR" sz="1500" b="1" spc="-133" dirty="0" smtClean="0">
                <a:solidFill>
                  <a:prstClr val="white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6370962" y="3303836"/>
              <a:ext cx="468337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예초기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원심기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공기압축기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금속절단기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지게차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</a:p>
            <a:p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포장기계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진공포장기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err="1" smtClean="0">
                  <a:solidFill>
                    <a:prstClr val="black"/>
                  </a:solidFill>
                </a:rPr>
                <a:t>래핑기로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 한정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)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98475" y="4215612"/>
            <a:ext cx="2428892" cy="580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안전인증 대상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기계ㆍ설비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/ </a:t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16" name="표 2"/>
          <p:cNvGraphicFramePr>
            <a:graphicFrameLocks noGrp="1"/>
          </p:cNvGraphicFramePr>
          <p:nvPr>
            <p:extLst/>
          </p:nvPr>
        </p:nvGraphicFramePr>
        <p:xfrm>
          <a:off x="3447683" y="3861842"/>
          <a:ext cx="8253828" cy="22322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0418"/>
                <a:gridCol w="7353410"/>
              </a:tblGrid>
              <a:tr h="2916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구     분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대                   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691677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기구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종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프레스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전단기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및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절곡기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크레인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리프트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5.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압력용기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6.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롤러기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사출성형기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고소작업대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곤돌라 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248906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방호장치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(9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종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-22860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1. 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프레스 및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전단기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방호장치      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2.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양중기용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과부하 방지장치 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보일러 압력방출용 안전밸브  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228600" lvl="0" indent="-22860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4. 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압력용기 압력방출용 안전밸브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압력용기 압력방출용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파열판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6. </a:t>
                      </a:r>
                      <a:r>
                        <a:rPr lang="ko-KR" altLang="en-US" sz="1200" spc="-150" baseline="0" dirty="0" smtClean="0">
                          <a:latin typeface="+mj-ea"/>
                          <a:ea typeface="+mj-ea"/>
                          <a:cs typeface="Mangal"/>
                        </a:rPr>
                        <a:t>절연용 </a:t>
                      </a:r>
                      <a:r>
                        <a:rPr lang="ko-KR" altLang="en-US" sz="1200" spc="-150" baseline="0" dirty="0" err="1" smtClean="0">
                          <a:latin typeface="+mj-ea"/>
                          <a:ea typeface="+mj-ea"/>
                          <a:cs typeface="Mangal"/>
                        </a:rPr>
                        <a:t>방호구</a:t>
                      </a:r>
                      <a:r>
                        <a:rPr lang="ko-KR" altLang="en-US" sz="1200" spc="-150" baseline="0" dirty="0" smtClean="0">
                          <a:latin typeface="+mj-ea"/>
                          <a:ea typeface="+mj-ea"/>
                          <a:cs typeface="Mangal"/>
                        </a:rPr>
                        <a:t> 및 활선작업용 기구</a:t>
                      </a:r>
                      <a:endParaRPr lang="en-US" altLang="ko-KR" sz="1200" spc="-15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7. 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방폭구조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전기기계ㆍ기구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및 부품   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8.  </a:t>
                      </a:r>
                      <a:r>
                        <a:rPr lang="ko-KR" altLang="en-US" sz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추락ㆍ낙하</a:t>
                      </a:r>
                      <a:r>
                        <a:rPr lang="ko-KR" altLang="en-US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및 붕괴 등의 위험 방지 및 보호에 필요한 가설 기자재로서 고용노동부장관이 정하여 고시하는 것</a:t>
                      </a:r>
                      <a:endParaRPr lang="en-US" altLang="ko-KR" sz="1200" spc="-15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9.  </a:t>
                      </a:r>
                      <a:r>
                        <a:rPr lang="ko-KR" altLang="en-US" sz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충돌</a:t>
                      </a:r>
                      <a:r>
                        <a:rPr lang="ko-KR" altLang="en-US" sz="1200" kern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Mangal"/>
                        </a:rPr>
                        <a:t>ㆍ협착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Mangal"/>
                        </a:rPr>
                        <a:t> 등의 위험 방지에 필요한 산업용 로봇 방호장치로서 고용노동부장관이 정하여 고시하는 것</a:t>
                      </a:r>
                      <a:endParaRPr lang="ko-KR" altLang="en-US" sz="1200" spc="-15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7" name="그룹 1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0" name="직사각형 1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3" name="그림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51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51144" y="4005858"/>
            <a:ext cx="8072493" cy="20518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제거하거나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300" b="1" spc="-133" dirty="0" smtClean="0">
                <a:solidFill>
                  <a:prstClr val="black"/>
                </a:solidFill>
              </a:rPr>
              <a:t>마음대로 위치를 변경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300" b="1" spc="-133" dirty="0" smtClean="0">
                <a:solidFill>
                  <a:prstClr val="black"/>
                </a:solidFill>
              </a:rPr>
              <a:t>개조해서는 안됨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방호장치가 부착되어 있는 이유와 그 성능을 충분히 이해한 상태에서 사용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사용하는 것이 아무래도 불편한 경우에는 감독자에게 보고해 지도 받기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마음대로 제거하는 등의 행위를 해서는 안됨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)</a:t>
            </a: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수리를 위해 또는 작업의 필요상 감독자의 허가를 받고 안전장치를 제거한 경우에는 수리 또는 그 작업이 종료된 즉시 원상 복구하여 부착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방호장치가 망가지거나 고장 난 경우에는 즉시 감독자에게 보고를 하고 지시 받기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마련하고 싶은 것이 있다면 감독자에게 보고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1351" y="1500968"/>
            <a:ext cx="2071702" cy="580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자율안전확인 대상 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기계ㆍ설비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/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9913" y="4149874"/>
            <a:ext cx="214314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 사용상의 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주의사항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6" name="표 2"/>
          <p:cNvGraphicFramePr>
            <a:graphicFrameLocks noGrp="1"/>
          </p:cNvGraphicFramePr>
          <p:nvPr>
            <p:extLst/>
          </p:nvPr>
        </p:nvGraphicFramePr>
        <p:xfrm>
          <a:off x="3370243" y="1572406"/>
          <a:ext cx="7858180" cy="2167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7256"/>
                <a:gridCol w="7000924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구     분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대                   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기구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연삭기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또는 연마기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휴대형은 제외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2.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산업용 로봇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혼합기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파쇄기 또는 분쇄기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식품가공용 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파쇄ㆍ절단ㆍ혼합ㆍ제면기만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6.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컨베이어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자동차정비용 리프트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공작기계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선반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드릴기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평삭ㆍ형삭기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밀링만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고정형 목재가공용 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둥근톱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대패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루타기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띠톱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모떼기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기계만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인쇄기</a:t>
                      </a:r>
                      <a:endParaRPr lang="ko-KR" altLang="en-US" sz="1200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방호장치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1.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아세틸렌 용접장치용 또는 가스집합 용접장치용 안전기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2.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교류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아크용접기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용 자동전격방지기    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롤러기 급정지장치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4.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연삭기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덮개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목재 가공용 둥근톱 반발 예방장치와 날 접촉 예방장치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6.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동력식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수동대패용 칼날 접촉 방지장치    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7.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추락ㆍ낙하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및 붕괴 등의 위험 방지 및 보호에 필요한 가설 기자재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안전인증대상 가설기자재 제외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로서 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고용노동부장관이 정하여 고시하는 것</a:t>
                      </a:r>
                      <a:endParaRPr lang="ko-KR" altLang="en-US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7" name="그룹 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8" name="직사각형 7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5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441681" y="1572406"/>
            <a:ext cx="8072494" cy="1000132"/>
          </a:xfrm>
          <a:prstGeom prst="rect">
            <a:avLst/>
          </a:prstGeom>
          <a:solidFill>
            <a:srgbClr val="00999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 descr="안전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98805" y="1358092"/>
            <a:ext cx="1428760" cy="506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70309" y="1715282"/>
            <a:ext cx="42862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 indent="-108000">
              <a:lnSpc>
                <a:spcPct val="15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매일 아침 작업시작 전 방호장치를 점검하고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상태가 이상이 없는지 확인한 후 작업 시작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9" name="그림 8" descr="18 안전확인 삽화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13779" y="1215216"/>
            <a:ext cx="2214578" cy="12755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0338" y="2715414"/>
            <a:ext cx="264320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사전 안전성이 확보된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 위험한 기계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기구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설비 등의 사용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9711858" y="3090868"/>
            <a:ext cx="2287932" cy="1005263"/>
            <a:chOff x="10125504" y="2317683"/>
            <a:chExt cx="2430808" cy="1075094"/>
          </a:xfrm>
        </p:grpSpPr>
        <p:pic>
          <p:nvPicPr>
            <p:cNvPr id="20" name="그림 19" descr="모딴사각형-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25504" y="2317683"/>
              <a:ext cx="2430808" cy="1075094"/>
            </a:xfrm>
            <a:prstGeom prst="rect">
              <a:avLst/>
            </a:prstGeom>
          </p:spPr>
        </p:pic>
        <p:pic>
          <p:nvPicPr>
            <p:cNvPr id="23" name="그림 22" descr="18 KS마크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53272" y="2404541"/>
              <a:ext cx="1915646" cy="857256"/>
            </a:xfrm>
            <a:prstGeom prst="rect">
              <a:avLst/>
            </a:prstGeom>
          </p:spPr>
        </p:pic>
      </p:grpSp>
      <p:sp>
        <p:nvSpPr>
          <p:cNvPr id="25" name="TextBox 24"/>
          <p:cNvSpPr txBox="1"/>
          <p:nvPr/>
        </p:nvSpPr>
        <p:spPr>
          <a:xfrm>
            <a:off x="3441681" y="2715414"/>
            <a:ext cx="735811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400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안전인증 및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자율안전확인 대상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기계ㆍ기구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예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3584557" y="3072603"/>
            <a:ext cx="6100730" cy="3378939"/>
            <a:chOff x="3584557" y="3072603"/>
            <a:chExt cx="7500990" cy="3378939"/>
          </a:xfrm>
        </p:grpSpPr>
        <p:pic>
          <p:nvPicPr>
            <p:cNvPr id="30" name="그림 29" descr="18 표1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84557" y="3072603"/>
              <a:ext cx="7500990" cy="3378939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738056" y="3153229"/>
              <a:ext cx="2264771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프레스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000" b="1" spc="-133" dirty="0" err="1" smtClean="0">
                  <a:solidFill>
                    <a:srgbClr val="33CCCC"/>
                  </a:solidFill>
                </a:rPr>
                <a:t>전단기</a:t>
              </a:r>
              <a:endParaRPr lang="ko-KR" altLang="en-US" sz="10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err="1" smtClean="0">
                  <a:solidFill>
                    <a:prstClr val="black"/>
                  </a:solidFill>
                </a:rPr>
                <a:t>양수조작식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,</a:t>
              </a:r>
              <a:r>
                <a:rPr lang="ko-KR" altLang="en-US" sz="1000" b="1" spc="-133" dirty="0" err="1" smtClean="0">
                  <a:solidFill>
                    <a:prstClr val="black"/>
                  </a:solidFill>
                </a:rPr>
                <a:t>광전자식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 방호장치 등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156325" y="3144042"/>
              <a:ext cx="2357454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아세틸렌 또는 가스집합 용접장치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 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안전기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585217" y="3144042"/>
              <a:ext cx="2428892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폭발위험 장소에서의 전기기계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기구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 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err="1" smtClean="0">
                  <a:solidFill>
                    <a:prstClr val="black"/>
                  </a:solidFill>
                </a:rPr>
                <a:t>방폭용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  전기기계  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·  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기구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2" y="4787116"/>
              <a:ext cx="2143140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err="1" smtClean="0">
                  <a:solidFill>
                    <a:srgbClr val="33CCCC"/>
                  </a:solidFill>
                </a:rPr>
                <a:t>교류아크용접기</a:t>
              </a:r>
              <a:endParaRPr lang="en-US" altLang="ko-KR" sz="10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자동전격방지기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56325" y="4779727"/>
              <a:ext cx="2273156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크레인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승강기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곤돌라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리프트</a:t>
              </a:r>
              <a:r>
                <a:rPr lang="en-US" altLang="ko-KR" sz="1000" b="1" spc="-133" dirty="0">
                  <a:solidFill>
                    <a:srgbClr val="33CCCC"/>
                  </a:solidFill>
                </a:rPr>
                <a:t>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</a:t>
              </a: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고소작업대 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과부하방지장치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585217" y="4779727"/>
              <a:ext cx="2428893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압력용기</a:t>
              </a:r>
              <a:endParaRPr lang="en-US" altLang="ko-KR" sz="10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압력방출장치 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- 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안전밸브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000" b="1" spc="-133" dirty="0" err="1" smtClean="0">
                  <a:solidFill>
                    <a:prstClr val="black"/>
                  </a:solidFill>
                </a:rPr>
                <a:t>파열판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7" name="직사각형 2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9691257" y="4175629"/>
            <a:ext cx="25230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/>
            <a:r>
              <a:rPr lang="ko-KR" altLang="en-US" sz="1050" dirty="0"/>
              <a:t>* 관련 설명</a:t>
            </a:r>
          </a:p>
          <a:p>
            <a:pPr fontAlgn="base" latinLnBrk="0"/>
            <a:r>
              <a:rPr lang="en-US" altLang="ko-KR" sz="1050" dirty="0"/>
              <a:t>· KCs </a:t>
            </a:r>
            <a:r>
              <a:rPr lang="ko-KR" altLang="en-US" sz="1050" dirty="0" smtClean="0"/>
              <a:t>마크 </a:t>
            </a:r>
            <a:r>
              <a:rPr lang="en-US" altLang="ko-KR" sz="1050" dirty="0" smtClean="0"/>
              <a:t>: </a:t>
            </a:r>
            <a:r>
              <a:rPr lang="ko-KR" altLang="en-US" sz="1050" dirty="0"/>
              <a:t>안전인증 </a:t>
            </a:r>
            <a:r>
              <a:rPr lang="ko-KR" altLang="en-US" sz="1050" dirty="0" smtClean="0"/>
              <a:t>및</a:t>
            </a:r>
            <a:endParaRPr lang="en-US" altLang="ko-KR" sz="1050" dirty="0" smtClean="0"/>
          </a:p>
          <a:p>
            <a:pPr fontAlgn="base" latinLnBrk="0"/>
            <a:r>
              <a:rPr lang="ko-KR" altLang="en-US" sz="1050" dirty="0" smtClean="0"/>
              <a:t>자율안전확인의 표시</a:t>
            </a:r>
            <a:endParaRPr lang="en-US" altLang="ko-KR" sz="1050" dirty="0" smtClean="0"/>
          </a:p>
          <a:p>
            <a:pPr fontAlgn="base" latinLnBrk="0"/>
            <a:endParaRPr lang="ko-KR" altLang="en-US" sz="1050" dirty="0"/>
          </a:p>
          <a:p>
            <a:pPr fontAlgn="base" latinLnBrk="0"/>
            <a:r>
              <a:rPr lang="en-US" altLang="ko-KR" sz="1050" dirty="0"/>
              <a:t>· S</a:t>
            </a:r>
            <a:r>
              <a:rPr lang="ko-KR" altLang="en-US" sz="1050" dirty="0" smtClean="0"/>
              <a:t>마크 </a:t>
            </a:r>
            <a:r>
              <a:rPr lang="en-US" altLang="ko-KR" sz="1050" dirty="0" smtClean="0"/>
              <a:t>: </a:t>
            </a:r>
            <a:r>
              <a:rPr lang="ko-KR" altLang="en-US" sz="1050" dirty="0"/>
              <a:t>산업안전보건법 제</a:t>
            </a:r>
            <a:r>
              <a:rPr lang="en-US" altLang="ko-KR" sz="1050" dirty="0"/>
              <a:t>84</a:t>
            </a:r>
            <a:r>
              <a:rPr lang="ko-KR" altLang="en-US" sz="1050" dirty="0"/>
              <a:t>조 제</a:t>
            </a:r>
            <a:r>
              <a:rPr lang="en-US" altLang="ko-KR" sz="1050" dirty="0"/>
              <a:t>3</a:t>
            </a:r>
            <a:r>
              <a:rPr lang="ko-KR" altLang="en-US" sz="1050" dirty="0"/>
              <a:t>항에 </a:t>
            </a:r>
            <a:r>
              <a:rPr lang="ko-KR" altLang="en-US" sz="1050" dirty="0" smtClean="0"/>
              <a:t>따른</a:t>
            </a:r>
            <a:r>
              <a:rPr lang="en-US" altLang="ko-KR" sz="1050" dirty="0" smtClean="0"/>
              <a:t> </a:t>
            </a:r>
            <a:r>
              <a:rPr lang="ko-KR" altLang="en-US" sz="1050" dirty="0" err="1" smtClean="0"/>
              <a:t>안전인증대상기계등이</a:t>
            </a:r>
            <a:r>
              <a:rPr lang="ko-KR" altLang="en-US" sz="1050" dirty="0" smtClean="0"/>
              <a:t> </a:t>
            </a:r>
            <a:r>
              <a:rPr lang="ko-KR" altLang="en-US" sz="1050" dirty="0"/>
              <a:t>아닌 유해</a:t>
            </a:r>
            <a:r>
              <a:rPr lang="en-US" altLang="ko-KR" sz="1050" dirty="0"/>
              <a:t>·</a:t>
            </a:r>
            <a:r>
              <a:rPr lang="ko-KR" altLang="en-US" sz="1050" dirty="0" smtClean="0"/>
              <a:t>위험기계 등의 </a:t>
            </a:r>
            <a:r>
              <a:rPr lang="ko-KR" altLang="en-US" sz="1050" dirty="0"/>
              <a:t>안전인증 </a:t>
            </a:r>
            <a:r>
              <a:rPr lang="ko-KR" altLang="en-US" sz="1050" dirty="0" smtClean="0"/>
              <a:t>표시</a:t>
            </a:r>
            <a:endParaRPr lang="ko-KR" altLang="en-US" sz="1050" dirty="0"/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69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869913" y="715150"/>
            <a:ext cx="10572824" cy="714380"/>
            <a:chOff x="869913" y="715150"/>
            <a:chExt cx="10572824" cy="714380"/>
          </a:xfrm>
        </p:grpSpPr>
        <p:sp>
          <p:nvSpPr>
            <p:cNvPr id="13" name="직사각형 12"/>
            <p:cNvSpPr/>
            <p:nvPr/>
          </p:nvSpPr>
          <p:spPr>
            <a:xfrm>
              <a:off x="869913" y="715150"/>
              <a:ext cx="2928958" cy="714380"/>
            </a:xfrm>
            <a:prstGeom prst="rect">
              <a:avLst/>
            </a:prstGeom>
            <a:solidFill>
              <a:srgbClr val="BF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798871" y="715150"/>
              <a:ext cx="7643866" cy="714380"/>
            </a:xfrm>
            <a:prstGeom prst="rect">
              <a:avLst/>
            </a:prstGeom>
            <a:solidFill>
              <a:srgbClr val="66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27498" y="715150"/>
            <a:ext cx="4320973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2500" b="1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안전보건나침반  </a:t>
            </a:r>
            <a:r>
              <a:rPr lang="en-US" altLang="ko-KR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_ </a:t>
            </a:r>
            <a:r>
              <a:rPr lang="ko-KR" altLang="en-US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목 차</a:t>
            </a:r>
            <a:endParaRPr lang="ko-KR" altLang="en-US" sz="2000" spc="-133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4228" y="824989"/>
            <a:ext cx="257176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 algn="ctr">
              <a:lnSpc>
                <a:spcPct val="150000"/>
              </a:lnSpc>
            </a:pPr>
            <a:r>
              <a:rPr lang="ko-KR" altLang="en-US" sz="2000" b="1" spc="-133" dirty="0" smtClean="0">
                <a:latin typeface="+mj-ea"/>
                <a:ea typeface="+mj-ea"/>
              </a:rPr>
              <a:t>예비산업인력을 위한</a:t>
            </a:r>
            <a:endParaRPr lang="ko-KR" altLang="en-US" sz="2000" b="1" spc="-133" dirty="0">
              <a:latin typeface="+mj-ea"/>
              <a:ea typeface="+mj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9913" y="1786720"/>
            <a:ext cx="271464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1. </a:t>
            </a:r>
            <a:r>
              <a:rPr lang="ko-KR" altLang="en-US" sz="1600" b="1" spc="-133" dirty="0" smtClean="0">
                <a:latin typeface="+mj-ea"/>
                <a:ea typeface="+mj-ea"/>
              </a:rPr>
              <a:t>신규 입사자의 직장생활</a:t>
            </a: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8303" y="3141762"/>
            <a:ext cx="2714644" cy="10105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2. </a:t>
            </a:r>
            <a:r>
              <a:rPr lang="ko-KR" altLang="en-US" sz="1600" b="1" spc="-133" dirty="0" smtClean="0">
                <a:latin typeface="+mj-ea"/>
                <a:ea typeface="+mj-ea"/>
              </a:rPr>
              <a:t>안전하고 건강한 직장생활을   </a:t>
            </a:r>
            <a:r>
              <a:rPr lang="en-US" altLang="ko-KR" sz="1600" b="1" spc="-133" dirty="0" smtClean="0">
                <a:latin typeface="+mj-ea"/>
                <a:ea typeface="+mj-ea"/>
              </a:rPr>
              <a:t/>
            </a:r>
            <a:br>
              <a:rPr lang="en-US" altLang="ko-KR" sz="1600" b="1" spc="-133" dirty="0" smtClean="0">
                <a:latin typeface="+mj-ea"/>
                <a:ea typeface="+mj-ea"/>
              </a:rPr>
            </a:br>
            <a:r>
              <a:rPr lang="en-US" altLang="ko-KR" sz="1600" b="1" spc="-133" dirty="0" smtClean="0">
                <a:latin typeface="+mj-ea"/>
                <a:ea typeface="+mj-ea"/>
              </a:rPr>
              <a:t>     </a:t>
            </a:r>
            <a:r>
              <a:rPr lang="ko-KR" altLang="en-US" sz="1600" b="1" spc="-133" dirty="0" smtClean="0">
                <a:latin typeface="+mj-ea"/>
                <a:ea typeface="+mj-ea"/>
              </a:rPr>
              <a:t>위한 가이드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84623" y="1858158"/>
            <a:ext cx="6929486" cy="1025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1. </a:t>
            </a:r>
            <a:r>
              <a:rPr lang="ko-KR" altLang="en-US" sz="1300" b="1" spc="-133" dirty="0" smtClean="0">
                <a:latin typeface="+mn-ea"/>
              </a:rPr>
              <a:t>직장에 들어가면</a:t>
            </a:r>
            <a:r>
              <a:rPr lang="en-US" altLang="ko-KR" sz="1300" b="1" spc="-133" dirty="0" smtClean="0">
                <a:latin typeface="+mn-ea"/>
              </a:rPr>
              <a:t>…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2. </a:t>
            </a:r>
            <a:r>
              <a:rPr lang="ko-KR" altLang="en-US" sz="1300" b="1" spc="-133" dirty="0" smtClean="0">
                <a:latin typeface="+mn-ea"/>
              </a:rPr>
              <a:t>신규입사자 재해발생현황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3. </a:t>
            </a:r>
            <a:r>
              <a:rPr lang="ko-KR" altLang="en-US" sz="1300" b="1" spc="-133" dirty="0" smtClean="0">
                <a:latin typeface="+mn-ea"/>
              </a:rPr>
              <a:t>안전보건 활동의 첫걸음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안전보건교육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4. </a:t>
            </a:r>
            <a:r>
              <a:rPr lang="ko-KR" altLang="en-US" sz="1300" b="1" spc="-133" dirty="0" smtClean="0">
                <a:latin typeface="+mn-ea"/>
              </a:rPr>
              <a:t>작업 전 안전점검 등 안전의 </a:t>
            </a:r>
            <a:r>
              <a:rPr lang="ko-KR" altLang="en-US" sz="1300" b="1" spc="-133" dirty="0" err="1" smtClean="0">
                <a:latin typeface="+mn-ea"/>
              </a:rPr>
              <a:t>습관화ㆍ생활화</a:t>
            </a:r>
            <a:r>
              <a:rPr lang="ko-KR" altLang="en-US" sz="1300" b="1" spc="-133" dirty="0" smtClean="0">
                <a:latin typeface="+mn-ea"/>
              </a:rPr>
              <a:t> 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68663" y="2997746"/>
            <a:ext cx="3429024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1.  </a:t>
            </a:r>
            <a:r>
              <a:rPr lang="ko-KR" altLang="en-US" sz="1300" b="1" spc="-133" dirty="0" smtClean="0">
                <a:latin typeface="+mn-ea"/>
              </a:rPr>
              <a:t>산업안전보건 법령 및 안전규정 등 준수 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2.  </a:t>
            </a:r>
            <a:r>
              <a:rPr lang="ko-KR" altLang="en-US" sz="1300" b="1" spc="-133" dirty="0" smtClean="0">
                <a:latin typeface="+mn-ea"/>
              </a:rPr>
              <a:t>올바른 작업 복장 착용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3.  </a:t>
            </a:r>
            <a:r>
              <a:rPr lang="ko-KR" altLang="en-US" sz="1300" b="1" spc="-133" dirty="0" smtClean="0">
                <a:latin typeface="+mn-ea"/>
              </a:rPr>
              <a:t>개인 보호구 </a:t>
            </a:r>
            <a:r>
              <a:rPr lang="ko-KR" altLang="en-US" sz="1300" b="1" spc="-133" dirty="0" err="1" smtClean="0">
                <a:latin typeface="+mn-ea"/>
              </a:rPr>
              <a:t>지급ㆍ착용</a:t>
            </a:r>
            <a:endParaRPr lang="ko-KR" altLang="en-US" sz="1300" b="1" spc="-133" dirty="0" smtClean="0">
              <a:latin typeface="+mn-ea"/>
            </a:endParaRP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4.  </a:t>
            </a:r>
            <a:r>
              <a:rPr lang="ko-KR" altLang="en-US" sz="1300" b="1" spc="-133" dirty="0" smtClean="0">
                <a:latin typeface="+mn-ea"/>
              </a:rPr>
              <a:t>유해위험장소 등에 안전보건표지 부착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5.  </a:t>
            </a:r>
            <a:r>
              <a:rPr lang="ko-KR" altLang="en-US" sz="1300" b="1" spc="-133" dirty="0" smtClean="0">
                <a:latin typeface="+mn-ea"/>
              </a:rPr>
              <a:t>작업장 내에서의 통행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6.  </a:t>
            </a:r>
            <a:r>
              <a:rPr lang="ko-KR" altLang="en-US" sz="1300" b="1" spc="-133" dirty="0" smtClean="0">
                <a:latin typeface="+mn-ea"/>
              </a:rPr>
              <a:t>작업장 정리정돈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7.  </a:t>
            </a:r>
            <a:r>
              <a:rPr lang="ko-KR" altLang="en-US" sz="1300" b="1" spc="-133" dirty="0" smtClean="0">
                <a:latin typeface="+mn-ea"/>
              </a:rPr>
              <a:t>유해위험기계기구 방호조치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8.  </a:t>
            </a:r>
            <a:r>
              <a:rPr lang="ko-KR" altLang="en-US" sz="1300" b="1" spc="-133" dirty="0" smtClean="0">
                <a:latin typeface="+mn-ea"/>
              </a:rPr>
              <a:t>건강보호장치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설비</a:t>
            </a:r>
            <a:r>
              <a:rPr lang="en-US" altLang="ko-KR" sz="1300" b="1" spc="-133" dirty="0" smtClean="0">
                <a:latin typeface="+mn-ea"/>
              </a:rPr>
              <a:t>)</a:t>
            </a:r>
            <a:r>
              <a:rPr lang="ko-KR" altLang="en-US" sz="1300" b="1" spc="-133" dirty="0" smtClean="0">
                <a:latin typeface="+mn-ea"/>
              </a:rPr>
              <a:t>를 통한 건강장해 예방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9.  </a:t>
            </a:r>
            <a:r>
              <a:rPr lang="ko-KR" altLang="en-US" sz="1300" b="1" spc="-133" dirty="0" smtClean="0">
                <a:latin typeface="+mn-ea"/>
              </a:rPr>
              <a:t>감전 재해 예방을 위한 안전조치</a:t>
            </a:r>
            <a:endParaRPr lang="en-US" altLang="ko-KR" sz="1300" b="1" spc="-133" dirty="0" smtClean="0">
              <a:latin typeface="+mn-ea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 flipH="1">
            <a:off x="3780631" y="1929596"/>
            <a:ext cx="19034" cy="4452526"/>
          </a:xfrm>
          <a:prstGeom prst="line">
            <a:avLst/>
          </a:prstGeom>
          <a:ln w="44450"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101111" y="2997746"/>
            <a:ext cx="3000396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10.  </a:t>
            </a:r>
            <a:r>
              <a:rPr lang="ko-KR" altLang="en-US" sz="1300" b="1" spc="-133" dirty="0" smtClean="0">
                <a:latin typeface="+mn-ea"/>
              </a:rPr>
              <a:t>운반작업 안전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11.  </a:t>
            </a:r>
            <a:r>
              <a:rPr lang="ko-KR" altLang="en-US" sz="1300" b="1" spc="-133" dirty="0" smtClean="0">
                <a:latin typeface="+mn-ea"/>
              </a:rPr>
              <a:t>수공구 사용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12.  </a:t>
            </a:r>
            <a:r>
              <a:rPr lang="ko-KR" altLang="en-US" sz="1300" b="1" spc="-133" dirty="0" smtClean="0">
                <a:latin typeface="+mn-ea"/>
              </a:rPr>
              <a:t>화재예방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13.  </a:t>
            </a:r>
            <a:r>
              <a:rPr lang="ko-KR" altLang="en-US" sz="1300" b="1" spc="-133" dirty="0" smtClean="0">
                <a:latin typeface="+mn-ea"/>
              </a:rPr>
              <a:t>화학물질 안전보건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14.  </a:t>
            </a:r>
            <a:r>
              <a:rPr lang="ko-KR" altLang="en-US" sz="1300" b="1" spc="-133" dirty="0" smtClean="0">
                <a:latin typeface="+mn-ea"/>
              </a:rPr>
              <a:t>위험물질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안전한 취급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15.  </a:t>
            </a:r>
            <a:r>
              <a:rPr lang="ko-KR" altLang="en-US" sz="1300" b="1" spc="-133" dirty="0" smtClean="0">
                <a:latin typeface="+mn-ea"/>
              </a:rPr>
              <a:t>유해물질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안전한 취급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16.  </a:t>
            </a:r>
            <a:r>
              <a:rPr lang="ko-KR" altLang="en-US" sz="1300" b="1" spc="-133" dirty="0" smtClean="0">
                <a:latin typeface="+mn-ea"/>
              </a:rPr>
              <a:t>유해위험장소에 출입제한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17.  </a:t>
            </a:r>
            <a:r>
              <a:rPr lang="ko-KR" altLang="en-US" sz="1300" b="1" spc="-133" dirty="0" smtClean="0">
                <a:latin typeface="+mn-ea"/>
              </a:rPr>
              <a:t>사고 발생시 대처 사항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18.  </a:t>
            </a:r>
            <a:r>
              <a:rPr lang="ko-KR" altLang="en-US" sz="1300" b="1" spc="-133" dirty="0" smtClean="0">
                <a:latin typeface="+mn-ea"/>
              </a:rPr>
              <a:t>응급조치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8303" y="5229994"/>
            <a:ext cx="2714644" cy="6899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3. </a:t>
            </a:r>
            <a:r>
              <a:rPr lang="ko-KR" altLang="en-US" sz="1600" b="1" spc="-133" dirty="0" smtClean="0">
                <a:latin typeface="+mj-ea"/>
                <a:ea typeface="+mj-ea"/>
              </a:rPr>
              <a:t>보건 및 사회복지사업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8303" y="5878066"/>
            <a:ext cx="2714644" cy="6899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4. </a:t>
            </a:r>
            <a:r>
              <a:rPr lang="ko-KR" altLang="en-US" sz="1600" b="1" spc="-133" dirty="0" smtClean="0">
                <a:latin typeface="+mj-ea"/>
                <a:ea typeface="+mj-ea"/>
              </a:rPr>
              <a:t>안전보건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콘텐츠</a:t>
            </a:r>
            <a:r>
              <a:rPr lang="ko-KR" altLang="en-US" sz="1600" b="1" spc="-133" dirty="0" smtClean="0">
                <a:latin typeface="+mj-ea"/>
                <a:ea typeface="+mj-ea"/>
              </a:rPr>
              <a:t> 활용 가이드 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3457723" y="1572406"/>
            <a:ext cx="7699262" cy="4000528"/>
            <a:chOff x="3457723" y="1572406"/>
            <a:chExt cx="7699262" cy="4000528"/>
          </a:xfrm>
        </p:grpSpPr>
        <p:pic>
          <p:nvPicPr>
            <p:cNvPr id="10" name="그림 9" descr="19 표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57723" y="1572406"/>
              <a:ext cx="7699262" cy="4000528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3513119" y="1715282"/>
              <a:ext cx="2071702" cy="5715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보일러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60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60" dirty="0" smtClean="0">
                  <a:solidFill>
                    <a:prstClr val="black"/>
                  </a:solidFill>
                </a:rPr>
                <a:t>안전밸브</a:t>
              </a:r>
              <a:r>
                <a:rPr lang="en-US" altLang="ko-KR" sz="1100" b="1" spc="-60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56721" y="1643844"/>
              <a:ext cx="1928826" cy="64294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목재가공용 둥근톱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반발예방장치 및</a:t>
              </a: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날접촉예방장치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727697" y="1715282"/>
              <a:ext cx="1928826" cy="5715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롤러기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급정지장치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799399" y="1715282"/>
              <a:ext cx="1285884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연삭기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덮개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84557" y="3715546"/>
              <a:ext cx="2357454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동력식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 수동대패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칼날 접촉예방장치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56325" y="3715546"/>
              <a:ext cx="2214578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산업용 로봇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안전매트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,</a:t>
              </a: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광전자식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 방호장치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585217" y="3715546"/>
              <a:ext cx="2500330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정전 및 활선작업용 </a:t>
              </a: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절연용기구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절연용 </a:t>
              </a: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방호구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 및 활선작업용 기구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0338" y="2715414"/>
            <a:ext cx="264320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사전 안전성이 확보된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 위험한 기계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기구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설비 등의 사용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231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643844"/>
            <a:ext cx="2643206" cy="143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8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3)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 위험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기계ㆍ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기구ㆍ설비에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대한 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정기적 안전 검사를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통한 안전확보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348583" y="1485578"/>
            <a:ext cx="8252967" cy="4669992"/>
            <a:chOff x="3348583" y="1485578"/>
            <a:chExt cx="8252967" cy="4669992"/>
          </a:xfrm>
        </p:grpSpPr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48583" y="1485578"/>
              <a:ext cx="8252967" cy="4669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6" name="그룹 20"/>
            <p:cNvGrpSpPr/>
            <p:nvPr/>
          </p:nvGrpSpPr>
          <p:grpSpPr>
            <a:xfrm>
              <a:off x="3491458" y="2856010"/>
              <a:ext cx="7929618" cy="285752"/>
              <a:chOff x="3441681" y="1715282"/>
              <a:chExt cx="7929618" cy="285752"/>
            </a:xfrm>
            <a:noFill/>
          </p:grpSpPr>
          <p:sp>
            <p:nvSpPr>
              <p:cNvPr id="48" name="TextBox 47"/>
              <p:cNvSpPr txBox="1"/>
              <p:nvPr/>
            </p:nvSpPr>
            <p:spPr>
              <a:xfrm>
                <a:off x="3441681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크레인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799003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압력용기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6227763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프레스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585085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전단기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8942407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사출성형기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0299729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원심기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7" name="그룹 19"/>
            <p:cNvGrpSpPr/>
            <p:nvPr/>
          </p:nvGrpSpPr>
          <p:grpSpPr>
            <a:xfrm>
              <a:off x="3420020" y="4407090"/>
              <a:ext cx="8072494" cy="285752"/>
              <a:chOff x="3298805" y="3501232"/>
              <a:chExt cx="8072494" cy="285752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3298805" y="3501232"/>
                <a:ext cx="1285884" cy="2143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화학설비 및 부속설비</a:t>
                </a:r>
                <a:endParaRPr lang="en-US" altLang="ko-KR" sz="110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4656127" y="3501232"/>
                <a:ext cx="1285884" cy="2143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건설설비 및 부속설비</a:t>
                </a:r>
                <a:endParaRPr lang="en-US" altLang="ko-KR" sz="110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6156325" y="3501232"/>
                <a:ext cx="1143008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롤러기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7585085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곤돌라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8942407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국소배기장치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0299729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리프트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8" name="그룹 34"/>
            <p:cNvGrpSpPr/>
            <p:nvPr/>
          </p:nvGrpSpPr>
          <p:grpSpPr>
            <a:xfrm>
              <a:off x="3348583" y="5858610"/>
              <a:ext cx="4104456" cy="216024"/>
              <a:chOff x="3348583" y="5878066"/>
              <a:chExt cx="4104456" cy="216024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3348583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고소작업대</a:t>
                </a:r>
                <a:endParaRPr lang="en-US" altLang="ko-KR" sz="1100" b="1" spc="-133" dirty="0" smtClean="0">
                  <a:solidFill>
                    <a:srgbClr val="33CCCC"/>
                  </a:solidFill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4716735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컨베이어</a:t>
                </a:r>
                <a:endParaRPr lang="en-US" altLang="ko-KR" sz="1100" b="1" spc="-133" dirty="0" smtClean="0">
                  <a:solidFill>
                    <a:srgbClr val="33CCCC"/>
                  </a:solidFill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6084887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산업용로봇</a:t>
                </a:r>
                <a:endParaRPr lang="en-US" altLang="ko-KR" sz="1100" b="1" spc="-133" dirty="0" smtClean="0">
                  <a:solidFill>
                    <a:srgbClr val="33CCCC"/>
                  </a:solidFill>
                </a:endParaRPr>
              </a:p>
            </p:txBody>
          </p:sp>
        </p:grpSp>
      </p:grpSp>
      <p:cxnSp>
        <p:nvCxnSpPr>
          <p:cNvPr id="3" name="직선 연결선 2"/>
          <p:cNvCxnSpPr/>
          <p:nvPr/>
        </p:nvCxnSpPr>
        <p:spPr>
          <a:xfrm>
            <a:off x="3420591" y="3141762"/>
            <a:ext cx="2664297" cy="144016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flipH="1">
            <a:off x="3384587" y="3208506"/>
            <a:ext cx="2632374" cy="141289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b="5877"/>
          <a:stretch/>
        </p:blipFill>
        <p:spPr>
          <a:xfrm>
            <a:off x="3266564" y="3102245"/>
            <a:ext cx="2914650" cy="161447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284094" y="4733058"/>
            <a:ext cx="2796662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7481561" y="4716722"/>
            <a:ext cx="4266560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4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1682" y="1572406"/>
            <a:ext cx="78581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설비나 기계에 안전장치가 있는 것처럼 사업장에도 건강을 지키기 위한 건강보호장치가 마련되어 있어야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599" y="1572406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08.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건강보호장치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(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설비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)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를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통한 건강장해 예방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13119" y="2429662"/>
            <a:ext cx="7429552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3152" y="2473552"/>
            <a:ext cx="7215238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prstClr val="white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건강보호장치 작동이 충분히 유지되는 것이 중요하므로 사업장 내 구성원 모두가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prstClr val="white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장치 작동상태에 항상 관심을 가져야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prstClr val="white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임의로 장치의 형상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위치를 변경시키지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3441681" y="3878028"/>
            <a:ext cx="8358245" cy="1459972"/>
            <a:chOff x="3441682" y="3929860"/>
            <a:chExt cx="8358245" cy="1459972"/>
          </a:xfrm>
        </p:grpSpPr>
        <p:pic>
          <p:nvPicPr>
            <p:cNvPr id="12" name="그림 11" descr="21 국소배기장치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85217" y="4112239"/>
              <a:ext cx="3214710" cy="127759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441682" y="3929860"/>
              <a:ext cx="5572163" cy="14260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발생된 분진 등의 유해물질이 주변 공기로 확산되기 전에 가능한 한 고농도 상태에서 국소적으로 공기를  </a:t>
              </a:r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포집하여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 유해물질의 확산을 사전에 방지할 수 있도록 처리하는 방법 </a:t>
              </a:r>
              <a:endParaRPr lang="en-US" altLang="ko-KR" sz="1500" b="1" spc="-133" dirty="0" smtClean="0">
                <a:solidFill>
                  <a:prstClr val="black"/>
                </a:solidFill>
              </a:endParaRPr>
            </a:p>
            <a:p>
              <a:pPr marL="180975" indent="-180975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국소배기장치의 구성 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: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후드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err="1" smtClean="0">
                  <a:solidFill>
                    <a:prstClr val="black"/>
                  </a:solidFill>
                </a:rPr>
                <a:t>덕트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공기정화장치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err="1" smtClean="0">
                  <a:solidFill>
                    <a:prstClr val="black"/>
                  </a:solidFill>
                </a:rPr>
                <a:t>배풍기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err="1" smtClean="0">
                  <a:solidFill>
                    <a:prstClr val="black"/>
                  </a:solidFill>
                </a:rPr>
                <a:t>배기덕트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 및 배기구</a:t>
              </a:r>
              <a:endParaRPr lang="en-US" altLang="ko-KR" sz="1200" spc="-133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84161" y="5550909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전체환기장치란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4161" y="4001298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국소배기장치란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41681" y="5501496"/>
            <a:ext cx="8072493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분진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미스트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가스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증기 등 오염물질이 존재하는 옥내작업장에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송기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送氣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배기를 실시하는데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ko-KR" altLang="en-US" sz="1500" b="1" spc="-133" dirty="0" smtClean="0">
                <a:solidFill>
                  <a:prstClr val="black"/>
                </a:solidFill>
              </a:rPr>
              <a:t>이들의 오염물질을 공기 중에 확산 희석하기 위한 장치로 유해물질을 희석시켜 농도를 낮게 하는 방법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5" name="직사각형 1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6484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09.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감전 재해 예방을 위한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안전조치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50325" y="1625124"/>
            <a:ext cx="8001056" cy="25135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위험 표시가 있는 장소에 함부로 접근하거나 손을 접촉시키면 안됨</a:t>
            </a: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담당자가 아닌 사람은 변전소나 전기실 등에 접촉 및 출입 금지</a:t>
            </a: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이동식 전등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전선 등은 절연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걸이대에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고정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못이나 금속제에 걸지 않음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젖은 손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맨발인 채로 직접 전기기기나 배선 등에 접촉하지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전기기계의 청소는 전원을 완전 차단 후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전기기계기구의 정비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수리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점검 등의 전기작업은 반드시 전기 전문가 또는 유자격자가 작업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피복 절연전선에서도 고열이나 습기로 절연불량이 되는 경우가 있으므로 주의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7037" y="2858290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일반사항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0" name="그림 9" descr="22 잠금장치 예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6615" y="4437906"/>
            <a:ext cx="5927096" cy="15204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43343" y="5744050"/>
            <a:ext cx="1143008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게이트밸브 잠금장치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5045" y="5744050"/>
            <a:ext cx="928694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차단기 잠금장치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6351" y="5744050"/>
            <a:ext cx="928694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볼밸브 잠금장치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43805" y="5744050"/>
            <a:ext cx="1500198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조작금지 주의 및 위험표찰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982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8475" y="1643844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전기 스위치의 취급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269554"/>
            <a:ext cx="8072493" cy="21416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 덮개를 열어 놓은 채 있어서는 안됨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 상자 주위에 물건을 놓지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퓨즈는 규정 이외의 것을 사용하지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작업 종료 후 스위치를 차단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정전 시 전기 기계 스위치를 반드시 차단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잠금장치 및 위험표지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고장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수리 중 표지판이 걸려있는 스위치는 절대로 손대면 안됨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 조작 전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전기 기계의 운전으로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인해 다른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사람이 위험해질 우려가 있는지 확인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7037" y="4144540"/>
            <a:ext cx="2357454" cy="76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32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3)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이동형 또는 휴대형 </a:t>
            </a:r>
          </a:p>
          <a:p>
            <a:pPr latinLnBrk="0">
              <a:lnSpc>
                <a:spcPts val="32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    전기기계기구 사용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41681" y="4011621"/>
            <a:ext cx="6072230" cy="24750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전동기기는 작업 목적에 적합한 것을 사용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플러그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피복손상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접지선 등 작업시작 전에 기기의 이상 유무 점검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작업장 조명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작업공간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가연성물질 존재 유무 등 작업장의 환경 조건 점검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감전방지용 누전차단기를 접속하고 동작 상태에 이상이 있는 누전차단기는 즉시 교체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전기용품안전 관리법에 의한 이중절연구조 또는 이와 같은 수준 이상으로 보호되는 전기기계기구를 사용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656787" y="4001298"/>
            <a:ext cx="1857388" cy="2358957"/>
            <a:chOff x="9656787" y="4001298"/>
            <a:chExt cx="1857388" cy="2358957"/>
          </a:xfrm>
        </p:grpSpPr>
        <p:pic>
          <p:nvPicPr>
            <p:cNvPr id="8" name="그림 7" descr="23 이동식 전기기계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56787" y="4001298"/>
              <a:ext cx="1853031" cy="235895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9656787" y="4858554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핸드그라인더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585481" y="4858554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핸드 드릴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656787" y="6073000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금속 절단기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585481" y="6073000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이동식 조명등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5" name="직사각형 1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6451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체크박스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2855" y="1643844"/>
            <a:ext cx="1410739" cy="2306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41682" y="1500968"/>
            <a:ext cx="8072493" cy="3906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감전사고 발생시 응급조치 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우선 전원을 차단하고 피재자를 위험지역에서 신속히 대피시키고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2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차 재해가 발생하지     않도록 조치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호흡 </a:t>
            </a:r>
            <a:r>
              <a:rPr lang="en-US" altLang="ko-KR" sz="1600" b="1" spc="-133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의식</a:t>
            </a:r>
            <a:r>
              <a:rPr lang="en-US" altLang="ko-KR" sz="1600" b="1" spc="-133" dirty="0" smtClean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1600" b="1" spc="-133" dirty="0">
                <a:solidFill>
                  <a:prstClr val="black"/>
                </a:solidFill>
                <a:latin typeface="맑은 고딕" panose="020B0503020000020004" pitchFamily="50" charset="-127"/>
              </a:rPr>
              <a:t>·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맥박 상태 등을 신속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정확하게 확인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감전쇼크로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높은 곳에서 추락한 경우 출혈상태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골절 유무 등을 확인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관찰결과 의식이 없거나 호흡 및 심장이 정지해 있거나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출혈을 많이 하였을 경우 곧 필요한 응급처치를 실시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감전쇼크로 호흡정지 시 약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분 이내에 혈액중의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산소함유량이 감소하여 산소결핍 현상이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나타나므로 최단시간 내에 인공호흡 실시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7" name="그림 6" descr="동그란 아이콘 다크그레이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84557" y="1643844"/>
            <a:ext cx="142876" cy="142876"/>
          </a:xfrm>
          <a:prstGeom prst="rect">
            <a:avLst/>
          </a:prstGeom>
        </p:spPr>
      </p:pic>
      <p:pic>
        <p:nvPicPr>
          <p:cNvPr id="8" name="그림 7" descr="24 삽화 감전재해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34601" y="4221882"/>
            <a:ext cx="3088597" cy="2105861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18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13119" y="1429530"/>
            <a:ext cx="35719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운반작업 주요재해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599" y="1429530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10.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운반작업 안전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13119" y="1858158"/>
            <a:ext cx="3429024" cy="1785950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1714" y="1997492"/>
            <a:ext cx="3500462" cy="1603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 사이에 손을 넣음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화물을 발 위에 떨어뜨림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화물에 신경을 쓰느라 주의가 분산되어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운반구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등에 부딪히거나 중심을 잃어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넘어짐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42209" y="1429530"/>
            <a:ext cx="35719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하역작업 주요재해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sp>
        <p:nvSpPr>
          <p:cNvPr id="9" name="대각선 방향의 모서리가 잘린 사각형 8"/>
          <p:cNvSpPr/>
          <p:nvPr/>
        </p:nvSpPr>
        <p:spPr>
          <a:xfrm>
            <a:off x="7442209" y="1858158"/>
            <a:ext cx="4000528" cy="1785950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42036" y="2032565"/>
            <a:ext cx="350046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화물이 떨어지거나 무너져 내림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화물을 쌓을 때 손이나 발이 끼임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화물을 들어올릴 때 무리한 힘을 가하거나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자세불량으로 허리를 다침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3469559" y="4077866"/>
            <a:ext cx="8302489" cy="2156035"/>
            <a:chOff x="3584557" y="3929860"/>
            <a:chExt cx="8302489" cy="2156035"/>
          </a:xfrm>
        </p:grpSpPr>
        <p:pic>
          <p:nvPicPr>
            <p:cNvPr id="12" name="그림 11" descr="25 삽화 물건들어올림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5995" y="3929860"/>
              <a:ext cx="8231051" cy="1571636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3584557" y="5572934"/>
              <a:ext cx="1357322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① 무게 중심을 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en-US" altLang="ko-KR" sz="1300" b="1" spc="-133" dirty="0" smtClean="0">
                  <a:solidFill>
                    <a:prstClr val="black"/>
                  </a:solidFill>
                </a:rPr>
                <a:t>    </a:t>
              </a: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확인한다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156193" y="5572934"/>
              <a:ext cx="1357322" cy="2287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② 가까이 선다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70705" y="5572934"/>
              <a:ext cx="1357322" cy="4851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③ 허리를 펴고 </a:t>
              </a: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    쪼그리고 앉는다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585217" y="5572934"/>
              <a:ext cx="1428760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④ 몸에 밀착시켜 </a:t>
              </a: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   안정되게 잡는다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156853" y="5572934"/>
              <a:ext cx="1571636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⑤ 다리를 이용해 </a:t>
              </a: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    들어 올린다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869913" y="4287050"/>
            <a:ext cx="2041849" cy="379215"/>
            <a:chOff x="869913" y="3907835"/>
            <a:chExt cx="2041849" cy="379215"/>
          </a:xfrm>
        </p:grpSpPr>
        <p:pic>
          <p:nvPicPr>
            <p:cNvPr id="21" name="그림 20" descr="디자인 타이틀 박스_연보라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9913" y="3929860"/>
              <a:ext cx="2041849" cy="35719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1084227" y="3907835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물건을 들어올리는 방법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6" name="그림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983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수공구 사용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429530"/>
            <a:ext cx="8001056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망치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스패너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렌치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드라이버 등을 총칭해 수공구라고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부름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16" name="표 2"/>
          <p:cNvGraphicFramePr>
            <a:graphicFrameLocks noGrp="1"/>
          </p:cNvGraphicFramePr>
          <p:nvPr>
            <p:extLst/>
          </p:nvPr>
        </p:nvGraphicFramePr>
        <p:xfrm>
          <a:off x="3441681" y="2001034"/>
          <a:ext cx="8001056" cy="42148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01056"/>
              </a:tblGrid>
              <a:tr h="514237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buClr>
                          <a:srgbClr val="666699"/>
                        </a:buClr>
                      </a:pPr>
                      <a:r>
                        <a:rPr lang="ko-KR" altLang="en-US" sz="1700" b="1" spc="-133" dirty="0" smtClean="0">
                          <a:solidFill>
                            <a:schemeClr val="bg1"/>
                          </a:solidFill>
                          <a:latin typeface="+mn-ea"/>
                        </a:rPr>
                        <a:t>수공구에 의한 재해를 방지하기 위한 일반적인 사항</a:t>
                      </a:r>
                      <a:endParaRPr lang="en-US" altLang="ko-KR" sz="1700" b="1" spc="-133" dirty="0" smtClean="0">
                        <a:solidFill>
                          <a:schemeClr val="bg1"/>
                        </a:solidFill>
                        <a:latin typeface="+mn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3700605">
                <a:tc>
                  <a:txBody>
                    <a:bodyPr/>
                    <a:lstStyle/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공구는 사용 전에 반드시 점검하고 불완전한 것은 절대로 사용하지 말 것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baseline="0" dirty="0" smtClean="0">
                          <a:latin typeface="+mn-ea"/>
                        </a:rPr>
                        <a:t>  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불량 수공구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(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공구 사용 도중 고장이 나거나 구부러지는 것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)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는 즉시 교체 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공구는 일정한 장소에 두어 작업장</a:t>
                      </a:r>
                      <a:r>
                        <a:rPr lang="ko-KR" altLang="en-US" sz="1450" b="1" spc="-133" baseline="0" dirty="0" smtClean="0">
                          <a:latin typeface="+mn-ea"/>
                        </a:rPr>
                        <a:t>을 깨끗이 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할 것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공구를 기계 위나 떨어지기 쉬운 장소에 두어서는 안됨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수공구가 기름에 묻었을 때에는 깨끗하게 닦음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수공구에는 각각의 용도가 정해져 있으므로 용도에 맞는 올바른 공구를 사용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공구를 사용하고 난 후 개수와 상태를 확인하고 정리 정돈한다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.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9496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3630707" y="3079961"/>
            <a:ext cx="7858180" cy="3287010"/>
            <a:chOff x="3441681" y="3072604"/>
            <a:chExt cx="7858180" cy="3143272"/>
          </a:xfrm>
        </p:grpSpPr>
        <p:sp>
          <p:nvSpPr>
            <p:cNvPr id="6" name="대각선 방향의 모서리가 잘린 사각형 5"/>
            <p:cNvSpPr/>
            <p:nvPr/>
          </p:nvSpPr>
          <p:spPr>
            <a:xfrm>
              <a:off x="3441681" y="3072604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대각선 방향의 모서리가 잘린 사각형 9"/>
            <p:cNvSpPr/>
            <p:nvPr/>
          </p:nvSpPr>
          <p:spPr>
            <a:xfrm>
              <a:off x="3441681" y="457280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대각선 방향의 모서리가 잘린 사각형 13"/>
            <p:cNvSpPr/>
            <p:nvPr/>
          </p:nvSpPr>
          <p:spPr>
            <a:xfrm>
              <a:off x="3441681" y="421561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화재예방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20276" y="1401446"/>
            <a:ext cx="8001056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20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화재의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3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요소는 가연물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점화원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산소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ct val="20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불을 끄는 경우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3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요소 중 한 가지를 제거해야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ct val="20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화재예방을 위해서는 다음의 사항을 준수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8" name="그림 7" descr="27 불의삼각형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65207" y="1480595"/>
            <a:ext cx="1582553" cy="1395869"/>
          </a:xfrm>
          <a:prstGeom prst="rect">
            <a:avLst/>
          </a:prstGeom>
        </p:spPr>
      </p:pic>
      <p:pic>
        <p:nvPicPr>
          <p:cNvPr id="9" name="그림 8" descr="27-1 박스제목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41681" y="2971398"/>
            <a:ext cx="1071570" cy="5788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41747" y="3285046"/>
            <a:ext cx="7143800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화기엄금 표시가 있는 장소에서는 화기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불 또는 불로 되는 것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사용금지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작업 상 필요하더라도 관리자 허가 없이 화기 사용금지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화재위험장소에는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점화원이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될만한 것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성냥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라이터 등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소지금지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화기작업이 필요한 경우 반드시 정해진 책임자의 허가를 받음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화기작업 시 가연물이 있는 곳은 피하고 바람이 강한 때를 피해 작업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화기작업 후 주변을 정리하고 불이 꺼진 것을 확인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2" name="그림 11" descr="27-2 박스제목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41681" y="4693429"/>
            <a:ext cx="1071570" cy="578805"/>
          </a:xfrm>
          <a:prstGeom prst="rect">
            <a:avLst/>
          </a:prstGeom>
        </p:spPr>
      </p:pic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2" name="직사각형 2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6" name="그림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2817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3441681" y="1557586"/>
            <a:ext cx="7858180" cy="4873466"/>
            <a:chOff x="3441681" y="3072604"/>
            <a:chExt cx="7858180" cy="3143272"/>
          </a:xfrm>
        </p:grpSpPr>
        <p:sp>
          <p:nvSpPr>
            <p:cNvPr id="6" name="대각선 방향의 모서리가 잘린 사각형 5"/>
            <p:cNvSpPr/>
            <p:nvPr/>
          </p:nvSpPr>
          <p:spPr>
            <a:xfrm>
              <a:off x="3441681" y="3072604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대각선 방향의 모서리가 잘린 사각형 9"/>
            <p:cNvSpPr/>
            <p:nvPr/>
          </p:nvSpPr>
          <p:spPr>
            <a:xfrm>
              <a:off x="3441681" y="457280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대각선 방향의 모서리가 잘린 사각형 13"/>
            <p:cNvSpPr/>
            <p:nvPr/>
          </p:nvSpPr>
          <p:spPr>
            <a:xfrm>
              <a:off x="3441681" y="421561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727433" y="1753716"/>
            <a:ext cx="7326006" cy="4154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기름이 묻은 걸레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톱밥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셀룰로이드 등은 자연발화 가능성이 있어 지정 용기에 넣고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반드시 뚜껑을 덮음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대패 쓰레기 등 연소하기 쉬운 것은 정해진 장소에 보관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타는 냄새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연기를 본 경우 등 화재위험 감지 시 즉시 보고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작업자는 소화기가 놓인 장소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위치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를 알고 있어야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소화기재는 정해진 장소에서 임의로 옮기지 않으며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소화기구 주위 정리정돈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대피로를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확보하고 근로자 대피를 유도하는 화재감시자 지정 및 배치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화재 발견 시 경보설비 작동 및 큰 소리로 알림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>
                <a:solidFill>
                  <a:prstClr val="black"/>
                </a:solidFill>
              </a:rPr>
              <a:t>혼자서 불을 끄려고 해서는 안됨</a:t>
            </a: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  화재 보고는 가장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신속하게 하며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전화연락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요령 및 비상연락망을 잘 기억할 것</a:t>
            </a: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감전 방지를 위해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즉시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부근의 전원 스위치를 끔</a:t>
            </a:r>
            <a:endParaRPr lang="en-US" altLang="ko-KR" sz="1500" b="1" spc="-133" dirty="0">
              <a:solidFill>
                <a:prstClr val="black"/>
              </a:solidFill>
            </a:endParaRPr>
          </a:p>
        </p:txBody>
      </p:sp>
      <p:pic>
        <p:nvPicPr>
          <p:cNvPr id="13" name="그림 12" descr="27-3 박스제목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367" y="1416818"/>
            <a:ext cx="1060483" cy="572816"/>
          </a:xfrm>
          <a:prstGeom prst="rect">
            <a:avLst/>
          </a:prstGeom>
        </p:spPr>
      </p:pic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2" name="직사각형 2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4" name="그림 23" descr="27-3 박스제목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366" y="3145010"/>
            <a:ext cx="1060483" cy="572816"/>
          </a:xfrm>
          <a:prstGeom prst="rect">
            <a:avLst/>
          </a:prstGeom>
        </p:spPr>
      </p:pic>
      <p:grpSp>
        <p:nvGrpSpPr>
          <p:cNvPr id="18" name="그룹 17"/>
          <p:cNvGrpSpPr/>
          <p:nvPr/>
        </p:nvGrpSpPr>
        <p:grpSpPr>
          <a:xfrm>
            <a:off x="3197303" y="3162373"/>
            <a:ext cx="1071570" cy="285752"/>
            <a:chOff x="3288870" y="5101464"/>
            <a:chExt cx="928694" cy="285752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41081" y="5130017"/>
              <a:ext cx="869905" cy="23217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TextBox 19"/>
            <p:cNvSpPr txBox="1"/>
            <p:nvPr/>
          </p:nvSpPr>
          <p:spPr>
            <a:xfrm>
              <a:off x="3288870" y="5101464"/>
              <a:ext cx="928694" cy="28575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400" spc="-150" dirty="0" smtClean="0">
                  <a:solidFill>
                    <a:prstClr val="white"/>
                  </a:solidFill>
                </a:rPr>
                <a:t>④ 소화설비</a:t>
              </a:r>
              <a:endParaRPr lang="en-US" altLang="ko-KR" sz="1400" spc="-150" dirty="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26" name="그림 25" descr="27-5 박스제목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27367" y="4509914"/>
            <a:ext cx="1071570" cy="57880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화재예방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94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0243" y="2572538"/>
            <a:ext cx="6929486" cy="2127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직장에 들어가면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…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2.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신규입사자 재해발생현황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3.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안전보건 활동의 첫걸음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안전보건교육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4.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작업 전 안전점검 등 안전의 </a:t>
            </a:r>
            <a:r>
              <a:rPr lang="ko-KR" altLang="en-US" sz="1800" b="1" spc="-133" dirty="0" err="1" smtClean="0">
                <a:solidFill>
                  <a:prstClr val="black"/>
                </a:solidFill>
              </a:rPr>
              <a:t>습관화ㆍ생활화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 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370111" y="1016149"/>
            <a:ext cx="9787006" cy="984885"/>
            <a:chOff x="2370111" y="658959"/>
            <a:chExt cx="9787006" cy="984885"/>
          </a:xfrm>
        </p:grpSpPr>
        <p:sp>
          <p:nvSpPr>
            <p:cNvPr id="5" name="TextBox 4"/>
            <p:cNvSpPr txBox="1"/>
            <p:nvPr/>
          </p:nvSpPr>
          <p:spPr>
            <a:xfrm>
              <a:off x="3298805" y="726865"/>
              <a:ext cx="8858312" cy="804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b="1" spc="-133" dirty="0" smtClean="0">
                  <a:solidFill>
                    <a:prstClr val="white"/>
                  </a:solidFill>
                </a:rPr>
                <a:t>신규 입사자의 직장생활</a:t>
              </a:r>
              <a:endParaRPr lang="ko-KR" altLang="en-US" sz="4000" b="1" spc="-133" dirty="0">
                <a:solidFill>
                  <a:prstClr val="white"/>
                </a:solidFill>
              </a:endParaRPr>
            </a:p>
          </p:txBody>
        </p:sp>
        <p:grpSp>
          <p:nvGrpSpPr>
            <p:cNvPr id="9" name="그룹 8"/>
            <p:cNvGrpSpPr/>
            <p:nvPr/>
          </p:nvGrpSpPr>
          <p:grpSpPr>
            <a:xfrm>
              <a:off x="2370111" y="658959"/>
              <a:ext cx="928694" cy="984885"/>
              <a:chOff x="2370111" y="658959"/>
              <a:chExt cx="928694" cy="984885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584425" y="658959"/>
                <a:ext cx="714380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</a:rPr>
                  <a:t>1</a:t>
                </a:r>
                <a:r>
                  <a:rPr lang="en-US" altLang="ko-KR" sz="2800" b="1" spc="-133" dirty="0" smtClean="0">
                    <a:solidFill>
                      <a:prstClr val="black"/>
                    </a:solidFill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2708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2" name="직사각형 2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730597" y="1506544"/>
            <a:ext cx="2041849" cy="379215"/>
            <a:chOff x="869913" y="3907835"/>
            <a:chExt cx="2041849" cy="379215"/>
          </a:xfrm>
        </p:grpSpPr>
        <p:pic>
          <p:nvPicPr>
            <p:cNvPr id="28" name="그림 27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3929860"/>
              <a:ext cx="2041849" cy="35719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084227" y="3907835"/>
              <a:ext cx="178595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올바른 소화기 사용법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687" y="1413570"/>
            <a:ext cx="6300699" cy="4824536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612279" y="2061642"/>
            <a:ext cx="3005526" cy="20774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① 소화기를 불이 난 곳으로 옮김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②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손잡이 부분의 안전핀을 뽑음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바람을 등지고 서서 호스가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불꽃을 향하게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④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손잡이를 힘껏 움켜쥐고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빗자루로 쓸 듯이 뿌림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endParaRPr lang="en-US" altLang="ko-KR" sz="1500" b="1" spc="-133" dirty="0">
              <a:solidFill>
                <a:prstClr val="black"/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0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869913" y="1560436"/>
            <a:ext cx="2104380" cy="357190"/>
            <a:chOff x="869913" y="1665869"/>
            <a:chExt cx="2104380" cy="357190"/>
          </a:xfrm>
        </p:grpSpPr>
        <p:pic>
          <p:nvPicPr>
            <p:cNvPr id="4" name="그림 3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1665869"/>
              <a:ext cx="2041849" cy="35719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188343" y="1665869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옥내 소화전 사용법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749863" y="1695441"/>
            <a:ext cx="2859230" cy="2872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소화전함을 열어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관창을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잡고 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적재된 호스를 밖으로 끄집어 낸다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소화전밸브를 시계 반대 방향으로 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돌려서 개방한다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두 손으로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관창을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잡고 불이 난 곳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까지 호스를 전개하여 불을 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</p:txBody>
      </p:sp>
      <p:grpSp>
        <p:nvGrpSpPr>
          <p:cNvPr id="15" name="그룹 14"/>
          <p:cNvGrpSpPr/>
          <p:nvPr/>
        </p:nvGrpSpPr>
        <p:grpSpPr>
          <a:xfrm>
            <a:off x="7309023" y="1701602"/>
            <a:ext cx="4357718" cy="3101185"/>
            <a:chOff x="4156061" y="3001166"/>
            <a:chExt cx="4357718" cy="3101185"/>
          </a:xfrm>
        </p:grpSpPr>
        <p:pic>
          <p:nvPicPr>
            <p:cNvPr id="7" name="그림 6" descr="29 삽화 옥내소화전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7499" y="3001166"/>
              <a:ext cx="3858449" cy="305384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156061" y="3715546"/>
              <a:ext cx="1357322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개폐밸브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앵글밸브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99003" y="3144042"/>
              <a:ext cx="1143008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표시등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적색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870573" y="3001167"/>
              <a:ext cx="785818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P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형 발신기</a:t>
              </a:r>
              <a:endParaRPr lang="en-US" altLang="ko-KR" sz="10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584953" y="3144043"/>
              <a:ext cx="1000132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음향장치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내장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70771" y="4251824"/>
              <a:ext cx="1000132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노즐</a:t>
              </a:r>
              <a:endParaRPr lang="en-US" altLang="ko-KR" sz="1000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84953" y="5930124"/>
              <a:ext cx="1928826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호스</a:t>
              </a:r>
              <a:endParaRPr lang="en-US" altLang="ko-KR" sz="1000" b="1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0" name="그림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2426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화학물질 안전보건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0243" y="1482802"/>
            <a:ext cx="8072493" cy="23442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물질안전보건자료</a:t>
            </a:r>
            <a:r>
              <a:rPr lang="en-US" altLang="ko-KR" sz="1500" dirty="0" smtClean="0">
                <a:solidFill>
                  <a:srgbClr val="666699"/>
                </a:solidFill>
              </a:rPr>
              <a:t>(MSDS, Material Safety Data Sheet)</a:t>
            </a:r>
            <a:r>
              <a:rPr lang="ko-KR" altLang="en-US" sz="1500" b="1" spc="-133" dirty="0" smtClean="0">
                <a:solidFill>
                  <a:srgbClr val="666699"/>
                </a:solidFill>
              </a:rPr>
              <a:t>란</a:t>
            </a:r>
            <a:r>
              <a:rPr lang="en-US" altLang="ko-KR" sz="1500" b="1" spc="-133" dirty="0" smtClean="0">
                <a:solidFill>
                  <a:srgbClr val="666699"/>
                </a:solidFill>
              </a:rPr>
              <a:t>?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의약품을 구입하면 그 성분 및 함량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효능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부작용 등을 알려주는 설명서처럼 화학제품의 안전한</a:t>
            </a: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취급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사용을 위한 정보자료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     MSDS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목적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사용자는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를 통해 화학물질의 유해위험 정보를 바로 알고 화학물질로 인한 중독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  </a:t>
            </a:r>
          </a:p>
          <a:p>
            <a:pPr marL="252000" latinLnBrk="0">
              <a:lnSpc>
                <a:spcPct val="1500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화재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폭발 등 산업재해를 사전에 예방할 수 있음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7" name="그림 6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pic>
        <p:nvPicPr>
          <p:cNvPr id="8" name="그림 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808881"/>
            <a:ext cx="142876" cy="142876"/>
          </a:xfrm>
          <a:prstGeom prst="rect">
            <a:avLst/>
          </a:prstGeom>
        </p:spPr>
      </p:pic>
      <p:pic>
        <p:nvPicPr>
          <p:cNvPr id="9" name="그림 8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59125" y="4108739"/>
            <a:ext cx="142876" cy="142876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1" name="직사각형 10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557" y="4478071"/>
            <a:ext cx="7562887" cy="18024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2001" y="4003209"/>
            <a:ext cx="1834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spc="-133" dirty="0">
                <a:solidFill>
                  <a:srgbClr val="666699"/>
                </a:solidFill>
              </a:rPr>
              <a:t>MSDS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경고표지</a:t>
            </a:r>
            <a:endParaRPr lang="ko-KR" altLang="en-US" sz="1800" dirty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113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3751196"/>
            <a:ext cx="142876" cy="1428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85527" y="3573810"/>
            <a:ext cx="8072493" cy="30572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근로자 준수사항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 전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교육 이수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err="1" smtClean="0">
                <a:solidFill>
                  <a:prstClr val="black"/>
                </a:solidFill>
              </a:rPr>
              <a:t>작업공정별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관리요령을 준수해 작업</a:t>
            </a:r>
            <a:endParaRPr lang="ko-KR" altLang="en-US" sz="1400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화학물질을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소분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용기에 덜어 사용 시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소분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용기에 경고표지 부착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- 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경고표지</a:t>
            </a:r>
            <a:r>
              <a:rPr lang="en-US" altLang="ko-KR" sz="1500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표시</a:t>
            </a:r>
            <a:r>
              <a:rPr lang="en-US" altLang="ko-KR" sz="1500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가 되어 있는 용기에서 물질안전보건자료대상물질을 옮겨 담기 위해 일시적으로 </a:t>
            </a:r>
            <a:endParaRPr lang="en-US" altLang="ko-KR" sz="1500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</a:pPr>
            <a:r>
              <a:rPr lang="en-US" altLang="ko-KR" sz="1500" spc="-133" dirty="0">
                <a:solidFill>
                  <a:prstClr val="black"/>
                </a:solidFill>
              </a:rPr>
              <a:t> </a:t>
            </a:r>
            <a:r>
              <a:rPr lang="en-US" altLang="ko-KR" sz="1500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용기 사용 시 경고표지 부착</a:t>
            </a:r>
            <a:endParaRPr lang="en-US" altLang="ko-KR" sz="1500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지급 받은 보호구 착용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취급으로 인한 건강이상 발생 시 사업주에게 즉시 보고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4" name="직사각형 3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366689" y="1208737"/>
            <a:ext cx="8072493" cy="23134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사업주 준수사항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 전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교육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-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교육내용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해당 화학물질의 </a:t>
            </a:r>
            <a:r>
              <a:rPr lang="ko-KR" altLang="en-US" sz="1400" spc="-133" dirty="0" err="1" smtClean="0">
                <a:solidFill>
                  <a:prstClr val="black"/>
                </a:solidFill>
              </a:rPr>
              <a:t>유해성ㆍ위험성</a:t>
            </a:r>
            <a:r>
              <a:rPr lang="en-US" altLang="ko-KR" sz="1400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취급상의 주의사항</a:t>
            </a:r>
            <a:r>
              <a:rPr lang="en-US" altLang="ko-KR" sz="1400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적절한 보호구</a:t>
            </a:r>
            <a:r>
              <a:rPr lang="en-US" altLang="ko-KR" sz="1400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사고 시 대처방법 등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취급에 따른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비치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게시</a:t>
            </a:r>
            <a:endParaRPr lang="en-US" altLang="ko-KR" sz="1500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경고표지 부착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사업장 내 취급 장소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용기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소분용기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등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보호구 지급 등 화학물질 취급에 따른 각종 건강보호 조치 및 작업 관리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38" name="그림 3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0591" y="1369445"/>
            <a:ext cx="142876" cy="1428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화학물질 안전보건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66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위험물질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70243" y="1482802"/>
            <a:ext cx="8072493" cy="7551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물질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중에서 화재</a:t>
            </a:r>
            <a:r>
              <a:rPr lang="en-US" altLang="ko-KR" sz="1600" b="1" spc="-133" dirty="0">
                <a:solidFill>
                  <a:prstClr val="black"/>
                </a:solidFill>
              </a:rPr>
              <a:t>·</a:t>
            </a:r>
            <a:r>
              <a:rPr lang="ko-KR" altLang="en-US" sz="1600" b="1" spc="-133" dirty="0">
                <a:solidFill>
                  <a:prstClr val="black"/>
                </a:solidFill>
              </a:rPr>
              <a:t>폭발 등의 원인이 되는 위험성을 가진 물질을 위험물이라고 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이러한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물질들은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취급 부주의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등에 따라 대형사고가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발생할 수 있어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안전수칙을 반드시 준수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9" name="대각선 방향의 모서리가 잘린 사각형 8"/>
          <p:cNvSpPr/>
          <p:nvPr/>
        </p:nvSpPr>
        <p:spPr>
          <a:xfrm>
            <a:off x="3441681" y="2975272"/>
            <a:ext cx="5643602" cy="1246610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6" name="그림 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689520"/>
            <a:ext cx="142876" cy="1428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0244" y="2507370"/>
            <a:ext cx="3429024" cy="1603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위험물질의 종류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폭발성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물질 및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유기과산화물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물반응성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물질 및 인화성 고체 </a:t>
            </a: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산화성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액체 및 고체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급성 독성 물질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85019" y="3007436"/>
            <a:ext cx="1928826" cy="8079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인화성 액체 </a:t>
            </a:r>
          </a:p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인화성 가스 </a:t>
            </a:r>
          </a:p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부식성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물질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3441680" y="4509914"/>
            <a:ext cx="7929618" cy="1326004"/>
            <a:chOff x="3441681" y="4501364"/>
            <a:chExt cx="7929618" cy="1326004"/>
          </a:xfrm>
        </p:grpSpPr>
        <p:sp>
          <p:nvSpPr>
            <p:cNvPr id="11" name="TextBox 10"/>
            <p:cNvSpPr txBox="1"/>
            <p:nvPr/>
          </p:nvSpPr>
          <p:spPr>
            <a:xfrm>
              <a:off x="3441681" y="4501364"/>
              <a:ext cx="7929618" cy="132600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    위험물질관련 재해사례</a:t>
              </a:r>
              <a:endParaRPr lang="en-US" altLang="ko-KR" sz="1800" b="1" spc="-133" dirty="0" smtClean="0">
                <a:solidFill>
                  <a:prstClr val="black"/>
                </a:solidFill>
              </a:endParaRPr>
            </a:p>
            <a:p>
              <a:pPr marL="361950" indent="-146050" latinLnBrk="0">
                <a:lnSpc>
                  <a:spcPts val="2200"/>
                </a:lnSpc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유류가 들어 있던 빈 드럼통에 불을 가까이 해 폭발</a:t>
              </a:r>
            </a:p>
            <a:p>
              <a:pPr marL="361950" indent="-146050" latinLnBrk="0">
                <a:lnSpc>
                  <a:spcPts val="2200"/>
                </a:lnSpc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스토브에 기름을 붓다가 폭발</a:t>
              </a:r>
            </a:p>
            <a:p>
              <a:pPr marL="361950" indent="-146050" latinLnBrk="0">
                <a:lnSpc>
                  <a:spcPts val="2200"/>
                </a:lnSpc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도장 작업 후 작업장에 화기를 가까이 해 폭발 등</a:t>
              </a:r>
            </a:p>
          </p:txBody>
        </p:sp>
        <p:pic>
          <p:nvPicPr>
            <p:cNvPr id="12" name="그림 11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644240"/>
              <a:ext cx="142876" cy="142876"/>
            </a:xfrm>
            <a:prstGeom prst="rect">
              <a:avLst/>
            </a:prstGeom>
          </p:spPr>
        </p:pic>
      </p:grpSp>
      <p:pic>
        <p:nvPicPr>
          <p:cNvPr id="14" name="그림 13" descr="32 삽화 위험물질관련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81231" y="4781207"/>
            <a:ext cx="2571768" cy="1374707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6" name="직사각형 1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9" name="그림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3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유해물질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4557" y="3044150"/>
            <a:ext cx="8260970" cy="36445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>
                <a:solidFill>
                  <a:prstClr val="black"/>
                </a:solidFill>
              </a:rPr>
              <a:t>유해물질 취급 전 반드시 물질안전보건자료</a:t>
            </a:r>
            <a:r>
              <a:rPr lang="en-US" altLang="ko-KR" sz="1600" b="1" spc="-133" dirty="0">
                <a:solidFill>
                  <a:prstClr val="black"/>
                </a:solidFill>
              </a:rPr>
              <a:t>(MSDS)</a:t>
            </a:r>
            <a:r>
              <a:rPr lang="ko-KR" altLang="en-US" sz="1600" b="1" spc="-133" dirty="0">
                <a:solidFill>
                  <a:prstClr val="black"/>
                </a:solidFill>
              </a:rPr>
              <a:t>를 참고하여                                                 해당물질의 유해위험성 및 적정한 보호구</a:t>
            </a:r>
            <a:r>
              <a:rPr lang="en-US" altLang="ko-KR" sz="1600" b="1" spc="-133" dirty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비상시 대응요령을 숙지한다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유해물질이 들어 있는 용기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들어 있던 빈 용기도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는 밀폐해 유해물질이 공기 중에 날린다거나 가스가 발생되지 않도록 할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유해물질을 마음대로 갖고 다니거나 다른 작업장으로 옮기지 말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손으로 직접 만지지 말고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작업한 손으로 담배 등을 피우지 말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유해물질을 사용하는 장소에서 흡연을 하거나 음식물을 먹지 않도록 한다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유해물질에서 발생하는 분진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가스 및 증기가 국소배기장치의 후드와 공기정화장치를 거쳐 외부배기가 되도록 한다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441681" y="1901142"/>
            <a:ext cx="6572296" cy="42862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0243" y="1455853"/>
            <a:ext cx="6286543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유해물질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(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관리대상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의 종류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유기화합물        </a:t>
            </a: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금속류       </a:t>
            </a: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산ㆍ알칼리류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     </a:t>
            </a: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가스상태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물질류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8" name="그림 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15390"/>
            <a:ext cx="142876" cy="1428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78899" y="2491047"/>
            <a:ext cx="628654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유해물질 취급 시 주의사항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0" name="그림 9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705361"/>
            <a:ext cx="142876" cy="142876"/>
          </a:xfrm>
          <a:prstGeom prst="rect">
            <a:avLst/>
          </a:prstGeom>
        </p:spPr>
      </p:pic>
      <p:grpSp>
        <p:nvGrpSpPr>
          <p:cNvPr id="11" name="그룹 1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2" name="직사각형 1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33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3513119" y="1786720"/>
            <a:ext cx="7429552" cy="321471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4584689" y="1500968"/>
            <a:ext cx="5143536" cy="642942"/>
            <a:chOff x="4799003" y="1572406"/>
            <a:chExt cx="5143536" cy="642942"/>
          </a:xfrm>
        </p:grpSpPr>
        <p:pic>
          <p:nvPicPr>
            <p:cNvPr id="8" name="그림 7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9" name="모서리가 둥근 직사각형 8"/>
            <p:cNvSpPr/>
            <p:nvPr/>
          </p:nvSpPr>
          <p:spPr>
            <a:xfrm>
              <a:off x="6084887" y="1715282"/>
              <a:ext cx="364333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70639" y="1703140"/>
              <a:ext cx="357190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화학물질 취급자 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5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대 안전보건수칙</a:t>
              </a:r>
              <a:endParaRPr lang="ko-KR" altLang="en-US" sz="1600" b="1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941747" y="2429662"/>
            <a:ext cx="7215238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ko-KR" altLang="en-US" sz="1600" b="1" spc="-133" dirty="0" smtClean="0">
                <a:solidFill>
                  <a:srgbClr val="33CCCC"/>
                </a:solidFill>
              </a:rPr>
              <a:t>➊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 내가 사용하는 물질이 무엇이고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어떤 독성이 있는지 제대로 알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➋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공기 중에 화학물질이 섞이지 않도록 용기뚜껑을 잘 닫을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환기시설을 잘 가동하여 작업장의 공기가 깨끗하도록 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➍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적합한 개인용 보호구를 잘 착용할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➎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정기적으로 건강진단을 받아야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유해물질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256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16.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유해위험장소에</a:t>
            </a:r>
            <a:endParaRPr lang="en-US" altLang="ko-KR" sz="21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출입제한 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pic>
        <p:nvPicPr>
          <p:cNvPr id="9" name="그림 8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5066" y="1482580"/>
            <a:ext cx="142876" cy="142876"/>
          </a:xfrm>
          <a:prstGeom prst="rect">
            <a:avLst/>
          </a:prstGeom>
        </p:spPr>
      </p:pic>
      <p:grpSp>
        <p:nvGrpSpPr>
          <p:cNvPr id="16" name="그룹 1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14" name="대각선 방향의 모서리가 잘린 사각형 13"/>
          <p:cNvSpPr/>
          <p:nvPr/>
        </p:nvSpPr>
        <p:spPr>
          <a:xfrm>
            <a:off x="3620275" y="1806911"/>
            <a:ext cx="5786478" cy="114300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92860" y="1314556"/>
            <a:ext cx="6286543" cy="15260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산소결핍의 위험성이 있는 장소의 예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분뇨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폐수 등의 부패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/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분해가 이루어지는 장소 내부</a:t>
            </a:r>
          </a:p>
          <a:p>
            <a:pPr marL="360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장기간 밀폐된 산화가 쉬운 금속재의 탱크나 반응기 등 내부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곡물 또는 사료를 저장고나 발효를 위한 장소 등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3420591" y="3349570"/>
            <a:ext cx="7858180" cy="802784"/>
            <a:chOff x="3441681" y="3358356"/>
            <a:chExt cx="7858180" cy="802784"/>
          </a:xfrm>
        </p:grpSpPr>
        <p:sp>
          <p:nvSpPr>
            <p:cNvPr id="22" name="TextBox 21"/>
            <p:cNvSpPr txBox="1"/>
            <p:nvPr/>
          </p:nvSpPr>
          <p:spPr>
            <a:xfrm>
              <a:off x="3655995" y="3358356"/>
              <a:ext cx="7643866" cy="8027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ko-KR" altLang="en-US" sz="1600" b="1" spc="-133" dirty="0">
                  <a:solidFill>
                    <a:prstClr val="black"/>
                  </a:solidFill>
                </a:rPr>
                <a:t>이들 장소에서는  산소가 부족할 위험이</a:t>
              </a:r>
              <a:r>
                <a:rPr lang="en-US" altLang="ko-KR" sz="1600" b="1" spc="-133" dirty="0">
                  <a:solidFill>
                    <a:prstClr val="black"/>
                  </a:solidFill>
                </a:rPr>
                <a:t>(</a:t>
              </a:r>
              <a:r>
                <a:rPr lang="ko-KR" altLang="en-US" sz="1600" b="1" spc="-133" dirty="0">
                  <a:solidFill>
                    <a:prstClr val="black"/>
                  </a:solidFill>
                </a:rPr>
                <a:t>해당 물질이 산소를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소모함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)</a:t>
              </a:r>
              <a:r>
                <a:rPr lang="ko-KR" altLang="en-US" sz="1600" b="1" spc="-133" dirty="0">
                  <a:solidFill>
                    <a:prstClr val="black"/>
                  </a:solidFill>
                </a:rPr>
                <a:t>있기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때문에 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어디에서나 산소 결핍에 의한 사고가 일어날 위험이 있다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.</a:t>
              </a:r>
            </a:p>
          </p:txBody>
        </p:sp>
        <p:pic>
          <p:nvPicPr>
            <p:cNvPr id="23" name="그림 22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3501232"/>
              <a:ext cx="142876" cy="142876"/>
            </a:xfrm>
            <a:prstGeom prst="rect">
              <a:avLst/>
            </a:prstGeom>
          </p:spPr>
        </p:pic>
      </p:grpSp>
      <p:grpSp>
        <p:nvGrpSpPr>
          <p:cNvPr id="24" name="그룹 23"/>
          <p:cNvGrpSpPr/>
          <p:nvPr/>
        </p:nvGrpSpPr>
        <p:grpSpPr>
          <a:xfrm>
            <a:off x="3370243" y="4358488"/>
            <a:ext cx="6286543" cy="887744"/>
            <a:chOff x="3370243" y="4287050"/>
            <a:chExt cx="6286543" cy="887744"/>
          </a:xfrm>
        </p:grpSpPr>
        <p:sp>
          <p:nvSpPr>
            <p:cNvPr id="25" name="TextBox 24"/>
            <p:cNvSpPr txBox="1"/>
            <p:nvPr/>
          </p:nvSpPr>
          <p:spPr>
            <a:xfrm>
              <a:off x="3370243" y="4287050"/>
              <a:ext cx="6286543" cy="8877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en-US" altLang="ko-KR" sz="2000" b="1" spc="-133" dirty="0" smtClean="0">
                  <a:solidFill>
                    <a:srgbClr val="666699"/>
                  </a:solidFill>
                </a:rPr>
                <a:t>    </a:t>
              </a: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화재폭발의 위험성이 있는 장소의 예 </a:t>
              </a:r>
            </a:p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endParaRPr lang="en-US" altLang="ko-KR" sz="1800" b="1" spc="-133" dirty="0" smtClean="0">
                <a:solidFill>
                  <a:prstClr val="black"/>
                </a:solidFill>
              </a:endParaRPr>
            </a:p>
          </p:txBody>
        </p:sp>
        <p:pic>
          <p:nvPicPr>
            <p:cNvPr id="26" name="그림 25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438276"/>
              <a:ext cx="142876" cy="142876"/>
            </a:xfrm>
            <a:prstGeom prst="rect">
              <a:avLst/>
            </a:prstGeom>
          </p:spPr>
        </p:pic>
      </p:grpSp>
      <p:sp>
        <p:nvSpPr>
          <p:cNvPr id="27" name="대각선 방향의 모서리가 잘린 사각형 26"/>
          <p:cNvSpPr/>
          <p:nvPr/>
        </p:nvSpPr>
        <p:spPr>
          <a:xfrm>
            <a:off x="3560021" y="4854639"/>
            <a:ext cx="5786478" cy="114300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98871" y="4945242"/>
            <a:ext cx="5094328" cy="961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인화성 액체의 증기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인화성 가스 또는 인화성 고체가 존재하여 </a:t>
            </a: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     </a:t>
            </a:r>
          </a:p>
          <a:p>
            <a:pPr>
              <a:lnSpc>
                <a:spcPts val="2500"/>
              </a:lnSpc>
              <a:buClr>
                <a:srgbClr val="666699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폭발이나 화재가 발생할 우려가 있는 장소</a:t>
            </a: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화재ㆍ폭발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등 유해위험물질 보관 취급 장소 등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5282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36 삽화 사고발생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56655" y="3572670"/>
            <a:ext cx="2700528" cy="27249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17.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사고 발생시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대처 사항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429530"/>
            <a:ext cx="8001056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당황하지 말고 심호흡을 한번 하기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경솔한 행동을 하지 말고 마음을 단단히 먹을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어떠한 조치를 할 때는 그 조치로 일어날 수 있는 것을 예상해보기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다른 사람에게 연락을 신속하게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오해가 생기지 않도록 정확하게 하기</a:t>
            </a:r>
            <a:endParaRPr lang="en-US" altLang="ko-KR" sz="1600" b="1" spc="-133" dirty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절차 등을 임의로 바꾸지 않고 행동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부상을 입지 않은 사고나 작은 부상이라도 결코 숨기지 말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8" name="직사각형 7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0110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00968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응급조치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5629" y="2188881"/>
            <a:ext cx="8001056" cy="34624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환자와 자신의 안전성 등 현장 현황 파악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호흡정지 등 우선순위를 파악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후 알맞은 처치 실시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무의식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상태 위급 시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119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에 도움 요청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주위의 도움을 요청하며 필요사항을 구체적으로 지시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불안해 하지 않도록 조용한 대화로 환자의 안정 유지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모포나 옷으로 체온 유지와 의식이 있는 경우 음료 준비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현장에 대한 관찰과 증거물 파악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소지품 보존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모든 처치를 기록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병원 이송 후 제시 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환부 고정 등의 조치 후 주의하며 운반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3513119" y="1606790"/>
            <a:ext cx="6286543" cy="402161"/>
            <a:chOff x="3370243" y="4287050"/>
            <a:chExt cx="6286543" cy="402161"/>
          </a:xfrm>
        </p:grpSpPr>
        <p:sp>
          <p:nvSpPr>
            <p:cNvPr id="7" name="TextBox 6"/>
            <p:cNvSpPr txBox="1"/>
            <p:nvPr/>
          </p:nvSpPr>
          <p:spPr>
            <a:xfrm>
              <a:off x="3370243" y="4287050"/>
              <a:ext cx="6286543" cy="4021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en-US" altLang="ko-KR" sz="2000" b="1" spc="-133" dirty="0" smtClean="0">
                  <a:solidFill>
                    <a:srgbClr val="666699"/>
                  </a:solidFill>
                </a:rPr>
                <a:t>    </a:t>
              </a: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구급조치의 일반적 주의사항</a:t>
              </a:r>
            </a:p>
          </p:txBody>
        </p:sp>
        <p:pic>
          <p:nvPicPr>
            <p:cNvPr id="8" name="그림 7" descr="아이콘 화살표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41681" y="4460414"/>
              <a:ext cx="142876" cy="142876"/>
            </a:xfrm>
            <a:prstGeom prst="rect">
              <a:avLst/>
            </a:prstGeom>
          </p:spPr>
        </p:pic>
      </p:grpSp>
      <p:pic>
        <p:nvPicPr>
          <p:cNvPr id="10" name="그림 9" descr="37 삽화 응급조치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2040" y="1851592"/>
            <a:ext cx="2428892" cy="2362347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9253239" y="4536745"/>
            <a:ext cx="2000264" cy="1431767"/>
            <a:chOff x="727037" y="4144174"/>
            <a:chExt cx="2000264" cy="1431767"/>
          </a:xfrm>
        </p:grpSpPr>
        <p:pic>
          <p:nvPicPr>
            <p:cNvPr id="9" name="그림 8" descr="37 구급조치 체크박스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7037" y="4144174"/>
              <a:ext cx="2000264" cy="1431767"/>
            </a:xfrm>
            <a:prstGeom prst="rect">
              <a:avLst/>
            </a:prstGeom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98475" y="4358488"/>
              <a:ext cx="1857388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869913" y="4475574"/>
              <a:ext cx="1714512" cy="10259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자세한 응급조치에 대한 </a:t>
              </a:r>
              <a:endParaRPr lang="en-US" altLang="ko-KR" sz="1200" b="1" kern="0" spc="-133" dirty="0" smtClean="0">
                <a:solidFill>
                  <a:prstClr val="black"/>
                </a:solidFill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궁금한 사항은</a:t>
              </a:r>
              <a:endParaRPr lang="en-US" altLang="ko-KR" sz="1200" b="1" kern="0" spc="-133" dirty="0" smtClean="0">
                <a:solidFill>
                  <a:prstClr val="black"/>
                </a:solidFill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srgbClr val="33CCCC"/>
                  </a:solidFill>
                </a:rPr>
                <a:t> “위기탈출 안전보건 </a:t>
              </a:r>
              <a:r>
                <a:rPr lang="ko-KR" altLang="en-US" sz="1200" b="1" kern="0" spc="-133" dirty="0" err="1" smtClean="0">
                  <a:solidFill>
                    <a:srgbClr val="33CCCC"/>
                  </a:solidFill>
                </a:rPr>
                <a:t>앱</a:t>
              </a:r>
              <a:r>
                <a:rPr lang="ko-KR" altLang="en-US" sz="1200" b="1" kern="0" spc="-133" dirty="0" smtClean="0">
                  <a:solidFill>
                    <a:srgbClr val="33CCCC"/>
                  </a:solidFill>
                </a:rPr>
                <a:t>”</a:t>
              </a: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을 </a:t>
              </a:r>
              <a:endParaRPr lang="en-US" altLang="ko-KR" sz="1200" b="1" kern="0" spc="-133" dirty="0" smtClean="0">
                <a:solidFill>
                  <a:prstClr val="black"/>
                </a:solidFill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설치하여 사용해보세요</a:t>
              </a:r>
              <a:r>
                <a:rPr lang="en-US" altLang="ko-KR" sz="1200" b="1" kern="0" spc="-133" dirty="0" smtClean="0">
                  <a:solidFill>
                    <a:prstClr val="black"/>
                  </a:solidFill>
                </a:rPr>
                <a:t>! </a:t>
              </a:r>
              <a:endParaRPr lang="ko-KR" altLang="en-US" sz="1100" b="1" kern="0" spc="-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6" name="직사각형 1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9" name="그림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946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1681" y="1572406"/>
            <a:ext cx="820085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불안전한 상태를 제거하고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불안전한 행동을 하지 않기 위한 재해 예방은 단순히 회사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노력만으로는 되지 않음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근로자가 이에 적극 협력하고 참여하여야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근로자는 산업재해예방을 위한 권리도 갖지만 의무도 있음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산업안전보건법령은 근로자 자신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뿐만 아니라 동료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사업장 전체의 안전보건을 위하여 의무사항을 규정함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산업안전보건법 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6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조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: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근로자의 의무가 규정되어 있으며 이는 근로자가 안전을 이해하고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실행하지 않으면 사고가 예방될 수 없다는 취지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산업안전보건 법령 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및 안전규정 등 준수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441681" y="4072736"/>
            <a:ext cx="8072494" cy="1928826"/>
            <a:chOff x="3441681" y="4072736"/>
            <a:chExt cx="8072494" cy="1928826"/>
          </a:xfrm>
        </p:grpSpPr>
        <p:sp>
          <p:nvSpPr>
            <p:cNvPr id="6" name="직사각형 5"/>
            <p:cNvSpPr/>
            <p:nvPr/>
          </p:nvSpPr>
          <p:spPr>
            <a:xfrm>
              <a:off x="3655995" y="4358488"/>
              <a:ext cx="7858180" cy="1643074"/>
            </a:xfrm>
            <a:prstGeom prst="rect">
              <a:avLst/>
            </a:prstGeom>
            <a:solidFill>
              <a:srgbClr val="33CCC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7" name="그림 6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072736"/>
              <a:ext cx="1815074" cy="642942"/>
            </a:xfrm>
            <a:prstGeom prst="rect">
              <a:avLst/>
            </a:prstGeom>
          </p:spPr>
        </p:pic>
        <p:grpSp>
          <p:nvGrpSpPr>
            <p:cNvPr id="10" name="그룹 9"/>
            <p:cNvGrpSpPr/>
            <p:nvPr/>
          </p:nvGrpSpPr>
          <p:grpSpPr>
            <a:xfrm>
              <a:off x="4799003" y="4144174"/>
              <a:ext cx="4857784" cy="357190"/>
              <a:chOff x="4799003" y="3929860"/>
              <a:chExt cx="4857784" cy="357190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4799003" y="3965799"/>
                <a:ext cx="4357718" cy="32125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4F874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227631" y="3929860"/>
                <a:ext cx="4429156" cy="3231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383558" indent="-383558">
                  <a:lnSpc>
                    <a:spcPct val="150000"/>
                  </a:lnSpc>
                </a:pPr>
                <a:r>
                  <a:rPr lang="ko-KR" altLang="en-US" sz="1400" b="1" spc="-133" dirty="0" smtClean="0">
                    <a:solidFill>
                      <a:prstClr val="black"/>
                    </a:solidFill>
                  </a:rPr>
                  <a:t>산업안전보건법에서 정하고 있는 근로자의 의무</a:t>
                </a:r>
                <a:endParaRPr lang="ko-KR" altLang="en-US" sz="1400" b="1" spc="-133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370375" y="4787116"/>
              <a:ext cx="6357982" cy="9278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08000" indent="-10800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근로자는 이 법과 이 법에 따른 명령으로 정하는 산업재해 예방을 위한 기준을  지켜야 하며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사업주 또는 「근로기준법」 제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101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조에 따른 근로감독관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공단 등 관계인이 실시하는 산업재해 예방에 관한 조치에 따라야 한다 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.(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법 제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6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22" y="189434"/>
            <a:ext cx="10901896" cy="116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20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4227499" y="1341562"/>
            <a:ext cx="7215238" cy="4806512"/>
            <a:chOff x="4227499" y="1358092"/>
            <a:chExt cx="7215238" cy="4806512"/>
          </a:xfrm>
        </p:grpSpPr>
        <p:pic>
          <p:nvPicPr>
            <p:cNvPr id="13" name="그림 12" descr="38 요양신청절차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7499" y="1500968"/>
              <a:ext cx="7140240" cy="4663636"/>
            </a:xfrm>
            <a:prstGeom prst="rect">
              <a:avLst/>
            </a:prstGeom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13647" y="5215743"/>
              <a:ext cx="1500198" cy="648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942539" y="4358488"/>
              <a:ext cx="1428760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27499" y="5215744"/>
              <a:ext cx="1428760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4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42539" y="2929728"/>
              <a:ext cx="1500198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42539" y="1929596"/>
              <a:ext cx="1500198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10371167" y="2037542"/>
              <a:ext cx="642942" cy="1778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응급조치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013977" y="3358356"/>
              <a:ext cx="1357322" cy="3334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산재지정 의료기관 </a:t>
              </a:r>
            </a:p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여부 확인</a:t>
              </a:r>
              <a:endParaRPr lang="en-US" altLang="ko-KR" sz="1100" b="1" spc="-1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942539" y="4416950"/>
              <a:ext cx="1500198" cy="370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요양급여 신청서 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작성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85085" y="5287182"/>
              <a:ext cx="1357322" cy="5770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제출</a:t>
              </a:r>
              <a:r>
                <a:rPr lang="en-US" altLang="ko-KR" sz="1200" b="1" spc="-100" dirty="0" smtClean="0">
                  <a:solidFill>
                    <a:prstClr val="white"/>
                  </a:solidFill>
                </a:rPr>
                <a:t>(</a:t>
              </a: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근로복지공단</a:t>
              </a:r>
              <a:r>
                <a:rPr lang="en-US" altLang="ko-KR" sz="1200" b="1" spc="-100" dirty="0" smtClean="0">
                  <a:solidFill>
                    <a:prstClr val="white"/>
                  </a:solidFill>
                </a:rPr>
                <a:t>)</a:t>
              </a: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00" dirty="0" smtClean="0">
                  <a:solidFill>
                    <a:prstClr val="white"/>
                  </a:solidFill>
                </a:rPr>
                <a:t>산재보험의료기관에서</a:t>
              </a:r>
              <a:endParaRPr lang="en-US" altLang="ko-KR" sz="1000" b="1" spc="-100" dirty="0" smtClean="0">
                <a:solidFill>
                  <a:prstClr val="white"/>
                </a:solidFill>
              </a:endParaRP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00" dirty="0" smtClean="0">
                  <a:solidFill>
                    <a:prstClr val="white"/>
                  </a:solidFill>
                </a:rPr>
                <a:t>대행제출 가능</a:t>
              </a:r>
              <a:endParaRPr lang="en-US" altLang="ko-KR" sz="10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942011" y="5572934"/>
              <a:ext cx="1357322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업무상 재해여부 </a:t>
              </a:r>
            </a:p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확인 후 </a:t>
              </a:r>
              <a:r>
                <a:rPr lang="en-US" altLang="ko-KR" sz="1100" b="1" spc="-100" dirty="0" smtClean="0">
                  <a:solidFill>
                    <a:prstClr val="black"/>
                  </a:solidFill>
                </a:rPr>
                <a:t>7</a:t>
              </a: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일 이내</a:t>
              </a:r>
              <a:endParaRPr lang="en-US" altLang="ko-KR" sz="1100" b="1" spc="-1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227499" y="5345644"/>
              <a:ext cx="1357322" cy="370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요양 승인여부</a:t>
              </a: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    통지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228291" y="3072604"/>
              <a:ext cx="928694" cy="192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병원 후송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871101" y="1358092"/>
              <a:ext cx="1500198" cy="357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400" b="1" spc="-100" dirty="0" smtClean="0">
                  <a:solidFill>
                    <a:srgbClr val="33CCCC"/>
                  </a:solidFill>
                </a:rPr>
                <a:t>요양 신청절차</a:t>
              </a:r>
              <a:endParaRPr lang="en-US" altLang="ko-KR" sz="1400" b="1" spc="-100" dirty="0" smtClean="0">
                <a:solidFill>
                  <a:srgbClr val="33CCCC"/>
                </a:solidFill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3513119" y="1929596"/>
            <a:ext cx="6000792" cy="250033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3370243" y="1643844"/>
            <a:ext cx="5000660" cy="642942"/>
            <a:chOff x="3584557" y="1572406"/>
            <a:chExt cx="5000660" cy="642942"/>
          </a:xfrm>
        </p:grpSpPr>
        <p:pic>
          <p:nvPicPr>
            <p:cNvPr id="6" name="그림 5" descr="안전팁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84557" y="1572406"/>
              <a:ext cx="1815074" cy="642942"/>
            </a:xfrm>
            <a:prstGeom prst="rect">
              <a:avLst/>
            </a:prstGeom>
          </p:spPr>
        </p:pic>
        <p:sp>
          <p:nvSpPr>
            <p:cNvPr id="7" name="모서리가 둥근 직사각형 6"/>
            <p:cNvSpPr/>
            <p:nvPr/>
          </p:nvSpPr>
          <p:spPr>
            <a:xfrm>
              <a:off x="4727565" y="1727424"/>
              <a:ext cx="328614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013317" y="1715282"/>
              <a:ext cx="357190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산업재해 발생 시 요양신청 절차</a:t>
              </a:r>
              <a:endParaRPr lang="ko-KR" altLang="en-US" sz="1600" b="1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727433" y="2317274"/>
            <a:ext cx="5500726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3000"/>
              </a:lnSpc>
              <a:buClr>
                <a:srgbClr val="33CCCC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산업재해 발생 시 </a:t>
            </a:r>
            <a:r>
              <a:rPr lang="ko-KR" altLang="en-US" sz="1500" b="1" spc="-133" dirty="0" smtClean="0">
                <a:solidFill>
                  <a:srgbClr val="1F497D"/>
                </a:solidFill>
              </a:rPr>
              <a:t>근로복지공단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에 요양신청 절차를 알아 둘 필요가 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 </a:t>
            </a:r>
          </a:p>
          <a:p>
            <a:pPr latinLnBrk="0">
              <a:lnSpc>
                <a:spcPts val="3000"/>
              </a:lnSpc>
              <a:buClr>
                <a:srgbClr val="33CCCC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사업장 내에서 근로자가 업무상의 사유로 부상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질병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장해 또는 사망이 발생하면 산재지정병원에서 치료중인 상태에서 요양급여 신청서를 관할 근로복지공단에 신청 후 공단에서 승인여부를 결정 받아 요양급여를 받을 수 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7" name="직사각형 2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55599" y="1500968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응급조치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8695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727037" y="1643844"/>
            <a:ext cx="2041849" cy="379215"/>
            <a:chOff x="869913" y="1643844"/>
            <a:chExt cx="2041849" cy="379215"/>
          </a:xfrm>
        </p:grpSpPr>
        <p:pic>
          <p:nvPicPr>
            <p:cNvPr id="5" name="그림 4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1665869"/>
              <a:ext cx="2041849" cy="3571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084227" y="1643844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근로자의 권리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9" name="그림 8" descr="39 근로자 권리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27368" y="1715282"/>
            <a:ext cx="8286807" cy="4357718"/>
          </a:xfrm>
          <a:prstGeom prst="rect">
            <a:avLst/>
          </a:prstGeom>
        </p:spPr>
      </p:pic>
      <p:graphicFrame>
        <p:nvGraphicFramePr>
          <p:cNvPr id="7" name="표 2"/>
          <p:cNvGraphicFramePr>
            <a:graphicFrameLocks noGrp="1"/>
          </p:cNvGraphicFramePr>
          <p:nvPr>
            <p:extLst/>
          </p:nvPr>
        </p:nvGraphicFramePr>
        <p:xfrm>
          <a:off x="3870309" y="1572406"/>
          <a:ext cx="7759194" cy="45235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5735"/>
                <a:gridCol w="6133459"/>
              </a:tblGrid>
              <a:tr h="653716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급박한 위험시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작업중지 및 대피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52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b="1" kern="1200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200" b="1" spc="-100" baseline="0" dirty="0" smtClean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산업재해가 발생할 급박한 위험이 있을 때에는 작업을 중지하고 대피할 수 있음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이 경우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지체 없이 그 사실을 관리감독자 또는 부서의 장에게 보고하여야 함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26351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물질안전보건자료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정보를 요구할 수 있음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근로자의 안전 및 보건을 유지하거나 직업성 질환 발생 원인을 규명하기 위하여 물질안전보건자료대상물질을 제조하거나 수입한 자에게 대체자료로 적힌 화학물질의 명칭 및 함유량 정보를 제공할 것을 요구할 수 있음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120263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사업장  작업환경측정 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결과에 대한 설명을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요구할 수 있음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125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산업안전보건위원회 또는 근로자대표는 등은 화학물질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유기용제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금속류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알칼리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가스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금속가공유 등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을 취급하거나 작업 과정에서 소음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분진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고열 등이 발생하는 작업에 종사할 경우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사업주에게 작업환경측정에 대한 설명회 개최를 요구할 수 있음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대표 등은 직업병 등 건강장해 발생 시 취급하는 화학물질의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MSDS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에 적지 아니한 정보를 제공할 것을 요구할 수 있음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57322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안전보건활동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참여권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단체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또는 노조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산업안전보건위원회 심의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의결 또는 결정에 참여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안전보건관리규정 작성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변경 시 동의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자율검사프로그램에 따른 안전검사 시 협의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작업환경측정 및 건강진단 시 입회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공정안전보고서 작성 및 안전보건개선계획 수립 시 의견제시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630243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사업주의 법 위반사실을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신고할 권리</a:t>
                      </a:r>
                      <a:endParaRPr lang="ko-KR" altLang="en-US" sz="1200" b="1" spc="-100" baseline="0" dirty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감독기관에 사업주의 법 위반사항을 신고할 수 있음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8" name="그룹 7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843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40 근로자 의무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98805" y="1929596"/>
            <a:ext cx="8201432" cy="4319027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727037" y="1643844"/>
            <a:ext cx="2041845" cy="379215"/>
            <a:chOff x="727037" y="2121885"/>
            <a:chExt cx="2041845" cy="379215"/>
          </a:xfrm>
        </p:grpSpPr>
        <p:pic>
          <p:nvPicPr>
            <p:cNvPr id="7" name="그림 6" descr="디자인 타이틀 박스-짙보라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2143910"/>
              <a:ext cx="2041845" cy="3571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941351" y="2121885"/>
              <a:ext cx="178595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근로자의 의무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441681" y="1429530"/>
            <a:ext cx="8001056" cy="5104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  근로자는 산업재해예방 기준을 준수하고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사업주가 실시하는 산업재해 방지에 관한 조치에 따라야 함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en-US" altLang="ko-KR" sz="1400" b="1" spc="-133" dirty="0" smtClean="0">
                <a:solidFill>
                  <a:prstClr val="black"/>
                </a:solidFill>
              </a:rPr>
              <a:t>   (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산업안전보건법 제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6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조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)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10" name="표 2"/>
          <p:cNvGraphicFramePr>
            <a:graphicFrameLocks noGrp="1"/>
          </p:cNvGraphicFramePr>
          <p:nvPr>
            <p:extLst/>
          </p:nvPr>
        </p:nvGraphicFramePr>
        <p:xfrm>
          <a:off x="3941747" y="1929596"/>
          <a:ext cx="7643866" cy="43577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571"/>
                <a:gridCol w="6042295"/>
              </a:tblGrid>
              <a:tr h="1428760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안전보건교육 이수</a:t>
                      </a:r>
                      <a:endParaRPr lang="en-US" altLang="ko-KR" sz="1200" b="1" spc="-100" baseline="0" dirty="0" smtClean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29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31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정기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채용 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작업내용 변경 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특별작업 시 사업주가 실시하는 안전보건교육을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이수하여야 하고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특히 건설 일용근로자의 경우 건설사업주가 교육기관을 통해 실시하는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건설업 기초안전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보건교육을 이수하여야 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 또한 화학물질을 제조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사용 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운반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저장작업에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배치 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새로운 화학물질을 도입한 경우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유해성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위험성 정보 변경 시 사업주가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실시하는 물질안전보건자료에 관한 교육을 이수하여야 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시행규칙 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92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조의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6)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건강진단 이행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133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사업주가 실시하는 건강진단을 받아야 하며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사업주가 지정한 건강진단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기관에 진단받기를 희망하지 아니한 경우에는 다른 건강진단 기관으로부터 이에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상응하는 건강진단을 받아 그 결과를 증명하는 서류를 사업주에게 제출하여야 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43008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방호조치에 대한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준수사항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시행규칙 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99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위험기계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기구에 설치된 방호조치에 대한 준수사항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방호조치를 해체하려는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사업주의 허가를 받아 해체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 해체 사유가 소멸된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지체 없이 원상으로 회복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 기능이 상실된 것을 발견한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지체 없이 사업주에게 신고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지급하는 보호구 착용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산업안전보건기준에 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관한 규칙 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32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유해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위험작업으로부터 보호를 받을 수 있도록 사업주가 제공한 안전모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안전대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안전화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보안경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보안면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절연용 보호구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방열복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방진마스크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방한복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방한화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방한장갑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승차용 안전모 등을 착용하여야 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2" name="그룹 11"/>
          <p:cNvGrpSpPr/>
          <p:nvPr/>
        </p:nvGrpSpPr>
        <p:grpSpPr>
          <a:xfrm>
            <a:off x="941351" y="402698"/>
            <a:ext cx="10501386" cy="677108"/>
            <a:chOff x="941351" y="385349"/>
            <a:chExt cx="10501386" cy="677108"/>
          </a:xfrm>
        </p:grpSpPr>
        <p:sp>
          <p:nvSpPr>
            <p:cNvPr id="13" name="직사각형 1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6" name="그림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8336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3060551" y="2765905"/>
            <a:ext cx="7560840" cy="857256"/>
            <a:chOff x="2370111" y="715150"/>
            <a:chExt cx="7144199" cy="857256"/>
          </a:xfrm>
        </p:grpSpPr>
        <p:sp>
          <p:nvSpPr>
            <p:cNvPr id="7" name="TextBox 6"/>
            <p:cNvSpPr txBox="1"/>
            <p:nvPr/>
          </p:nvSpPr>
          <p:spPr>
            <a:xfrm>
              <a:off x="3247629" y="715150"/>
              <a:ext cx="6266681" cy="804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보건 및 사회복지사업</a:t>
              </a:r>
              <a:endParaRPr lang="ko-KR" altLang="en-US" sz="4000" b="1" spc="-133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8"/>
            <p:cNvGrpSpPr/>
            <p:nvPr/>
          </p:nvGrpSpPr>
          <p:grpSpPr>
            <a:xfrm>
              <a:off x="2370111" y="730967"/>
              <a:ext cx="918500" cy="841439"/>
              <a:chOff x="2370111" y="730967"/>
              <a:chExt cx="918500" cy="841439"/>
            </a:xfrm>
          </p:grpSpPr>
          <p:sp>
            <p:nvSpPr>
              <p:cNvPr id="9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574231" y="730967"/>
                <a:ext cx="714380" cy="7246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2800" b="1" spc="-133" dirty="0" smtClean="0">
                    <a:solidFill>
                      <a:srgbClr val="33CCCC"/>
                    </a:solidFill>
                    <a:latin typeface="+mn-ea"/>
                  </a:rPr>
                  <a:t>3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보건 및 사회복지사업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5" name="내용 개체 틀 4"/>
          <p:cNvSpPr txBox="1">
            <a:spLocks/>
          </p:cNvSpPr>
          <p:nvPr/>
        </p:nvSpPr>
        <p:spPr>
          <a:xfrm>
            <a:off x="3420591" y="1557586"/>
            <a:ext cx="4824536" cy="1231106"/>
          </a:xfrm>
          <a:prstGeom prst="rect">
            <a:avLst/>
          </a:prstGeom>
        </p:spPr>
        <p:txBody>
          <a:bodyPr vert="horz" wrap="square" lIns="108000" tIns="0" rIns="0" bIns="0" numCol="1" spcCol="648000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  <a:buNone/>
            </a:pPr>
            <a:r>
              <a:rPr lang="en-US" altLang="ko-KR" sz="1400" b="1" spc="-100" dirty="0" smtClean="0">
                <a:solidFill>
                  <a:srgbClr val="1BA9A2"/>
                </a:solidFill>
                <a:latin typeface="+mn-ea"/>
              </a:rPr>
              <a:t>	</a:t>
            </a:r>
            <a:r>
              <a:rPr lang="ko-KR" altLang="en-US" sz="1400" b="1" spc="-100" dirty="0" smtClean="0">
                <a:solidFill>
                  <a:srgbClr val="1BA9A2"/>
                </a:solidFill>
                <a:latin typeface="+mn-ea"/>
              </a:rPr>
              <a:t>재해유발원인</a:t>
            </a:r>
            <a:endParaRPr lang="en-US" altLang="ko-KR" sz="1400" b="1" spc="-100" dirty="0" smtClean="0">
              <a:solidFill>
                <a:srgbClr val="1BA9A2"/>
              </a:solidFill>
              <a:latin typeface="+mn-ea"/>
            </a:endParaRP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보행 </a:t>
            </a:r>
            <a:r>
              <a:rPr lang="ko-KR" altLang="en-US" sz="1400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 미끄러짐 </a:t>
            </a: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계단 </a:t>
            </a:r>
            <a:r>
              <a:rPr lang="ko-KR" altLang="en-US" sz="1400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이동</a:t>
            </a:r>
            <a:r>
              <a:rPr lang="en-US" altLang="ko-KR" sz="1400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400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음식 운반 중 주변 장해물</a:t>
            </a: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식판 </a:t>
            </a:r>
            <a:r>
              <a:rPr lang="ko-KR" altLang="en-US" sz="14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등을 운반중 문턱</a:t>
            </a:r>
            <a:r>
              <a:rPr lang="en-US" altLang="ko-KR" sz="14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4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계단에서 미끄러짐</a:t>
            </a:r>
          </a:p>
        </p:txBody>
      </p:sp>
      <p:grpSp>
        <p:nvGrpSpPr>
          <p:cNvPr id="20" name="그룹 19"/>
          <p:cNvGrpSpPr/>
          <p:nvPr/>
        </p:nvGrpSpPr>
        <p:grpSpPr>
          <a:xfrm>
            <a:off x="755576" y="1701602"/>
            <a:ext cx="2232967" cy="374383"/>
            <a:chOff x="755576" y="2366397"/>
            <a:chExt cx="2232967" cy="374383"/>
          </a:xfrm>
        </p:grpSpPr>
        <p:sp>
          <p:nvSpPr>
            <p:cNvPr id="13" name="직사각형 14"/>
            <p:cNvSpPr/>
            <p:nvPr/>
          </p:nvSpPr>
          <p:spPr>
            <a:xfrm>
              <a:off x="1237346" y="2366397"/>
              <a:ext cx="175119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ko-KR" altLang="en-US" sz="1600" b="1" spc="-150" dirty="0">
                  <a:solidFill>
                    <a:srgbClr val="646464"/>
                  </a:solidFill>
                  <a:latin typeface="+mj-ea"/>
                  <a:ea typeface="+mj-ea"/>
                </a:rPr>
                <a:t>미끄러져 </a:t>
              </a:r>
              <a:r>
                <a:rPr lang="ko-KR" altLang="en-US" sz="1600" b="1" spc="-150" dirty="0" smtClean="0">
                  <a:solidFill>
                    <a:srgbClr val="646464"/>
                  </a:solidFill>
                  <a:latin typeface="+mj-ea"/>
                  <a:ea typeface="+mj-ea"/>
                </a:rPr>
                <a:t>넘어짐</a:t>
              </a:r>
              <a:endParaRPr lang="ko-KR" altLang="en-US" sz="1600" b="1" spc="-150" dirty="0">
                <a:solidFill>
                  <a:srgbClr val="646464"/>
                </a:solidFill>
                <a:latin typeface="+mj-ea"/>
                <a:ea typeface="+mj-ea"/>
              </a:endParaRPr>
            </a:p>
          </p:txBody>
        </p:sp>
        <p:grpSp>
          <p:nvGrpSpPr>
            <p:cNvPr id="19" name="그룹 18"/>
            <p:cNvGrpSpPr/>
            <p:nvPr/>
          </p:nvGrpSpPr>
          <p:grpSpPr>
            <a:xfrm>
              <a:off x="755576" y="2368522"/>
              <a:ext cx="2232967" cy="372258"/>
              <a:chOff x="755576" y="2368522"/>
              <a:chExt cx="2232967" cy="372258"/>
            </a:xfrm>
          </p:grpSpPr>
          <p:sp>
            <p:nvSpPr>
              <p:cNvPr id="14" name="대각선 방향의 모서리가 둥근 사각형 15"/>
              <p:cNvSpPr/>
              <p:nvPr/>
            </p:nvSpPr>
            <p:spPr>
              <a:xfrm>
                <a:off x="755576" y="2368522"/>
                <a:ext cx="416027" cy="372258"/>
              </a:xfrm>
              <a:prstGeom prst="round2DiagRect">
                <a:avLst>
                  <a:gd name="adj1" fmla="val 0"/>
                  <a:gd name="adj2" fmla="val 32713"/>
                </a:avLst>
              </a:prstGeom>
              <a:solidFill>
                <a:srgbClr val="57C4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600" b="1" dirty="0" smtClean="0"/>
                  <a:t>1</a:t>
                </a:r>
                <a:endParaRPr lang="ko-KR" altLang="en-US" sz="1600" b="1" dirty="0"/>
              </a:p>
            </p:txBody>
          </p:sp>
          <p:cxnSp>
            <p:nvCxnSpPr>
              <p:cNvPr id="16" name="직선 연결선 14"/>
              <p:cNvCxnSpPr/>
              <p:nvPr/>
            </p:nvCxnSpPr>
            <p:spPr>
              <a:xfrm>
                <a:off x="1172419" y="2735729"/>
                <a:ext cx="1816124" cy="0"/>
              </a:xfrm>
              <a:prstGeom prst="line">
                <a:avLst/>
              </a:prstGeom>
              <a:ln w="9525">
                <a:solidFill>
                  <a:srgbClr val="52C3D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7" name="Picture 2" descr="보건및사회복지01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895" y="3016953"/>
            <a:ext cx="5747197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57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보건및사회복지03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473" y="2385334"/>
            <a:ext cx="5688632" cy="4448693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보건 및 사회복지사업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755576" y="1701602"/>
            <a:ext cx="2232967" cy="374383"/>
            <a:chOff x="755576" y="2366397"/>
            <a:chExt cx="2232967" cy="374383"/>
          </a:xfrm>
        </p:grpSpPr>
        <p:sp>
          <p:nvSpPr>
            <p:cNvPr id="18" name="직사각형 14"/>
            <p:cNvSpPr/>
            <p:nvPr/>
          </p:nvSpPr>
          <p:spPr>
            <a:xfrm>
              <a:off x="1237346" y="2366397"/>
              <a:ext cx="175119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ko-KR" altLang="en-US" sz="1600" b="1" spc="-150" dirty="0" err="1" smtClean="0">
                  <a:solidFill>
                    <a:srgbClr val="646464"/>
                  </a:solidFill>
                  <a:latin typeface="+mj-ea"/>
                </a:rPr>
                <a:t>무리한동작</a:t>
              </a:r>
              <a:endParaRPr lang="ko-KR" altLang="en-US" sz="1600" b="1" spc="-150" dirty="0">
                <a:solidFill>
                  <a:srgbClr val="646464"/>
                </a:solidFill>
                <a:latin typeface="+mj-ea"/>
              </a:endParaRPr>
            </a:p>
          </p:txBody>
        </p:sp>
        <p:grpSp>
          <p:nvGrpSpPr>
            <p:cNvPr id="19" name="그룹 18"/>
            <p:cNvGrpSpPr/>
            <p:nvPr/>
          </p:nvGrpSpPr>
          <p:grpSpPr>
            <a:xfrm>
              <a:off x="755576" y="2368522"/>
              <a:ext cx="2232967" cy="372258"/>
              <a:chOff x="755576" y="2368522"/>
              <a:chExt cx="2232967" cy="372258"/>
            </a:xfrm>
          </p:grpSpPr>
          <p:sp>
            <p:nvSpPr>
              <p:cNvPr id="20" name="대각선 방향의 모서리가 둥근 사각형 15"/>
              <p:cNvSpPr/>
              <p:nvPr/>
            </p:nvSpPr>
            <p:spPr>
              <a:xfrm>
                <a:off x="755576" y="2368522"/>
                <a:ext cx="416027" cy="372258"/>
              </a:xfrm>
              <a:prstGeom prst="round2DiagRect">
                <a:avLst>
                  <a:gd name="adj1" fmla="val 0"/>
                  <a:gd name="adj2" fmla="val 32713"/>
                </a:avLst>
              </a:prstGeom>
              <a:solidFill>
                <a:srgbClr val="57C4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600" b="1" dirty="0" smtClean="0"/>
                  <a:t>2</a:t>
                </a:r>
                <a:endParaRPr lang="ko-KR" altLang="en-US" sz="1600" b="1" dirty="0"/>
              </a:p>
            </p:txBody>
          </p:sp>
          <p:cxnSp>
            <p:nvCxnSpPr>
              <p:cNvPr id="21" name="직선 연결선 14"/>
              <p:cNvCxnSpPr/>
              <p:nvPr/>
            </p:nvCxnSpPr>
            <p:spPr>
              <a:xfrm>
                <a:off x="1172419" y="2735729"/>
                <a:ext cx="1816124" cy="0"/>
              </a:xfrm>
              <a:prstGeom prst="line">
                <a:avLst/>
              </a:prstGeom>
              <a:ln w="9525">
                <a:solidFill>
                  <a:srgbClr val="52C3D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내용 개체 틀 4"/>
          <p:cNvSpPr txBox="1">
            <a:spLocks/>
          </p:cNvSpPr>
          <p:nvPr/>
        </p:nvSpPr>
        <p:spPr>
          <a:xfrm>
            <a:off x="3420591" y="1557586"/>
            <a:ext cx="4896544" cy="923330"/>
          </a:xfrm>
          <a:prstGeom prst="rect">
            <a:avLst/>
          </a:prstGeom>
        </p:spPr>
        <p:txBody>
          <a:bodyPr vert="horz" wrap="square" lIns="108000" tIns="0" rIns="0" bIns="0" numCol="1" spcCol="648000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  <a:buNone/>
            </a:pPr>
            <a:r>
              <a:rPr lang="en-US" altLang="ko-KR" sz="1400" b="1" spc="-100" dirty="0" smtClean="0">
                <a:solidFill>
                  <a:srgbClr val="1BA9A2"/>
                </a:solidFill>
                <a:latin typeface="+mn-ea"/>
              </a:rPr>
              <a:t>	</a:t>
            </a:r>
            <a:r>
              <a:rPr lang="ko-KR" altLang="en-US" sz="1400" b="1" spc="-100" dirty="0" smtClean="0">
                <a:solidFill>
                  <a:srgbClr val="1BA9A2"/>
                </a:solidFill>
                <a:latin typeface="+mn-ea"/>
              </a:rPr>
              <a:t>재해유발원인</a:t>
            </a:r>
            <a:endParaRPr lang="en-US" altLang="ko-KR" sz="1400" b="1" spc="-100" dirty="0" smtClean="0">
              <a:solidFill>
                <a:srgbClr val="1BA9A2"/>
              </a:solidFill>
              <a:latin typeface="+mn-ea"/>
            </a:endParaRP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환자 이송에 따른 부적절한 작업자세와 신체 부담</a:t>
            </a: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약제 등 무거운 물체의 무리한 운반</a:t>
            </a:r>
            <a:endParaRPr lang="ko-KR" altLang="en-US" sz="1400" spc="-1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275795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보건및사회복지04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959" y="1915897"/>
            <a:ext cx="6224898" cy="5005709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보건 및 사회복지사업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755576" y="1701602"/>
            <a:ext cx="2232967" cy="374383"/>
            <a:chOff x="755576" y="2366397"/>
            <a:chExt cx="2232967" cy="374383"/>
          </a:xfrm>
        </p:grpSpPr>
        <p:sp>
          <p:nvSpPr>
            <p:cNvPr id="14" name="직사각형 14"/>
            <p:cNvSpPr/>
            <p:nvPr/>
          </p:nvSpPr>
          <p:spPr>
            <a:xfrm>
              <a:off x="1237346" y="2366397"/>
              <a:ext cx="175119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ko-KR" altLang="en-US" sz="1600" b="1" spc="-150" dirty="0" smtClean="0">
                  <a:solidFill>
                    <a:srgbClr val="646464"/>
                  </a:solidFill>
                  <a:latin typeface="+mj-ea"/>
                </a:rPr>
                <a:t>부딪힘</a:t>
              </a:r>
              <a:endParaRPr lang="ko-KR" altLang="en-US" sz="1600" b="1" spc="-150" dirty="0">
                <a:solidFill>
                  <a:srgbClr val="646464"/>
                </a:solidFill>
                <a:latin typeface="+mj-ea"/>
              </a:endParaRPr>
            </a:p>
          </p:txBody>
        </p:sp>
        <p:grpSp>
          <p:nvGrpSpPr>
            <p:cNvPr id="15" name="그룹 18"/>
            <p:cNvGrpSpPr/>
            <p:nvPr/>
          </p:nvGrpSpPr>
          <p:grpSpPr>
            <a:xfrm>
              <a:off x="755576" y="2368522"/>
              <a:ext cx="2232967" cy="372258"/>
              <a:chOff x="755576" y="2368522"/>
              <a:chExt cx="2232967" cy="372258"/>
            </a:xfrm>
          </p:grpSpPr>
          <p:sp>
            <p:nvSpPr>
              <p:cNvPr id="16" name="대각선 방향의 모서리가 둥근 사각형 15"/>
              <p:cNvSpPr/>
              <p:nvPr/>
            </p:nvSpPr>
            <p:spPr>
              <a:xfrm>
                <a:off x="755576" y="2368522"/>
                <a:ext cx="416027" cy="372258"/>
              </a:xfrm>
              <a:prstGeom prst="round2DiagRect">
                <a:avLst>
                  <a:gd name="adj1" fmla="val 0"/>
                  <a:gd name="adj2" fmla="val 32713"/>
                </a:avLst>
              </a:prstGeom>
              <a:solidFill>
                <a:srgbClr val="57C4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600" b="1" dirty="0" smtClean="0"/>
                  <a:t>3</a:t>
                </a:r>
                <a:endParaRPr lang="ko-KR" altLang="en-US" sz="1600" b="1" dirty="0"/>
              </a:p>
            </p:txBody>
          </p:sp>
          <p:cxnSp>
            <p:nvCxnSpPr>
              <p:cNvPr id="17" name="직선 연결선 14"/>
              <p:cNvCxnSpPr/>
              <p:nvPr/>
            </p:nvCxnSpPr>
            <p:spPr>
              <a:xfrm>
                <a:off x="1172419" y="2735729"/>
                <a:ext cx="1816124" cy="0"/>
              </a:xfrm>
              <a:prstGeom prst="line">
                <a:avLst/>
              </a:prstGeom>
              <a:ln w="9525">
                <a:solidFill>
                  <a:srgbClr val="52C3D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내용 개체 틀 4"/>
          <p:cNvSpPr txBox="1">
            <a:spLocks/>
          </p:cNvSpPr>
          <p:nvPr/>
        </p:nvSpPr>
        <p:spPr>
          <a:xfrm>
            <a:off x="3420591" y="1557586"/>
            <a:ext cx="4896544" cy="923330"/>
          </a:xfrm>
          <a:prstGeom prst="rect">
            <a:avLst/>
          </a:prstGeom>
        </p:spPr>
        <p:txBody>
          <a:bodyPr vert="horz" wrap="square" lIns="108000" tIns="0" rIns="0" bIns="0" numCol="1" spcCol="648000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  <a:buNone/>
            </a:pPr>
            <a:r>
              <a:rPr lang="en-US" altLang="ko-KR" sz="1200" b="1" spc="-100" dirty="0" smtClean="0">
                <a:solidFill>
                  <a:srgbClr val="1BA9A2"/>
                </a:solidFill>
                <a:latin typeface="+mn-ea"/>
              </a:rPr>
              <a:t>	</a:t>
            </a:r>
            <a:r>
              <a:rPr lang="ko-KR" altLang="en-US" sz="1200" b="1" spc="-100" dirty="0" smtClean="0">
                <a:solidFill>
                  <a:srgbClr val="1BA9A2"/>
                </a:solidFill>
                <a:latin typeface="+mn-ea"/>
              </a:rPr>
              <a:t>재해유발원인</a:t>
            </a:r>
            <a:endParaRPr lang="en-US" altLang="ko-KR" sz="1200" b="1" spc="-100" dirty="0" smtClean="0">
              <a:solidFill>
                <a:srgbClr val="1BA9A2"/>
              </a:solidFill>
              <a:latin typeface="+mn-ea"/>
            </a:endParaRP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도어 불시 개방에 따른 부딪힘</a:t>
            </a: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다듬기 작업</a:t>
            </a:r>
            <a:r>
              <a:rPr lang="en-US" altLang="ko-KR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깨진 그릇이나 유리조각 등의 취급 </a:t>
            </a:r>
            <a:endParaRPr lang="ko-KR" altLang="en-US" sz="1400" spc="-1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275795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755576" y="1701602"/>
            <a:ext cx="2448991" cy="374383"/>
            <a:chOff x="755576" y="2366397"/>
            <a:chExt cx="2448991" cy="374383"/>
          </a:xfrm>
        </p:grpSpPr>
        <p:sp>
          <p:nvSpPr>
            <p:cNvPr id="10" name="직사각형 14"/>
            <p:cNvSpPr/>
            <p:nvPr/>
          </p:nvSpPr>
          <p:spPr>
            <a:xfrm>
              <a:off x="1237346" y="2366397"/>
              <a:ext cx="196722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ko-KR" altLang="en-US" sz="1600" b="1" spc="-150" dirty="0" smtClean="0">
                  <a:solidFill>
                    <a:srgbClr val="646464"/>
                  </a:solidFill>
                  <a:latin typeface="+mj-ea"/>
                </a:rPr>
                <a:t>이상온돈 접촉</a:t>
              </a:r>
              <a:r>
                <a:rPr lang="en-US" altLang="ko-KR" sz="1600" b="1" spc="-150" dirty="0" smtClean="0">
                  <a:solidFill>
                    <a:srgbClr val="646464"/>
                  </a:solidFill>
                  <a:latin typeface="+mj-ea"/>
                </a:rPr>
                <a:t>(</a:t>
              </a:r>
              <a:r>
                <a:rPr lang="ko-KR" altLang="en-US" sz="1600" b="1" spc="-150" dirty="0" smtClean="0">
                  <a:solidFill>
                    <a:srgbClr val="646464"/>
                  </a:solidFill>
                  <a:latin typeface="+mj-ea"/>
                </a:rPr>
                <a:t>화상</a:t>
              </a:r>
              <a:r>
                <a:rPr lang="en-US" altLang="ko-KR" sz="1600" b="1" spc="-150" dirty="0" smtClean="0">
                  <a:solidFill>
                    <a:srgbClr val="646464"/>
                  </a:solidFill>
                  <a:latin typeface="+mj-ea"/>
                </a:rPr>
                <a:t>)</a:t>
              </a:r>
              <a:endParaRPr lang="ko-KR" altLang="en-US" sz="1600" b="1" spc="-150" dirty="0">
                <a:solidFill>
                  <a:srgbClr val="646464"/>
                </a:solidFill>
                <a:latin typeface="+mj-ea"/>
              </a:endParaRPr>
            </a:p>
          </p:txBody>
        </p:sp>
        <p:grpSp>
          <p:nvGrpSpPr>
            <p:cNvPr id="11" name="그룹 18"/>
            <p:cNvGrpSpPr/>
            <p:nvPr/>
          </p:nvGrpSpPr>
          <p:grpSpPr>
            <a:xfrm>
              <a:off x="755576" y="2368522"/>
              <a:ext cx="2232967" cy="372258"/>
              <a:chOff x="755576" y="2368522"/>
              <a:chExt cx="2232967" cy="372258"/>
            </a:xfrm>
          </p:grpSpPr>
          <p:sp>
            <p:nvSpPr>
              <p:cNvPr id="12" name="대각선 방향의 모서리가 둥근 사각형 11"/>
              <p:cNvSpPr/>
              <p:nvPr/>
            </p:nvSpPr>
            <p:spPr>
              <a:xfrm>
                <a:off x="755576" y="2368522"/>
                <a:ext cx="416027" cy="372258"/>
              </a:xfrm>
              <a:prstGeom prst="round2DiagRect">
                <a:avLst>
                  <a:gd name="adj1" fmla="val 0"/>
                  <a:gd name="adj2" fmla="val 32713"/>
                </a:avLst>
              </a:prstGeom>
              <a:solidFill>
                <a:srgbClr val="57C4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600" b="1" dirty="0" smtClean="0"/>
                  <a:t>4</a:t>
                </a:r>
                <a:endParaRPr lang="ko-KR" altLang="en-US" sz="1600" b="1" dirty="0"/>
              </a:p>
            </p:txBody>
          </p:sp>
          <p:cxnSp>
            <p:nvCxnSpPr>
              <p:cNvPr id="13" name="직선 연결선 14"/>
              <p:cNvCxnSpPr/>
              <p:nvPr/>
            </p:nvCxnSpPr>
            <p:spPr>
              <a:xfrm>
                <a:off x="1172419" y="2735729"/>
                <a:ext cx="1816124" cy="0"/>
              </a:xfrm>
              <a:prstGeom prst="line">
                <a:avLst/>
              </a:prstGeom>
              <a:ln w="9525">
                <a:solidFill>
                  <a:srgbClr val="52C3D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" name="내용 개체 틀 4"/>
          <p:cNvSpPr txBox="1">
            <a:spLocks/>
          </p:cNvSpPr>
          <p:nvPr/>
        </p:nvSpPr>
        <p:spPr>
          <a:xfrm>
            <a:off x="3420591" y="1557586"/>
            <a:ext cx="4896544" cy="1231106"/>
          </a:xfrm>
          <a:prstGeom prst="rect">
            <a:avLst/>
          </a:prstGeom>
        </p:spPr>
        <p:txBody>
          <a:bodyPr vert="horz" wrap="square" lIns="108000" tIns="0" rIns="0" bIns="0" numCol="1" spcCol="648000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  <a:buNone/>
            </a:pPr>
            <a:r>
              <a:rPr lang="en-US" altLang="ko-KR" sz="1200" b="1" spc="-100" dirty="0" smtClean="0">
                <a:solidFill>
                  <a:srgbClr val="1BA9A2"/>
                </a:solidFill>
                <a:latin typeface="+mn-ea"/>
              </a:rPr>
              <a:t>	</a:t>
            </a:r>
            <a:r>
              <a:rPr lang="ko-KR" altLang="en-US" sz="1200" b="1" spc="-100" dirty="0" smtClean="0">
                <a:solidFill>
                  <a:srgbClr val="1BA9A2"/>
                </a:solidFill>
                <a:latin typeface="+mn-ea"/>
              </a:rPr>
              <a:t>재해유발원인</a:t>
            </a:r>
            <a:endParaRPr lang="en-US" altLang="ko-KR" sz="1200" b="1" spc="-100" dirty="0" smtClean="0">
              <a:solidFill>
                <a:srgbClr val="1BA9A2"/>
              </a:solidFill>
              <a:latin typeface="+mn-ea"/>
            </a:endParaRP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고온 </a:t>
            </a:r>
            <a:r>
              <a:rPr lang="ko-KR" altLang="en-US" sz="1400" spc="-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핫팩</a:t>
            </a: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접촉에 의한 화상</a:t>
            </a: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고온 스팀 접촉으로 인한 화상 </a:t>
            </a: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조리실 작업 중 고온 기름</a:t>
            </a:r>
            <a:r>
              <a:rPr lang="en-US" altLang="ko-KR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육수</a:t>
            </a:r>
            <a:r>
              <a:rPr lang="en-US" altLang="ko-KR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물 등에 노출</a:t>
            </a:r>
            <a:endParaRPr lang="ko-KR" altLang="en-US" sz="1400" spc="-1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pic>
        <p:nvPicPr>
          <p:cNvPr id="16" name="Picture 2" descr="보건및사회복지05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857" y="2277666"/>
            <a:ext cx="5664434" cy="4454353"/>
          </a:xfrm>
          <a:prstGeom prst="rect">
            <a:avLst/>
          </a:prstGeom>
        </p:spPr>
      </p:pic>
      <p:grpSp>
        <p:nvGrpSpPr>
          <p:cNvPr id="17" name="그룹 1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8" name="직사각형 17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보건 및 사회복지사업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75795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보건 및 사회복지사업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755576" y="1701602"/>
            <a:ext cx="2448991" cy="374383"/>
            <a:chOff x="755576" y="2366397"/>
            <a:chExt cx="2448991" cy="374383"/>
          </a:xfrm>
        </p:grpSpPr>
        <p:sp>
          <p:nvSpPr>
            <p:cNvPr id="14" name="직사각형 14"/>
            <p:cNvSpPr/>
            <p:nvPr/>
          </p:nvSpPr>
          <p:spPr>
            <a:xfrm>
              <a:off x="1237346" y="2366397"/>
              <a:ext cx="196722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ko-KR" altLang="en-US" sz="1600" b="1" spc="-150" dirty="0" smtClean="0">
                  <a:solidFill>
                    <a:srgbClr val="646464"/>
                  </a:solidFill>
                  <a:latin typeface="+mj-ea"/>
                </a:rPr>
                <a:t>절단</a:t>
              </a:r>
              <a:r>
                <a:rPr lang="en-US" altLang="ko-KR" sz="1600" b="1" spc="-150" dirty="0" smtClean="0">
                  <a:solidFill>
                    <a:srgbClr val="646464"/>
                  </a:solidFill>
                  <a:latin typeface="맑은 고딕"/>
                  <a:ea typeface="맑은 고딕"/>
                </a:rPr>
                <a:t>·</a:t>
              </a:r>
              <a:r>
                <a:rPr lang="ko-KR" altLang="en-US" sz="1600" b="1" spc="-150" dirty="0" smtClean="0">
                  <a:solidFill>
                    <a:srgbClr val="646464"/>
                  </a:solidFill>
                  <a:latin typeface="맑은 고딕"/>
                  <a:ea typeface="맑은 고딕"/>
                </a:rPr>
                <a:t>베임</a:t>
              </a:r>
              <a:r>
                <a:rPr lang="en-US" altLang="ko-KR" sz="1600" b="1" spc="-150" dirty="0" smtClean="0">
                  <a:solidFill>
                    <a:srgbClr val="646464"/>
                  </a:solidFill>
                  <a:latin typeface="맑은 고딕"/>
                  <a:ea typeface="맑은 고딕"/>
                </a:rPr>
                <a:t>·</a:t>
              </a:r>
              <a:r>
                <a:rPr lang="ko-KR" altLang="en-US" sz="1600" b="1" spc="-150" dirty="0" smtClean="0">
                  <a:solidFill>
                    <a:srgbClr val="646464"/>
                  </a:solidFill>
                  <a:latin typeface="맑은 고딕"/>
                  <a:ea typeface="맑은 고딕"/>
                </a:rPr>
                <a:t>찔림</a:t>
              </a:r>
              <a:endParaRPr lang="ko-KR" altLang="en-US" sz="1600" b="1" spc="-150" dirty="0">
                <a:solidFill>
                  <a:srgbClr val="646464"/>
                </a:solidFill>
                <a:latin typeface="+mj-ea"/>
              </a:endParaRPr>
            </a:p>
          </p:txBody>
        </p:sp>
        <p:grpSp>
          <p:nvGrpSpPr>
            <p:cNvPr id="15" name="그룹 18"/>
            <p:cNvGrpSpPr/>
            <p:nvPr/>
          </p:nvGrpSpPr>
          <p:grpSpPr>
            <a:xfrm>
              <a:off x="755576" y="2368522"/>
              <a:ext cx="2232967" cy="372258"/>
              <a:chOff x="755576" y="2368522"/>
              <a:chExt cx="2232967" cy="372258"/>
            </a:xfrm>
          </p:grpSpPr>
          <p:sp>
            <p:nvSpPr>
              <p:cNvPr id="16" name="대각선 방향의 모서리가 둥근 사각형 15"/>
              <p:cNvSpPr/>
              <p:nvPr/>
            </p:nvSpPr>
            <p:spPr>
              <a:xfrm>
                <a:off x="755576" y="2368522"/>
                <a:ext cx="416027" cy="372258"/>
              </a:xfrm>
              <a:prstGeom prst="round2DiagRect">
                <a:avLst>
                  <a:gd name="adj1" fmla="val 0"/>
                  <a:gd name="adj2" fmla="val 32713"/>
                </a:avLst>
              </a:prstGeom>
              <a:solidFill>
                <a:srgbClr val="57C4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600" b="1" dirty="0" smtClean="0"/>
                  <a:t>5</a:t>
                </a:r>
                <a:endParaRPr lang="ko-KR" altLang="en-US" sz="1600" b="1" dirty="0"/>
              </a:p>
            </p:txBody>
          </p:sp>
          <p:cxnSp>
            <p:nvCxnSpPr>
              <p:cNvPr id="17" name="직선 연결선 14"/>
              <p:cNvCxnSpPr/>
              <p:nvPr/>
            </p:nvCxnSpPr>
            <p:spPr>
              <a:xfrm>
                <a:off x="1172419" y="2735729"/>
                <a:ext cx="1816124" cy="0"/>
              </a:xfrm>
              <a:prstGeom prst="line">
                <a:avLst/>
              </a:prstGeom>
              <a:ln w="9525">
                <a:solidFill>
                  <a:srgbClr val="52C3D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내용 개체 틀 4"/>
          <p:cNvSpPr txBox="1">
            <a:spLocks/>
          </p:cNvSpPr>
          <p:nvPr/>
        </p:nvSpPr>
        <p:spPr>
          <a:xfrm>
            <a:off x="3420591" y="1557586"/>
            <a:ext cx="4896544" cy="923330"/>
          </a:xfrm>
          <a:prstGeom prst="rect">
            <a:avLst/>
          </a:prstGeom>
        </p:spPr>
        <p:txBody>
          <a:bodyPr vert="horz" wrap="square" lIns="108000" tIns="0" rIns="0" bIns="0" numCol="1" spcCol="648000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  <a:buNone/>
            </a:pPr>
            <a:r>
              <a:rPr lang="en-US" altLang="ko-KR" sz="1200" b="1" spc="-100" dirty="0" smtClean="0">
                <a:solidFill>
                  <a:srgbClr val="1BA9A2"/>
                </a:solidFill>
                <a:latin typeface="+mn-ea"/>
              </a:rPr>
              <a:t>	</a:t>
            </a:r>
            <a:r>
              <a:rPr lang="ko-KR" altLang="en-US" sz="1200" b="1" spc="-100" dirty="0" smtClean="0">
                <a:solidFill>
                  <a:srgbClr val="1BA9A2"/>
                </a:solidFill>
                <a:latin typeface="+mn-ea"/>
              </a:rPr>
              <a:t>재해유발원인</a:t>
            </a:r>
            <a:endParaRPr lang="en-US" altLang="ko-KR" sz="1200" b="1" spc="-100" dirty="0" smtClean="0">
              <a:solidFill>
                <a:srgbClr val="1BA9A2"/>
              </a:solidFill>
              <a:latin typeface="+mn-ea"/>
            </a:endParaRP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주사바늘</a:t>
            </a:r>
            <a:r>
              <a:rPr lang="en-US" altLang="ko-KR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수술도구 준비 및 취급</a:t>
            </a:r>
            <a:r>
              <a:rPr lang="en-US" altLang="ko-KR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이동작업</a:t>
            </a: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감염성 폐기물 적재 및 운반 시 주사바늘 등에 찔림</a:t>
            </a:r>
            <a:endParaRPr lang="ko-KR" altLang="en-US" sz="1400" spc="-1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pic>
        <p:nvPicPr>
          <p:cNvPr id="20" name="Picture 2" descr="보건및사회복지07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799" y="2508281"/>
            <a:ext cx="7057749" cy="435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5795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보건 및 사회복지사업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755576" y="1701602"/>
            <a:ext cx="2448991" cy="374383"/>
            <a:chOff x="755576" y="2366397"/>
            <a:chExt cx="2448991" cy="374383"/>
          </a:xfrm>
        </p:grpSpPr>
        <p:sp>
          <p:nvSpPr>
            <p:cNvPr id="14" name="직사각형 14"/>
            <p:cNvSpPr/>
            <p:nvPr/>
          </p:nvSpPr>
          <p:spPr>
            <a:xfrm>
              <a:off x="1237346" y="2366397"/>
              <a:ext cx="196722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ko-KR" altLang="en-US" sz="1600" b="1" spc="-230" dirty="0" smtClean="0">
                  <a:solidFill>
                    <a:srgbClr val="646464"/>
                  </a:solidFill>
                  <a:latin typeface="+mj-ea"/>
                </a:rPr>
                <a:t>떨어짐</a:t>
              </a:r>
              <a:r>
                <a:rPr lang="en-US" altLang="ko-KR" sz="1600" b="1" spc="-230" dirty="0" smtClean="0">
                  <a:solidFill>
                    <a:srgbClr val="646464"/>
                  </a:solidFill>
                  <a:latin typeface="+mj-ea"/>
                </a:rPr>
                <a:t>, </a:t>
              </a:r>
              <a:r>
                <a:rPr lang="ko-KR" altLang="en-US" sz="1600" b="1" spc="-230" dirty="0" smtClean="0">
                  <a:solidFill>
                    <a:srgbClr val="646464"/>
                  </a:solidFill>
                  <a:latin typeface="+mj-ea"/>
                </a:rPr>
                <a:t>끼임</a:t>
              </a:r>
              <a:r>
                <a:rPr lang="en-US" altLang="ko-KR" sz="1600" b="1" spc="-230" dirty="0" smtClean="0">
                  <a:solidFill>
                    <a:srgbClr val="646464"/>
                  </a:solidFill>
                  <a:latin typeface="+mj-ea"/>
                </a:rPr>
                <a:t>, </a:t>
              </a:r>
              <a:r>
                <a:rPr lang="ko-KR" altLang="en-US" sz="1600" b="1" spc="-230" dirty="0" smtClean="0">
                  <a:solidFill>
                    <a:srgbClr val="646464"/>
                  </a:solidFill>
                  <a:latin typeface="+mj-ea"/>
                </a:rPr>
                <a:t>폭력행위</a:t>
              </a:r>
              <a:r>
                <a:rPr lang="en-US" altLang="ko-KR" sz="1600" b="1" spc="-230" dirty="0" smtClean="0">
                  <a:solidFill>
                    <a:srgbClr val="646464"/>
                  </a:solidFill>
                  <a:latin typeface="+mj-ea"/>
                </a:rPr>
                <a:t> </a:t>
              </a:r>
              <a:endParaRPr lang="ko-KR" altLang="en-US" sz="1600" b="1" spc="-230" dirty="0">
                <a:solidFill>
                  <a:srgbClr val="646464"/>
                </a:solidFill>
                <a:latin typeface="+mj-ea"/>
              </a:endParaRPr>
            </a:p>
          </p:txBody>
        </p:sp>
        <p:grpSp>
          <p:nvGrpSpPr>
            <p:cNvPr id="15" name="그룹 18"/>
            <p:cNvGrpSpPr/>
            <p:nvPr/>
          </p:nvGrpSpPr>
          <p:grpSpPr>
            <a:xfrm>
              <a:off x="755576" y="2368522"/>
              <a:ext cx="2232967" cy="372258"/>
              <a:chOff x="755576" y="2368522"/>
              <a:chExt cx="2232967" cy="372258"/>
            </a:xfrm>
          </p:grpSpPr>
          <p:sp>
            <p:nvSpPr>
              <p:cNvPr id="16" name="대각선 방향의 모서리가 둥근 사각형 15"/>
              <p:cNvSpPr/>
              <p:nvPr/>
            </p:nvSpPr>
            <p:spPr>
              <a:xfrm>
                <a:off x="755576" y="2368522"/>
                <a:ext cx="416027" cy="372258"/>
              </a:xfrm>
              <a:prstGeom prst="round2DiagRect">
                <a:avLst>
                  <a:gd name="adj1" fmla="val 0"/>
                  <a:gd name="adj2" fmla="val 32713"/>
                </a:avLst>
              </a:prstGeom>
              <a:solidFill>
                <a:srgbClr val="57C4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600" b="1" dirty="0" smtClean="0"/>
                  <a:t>6</a:t>
                </a:r>
                <a:endParaRPr lang="ko-KR" altLang="en-US" sz="1600" b="1" dirty="0"/>
              </a:p>
            </p:txBody>
          </p:sp>
          <p:cxnSp>
            <p:nvCxnSpPr>
              <p:cNvPr id="17" name="직선 연결선 14"/>
              <p:cNvCxnSpPr/>
              <p:nvPr/>
            </p:nvCxnSpPr>
            <p:spPr>
              <a:xfrm>
                <a:off x="1172419" y="2735729"/>
                <a:ext cx="1816124" cy="0"/>
              </a:xfrm>
              <a:prstGeom prst="line">
                <a:avLst/>
              </a:prstGeom>
              <a:ln w="9525">
                <a:solidFill>
                  <a:srgbClr val="52C3D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내용 개체 틀 4"/>
          <p:cNvSpPr txBox="1">
            <a:spLocks/>
          </p:cNvSpPr>
          <p:nvPr/>
        </p:nvSpPr>
        <p:spPr>
          <a:xfrm>
            <a:off x="3420591" y="1557586"/>
            <a:ext cx="4896544" cy="1538883"/>
          </a:xfrm>
          <a:prstGeom prst="rect">
            <a:avLst/>
          </a:prstGeom>
        </p:spPr>
        <p:txBody>
          <a:bodyPr vert="horz" wrap="square" lIns="108000" tIns="0" rIns="0" bIns="0" numCol="1" spcCol="648000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  <a:buNone/>
            </a:pPr>
            <a:r>
              <a:rPr lang="en-US" altLang="ko-KR" sz="1200" b="1" spc="-100" dirty="0" smtClean="0">
                <a:solidFill>
                  <a:srgbClr val="1BA9A2"/>
                </a:solidFill>
                <a:latin typeface="+mn-ea"/>
              </a:rPr>
              <a:t>	</a:t>
            </a:r>
            <a:r>
              <a:rPr lang="ko-KR" altLang="en-US" sz="1200" b="1" spc="-100" dirty="0" smtClean="0">
                <a:solidFill>
                  <a:srgbClr val="1BA9A2"/>
                </a:solidFill>
                <a:latin typeface="+mn-ea"/>
              </a:rPr>
              <a:t>재해유발원인</a:t>
            </a:r>
            <a:endParaRPr lang="en-US" altLang="ko-KR" sz="1200" b="1" spc="-100" dirty="0" smtClean="0">
              <a:solidFill>
                <a:srgbClr val="1BA9A2"/>
              </a:solidFill>
              <a:latin typeface="+mn-ea"/>
            </a:endParaRP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기기의 덮개</a:t>
            </a:r>
            <a:r>
              <a:rPr lang="en-US" altLang="ko-KR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400" spc="-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회전점에</a:t>
            </a: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끼임</a:t>
            </a: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승강기 사용 중 끼임</a:t>
            </a: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이동식 침대 등의 이동 시 구조물과의 접촉에 의한 끼임</a:t>
            </a: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환자 </a:t>
            </a:r>
            <a:r>
              <a:rPr lang="en-US" altLang="ko-KR" sz="1400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</a:t>
            </a: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주변 가족 등에 의한 폭력</a:t>
            </a:r>
            <a:endParaRPr lang="ko-KR" altLang="en-US" sz="1400" spc="-1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pic>
        <p:nvPicPr>
          <p:cNvPr id="20" name="Picture 3" descr="보건및사회복지08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520" y="1557586"/>
            <a:ext cx="4825255" cy="514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579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1681" y="1572406"/>
            <a:ext cx="820085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회사 또는 직장이라는 곳은 다양한 사람이 모인 장소로 하나의 목적을 가지고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활동하는 장소임을 인식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6775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직장에 들어가면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0618" y="2384483"/>
            <a:ext cx="7572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92D050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입사 초기에는 직장의 조직체계와 역할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공동 목적 등을 인식하지 못하는 경우가 있음</a:t>
            </a:r>
            <a:endParaRPr lang="en-US" altLang="ko-KR" sz="1600" b="1" spc="-133" dirty="0" smtClean="0">
              <a:solidFill>
                <a:srgbClr val="7030A0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84556" y="3429794"/>
            <a:ext cx="8001056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41747" y="3501232"/>
            <a:ext cx="764386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조직 운영에 따라 본인이 원하지 않는 업무가 부여되기도 하나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일의 경중 및 선호를 따지기 보다 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분업의 의의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개인 업무의 가치에 대해서 충분히 인식 할 필요가 있음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037" y="4869954"/>
            <a:ext cx="2428892" cy="691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신입사원이 조직적응에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어려움을 겪는 이유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sp>
        <p:nvSpPr>
          <p:cNvPr id="13" name="대각선 방향의 모서리가 잘린 사각형 12"/>
          <p:cNvSpPr/>
          <p:nvPr/>
        </p:nvSpPr>
        <p:spPr>
          <a:xfrm>
            <a:off x="3584557" y="4858554"/>
            <a:ext cx="8001056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41747" y="4929992"/>
            <a:ext cx="3643337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회사의 조직문화에 공감하기 어려워서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누가 가르쳐 주는 것이 아니라서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기존 직원들간의 심한 텃세 때문에</a:t>
            </a:r>
          </a:p>
        </p:txBody>
      </p:sp>
      <p:grpSp>
        <p:nvGrpSpPr>
          <p:cNvPr id="16" name="그룹 15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7" name="TextBox 16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763680" y="4929992"/>
            <a:ext cx="364333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직책 등에 의한 서열 문화 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1100" y="3573810"/>
            <a:ext cx="24288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신입사원의 마음가짐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22" y="189434"/>
            <a:ext cx="10901896" cy="116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95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보건 및 사회복지사업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755576" y="1701602"/>
            <a:ext cx="2448991" cy="374383"/>
            <a:chOff x="755576" y="2366397"/>
            <a:chExt cx="2448991" cy="374383"/>
          </a:xfrm>
        </p:grpSpPr>
        <p:sp>
          <p:nvSpPr>
            <p:cNvPr id="14" name="직사각형 14"/>
            <p:cNvSpPr/>
            <p:nvPr/>
          </p:nvSpPr>
          <p:spPr>
            <a:xfrm>
              <a:off x="1237346" y="2366397"/>
              <a:ext cx="196722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ko-KR" altLang="en-US" sz="1600" b="1" spc="-150" dirty="0" smtClean="0">
                  <a:solidFill>
                    <a:srgbClr val="646464"/>
                  </a:solidFill>
                  <a:latin typeface="+mj-ea"/>
                </a:rPr>
                <a:t>작업관련성 질환</a:t>
              </a:r>
              <a:endParaRPr lang="ko-KR" altLang="en-US" sz="1600" b="1" spc="-150" dirty="0">
                <a:solidFill>
                  <a:srgbClr val="646464"/>
                </a:solidFill>
                <a:latin typeface="+mj-ea"/>
              </a:endParaRPr>
            </a:p>
          </p:txBody>
        </p:sp>
        <p:grpSp>
          <p:nvGrpSpPr>
            <p:cNvPr id="15" name="그룹 18"/>
            <p:cNvGrpSpPr/>
            <p:nvPr/>
          </p:nvGrpSpPr>
          <p:grpSpPr>
            <a:xfrm>
              <a:off x="755576" y="2368522"/>
              <a:ext cx="2232967" cy="372258"/>
              <a:chOff x="755576" y="2368522"/>
              <a:chExt cx="2232967" cy="372258"/>
            </a:xfrm>
          </p:grpSpPr>
          <p:sp>
            <p:nvSpPr>
              <p:cNvPr id="16" name="대각선 방향의 모서리가 둥근 사각형 15"/>
              <p:cNvSpPr/>
              <p:nvPr/>
            </p:nvSpPr>
            <p:spPr>
              <a:xfrm>
                <a:off x="755576" y="2368522"/>
                <a:ext cx="416027" cy="372258"/>
              </a:xfrm>
              <a:prstGeom prst="round2DiagRect">
                <a:avLst>
                  <a:gd name="adj1" fmla="val 0"/>
                  <a:gd name="adj2" fmla="val 32713"/>
                </a:avLst>
              </a:prstGeom>
              <a:solidFill>
                <a:srgbClr val="57C4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600" b="1" dirty="0" smtClean="0"/>
                  <a:t>6</a:t>
                </a:r>
                <a:endParaRPr lang="ko-KR" altLang="en-US" sz="1600" b="1" dirty="0"/>
              </a:p>
            </p:txBody>
          </p:sp>
          <p:cxnSp>
            <p:nvCxnSpPr>
              <p:cNvPr id="17" name="직선 연결선 14"/>
              <p:cNvCxnSpPr/>
              <p:nvPr/>
            </p:nvCxnSpPr>
            <p:spPr>
              <a:xfrm>
                <a:off x="1172419" y="2735729"/>
                <a:ext cx="1816124" cy="0"/>
              </a:xfrm>
              <a:prstGeom prst="line">
                <a:avLst/>
              </a:prstGeom>
              <a:ln w="9525">
                <a:solidFill>
                  <a:srgbClr val="52C3D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내용 개체 틀 4"/>
          <p:cNvSpPr txBox="1">
            <a:spLocks/>
          </p:cNvSpPr>
          <p:nvPr/>
        </p:nvSpPr>
        <p:spPr>
          <a:xfrm>
            <a:off x="3420591" y="1557586"/>
            <a:ext cx="4896544" cy="923330"/>
          </a:xfrm>
          <a:prstGeom prst="rect">
            <a:avLst/>
          </a:prstGeom>
        </p:spPr>
        <p:txBody>
          <a:bodyPr vert="horz" wrap="square" lIns="108000" tIns="0" rIns="0" bIns="0" numCol="1" spcCol="648000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  <a:buNone/>
            </a:pPr>
            <a:r>
              <a:rPr lang="en-US" altLang="ko-KR" sz="1200" b="1" spc="-100" dirty="0" smtClean="0">
                <a:solidFill>
                  <a:srgbClr val="1BA9A2"/>
                </a:solidFill>
                <a:latin typeface="+mn-ea"/>
              </a:rPr>
              <a:t>	</a:t>
            </a:r>
            <a:r>
              <a:rPr lang="ko-KR" altLang="en-US" sz="1200" b="1" spc="-100" dirty="0" smtClean="0">
                <a:solidFill>
                  <a:srgbClr val="1BA9A2"/>
                </a:solidFill>
                <a:latin typeface="+mn-ea"/>
              </a:rPr>
              <a:t>재해유발원인</a:t>
            </a:r>
            <a:endParaRPr lang="en-US" altLang="ko-KR" sz="1200" b="1" spc="-100" dirty="0" smtClean="0">
              <a:solidFill>
                <a:srgbClr val="1BA9A2"/>
              </a:solidFill>
              <a:latin typeface="+mn-ea"/>
            </a:endParaRP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장시간 서서 일하는 작업조건</a:t>
            </a:r>
          </a:p>
          <a:p>
            <a:pPr marL="216000" indent="-216000" algn="just" defTabSz="216000" fontAlgn="ctr">
              <a:lnSpc>
                <a:spcPts val="2400"/>
              </a:lnSpc>
              <a:spcBef>
                <a:spcPts val="0"/>
              </a:spcBef>
              <a:buClr>
                <a:srgbClr val="11B5B1"/>
              </a:buClr>
              <a:buSzPct val="170000"/>
            </a:pP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교대근무 등 직무스트레스에 의한 </a:t>
            </a:r>
            <a:r>
              <a:rPr lang="ko-KR" altLang="en-US" sz="1400" spc="-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뇌심혈관계</a:t>
            </a:r>
            <a:r>
              <a:rPr lang="ko-KR" altLang="en-US" sz="14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질환</a:t>
            </a:r>
            <a:endParaRPr lang="ko-KR" altLang="en-US" sz="1400" spc="-1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9" name="직사각형 14"/>
          <p:cNvSpPr/>
          <p:nvPr/>
        </p:nvSpPr>
        <p:spPr>
          <a:xfrm>
            <a:off x="1188343" y="2133650"/>
            <a:ext cx="196722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altLang="ko-KR" sz="1100" b="1" spc="-150" dirty="0" smtClean="0">
                <a:solidFill>
                  <a:srgbClr val="646464"/>
                </a:solidFill>
                <a:latin typeface="+mj-ea"/>
                <a:ea typeface="+mj-ea"/>
              </a:rPr>
              <a:t>(</a:t>
            </a:r>
            <a:r>
              <a:rPr lang="ko-KR" altLang="en-US" sz="1100" b="1" spc="-150" dirty="0" err="1" smtClean="0">
                <a:solidFill>
                  <a:srgbClr val="646464"/>
                </a:solidFill>
                <a:latin typeface="+mj-ea"/>
                <a:ea typeface="+mj-ea"/>
              </a:rPr>
              <a:t>근골격계질환</a:t>
            </a:r>
            <a:r>
              <a:rPr lang="en-US" altLang="ko-KR" sz="1100" b="1" spc="-150" dirty="0" smtClean="0">
                <a:solidFill>
                  <a:srgbClr val="646464"/>
                </a:solidFill>
                <a:latin typeface="+mj-ea"/>
                <a:ea typeface="+mj-ea"/>
              </a:rPr>
              <a:t>, </a:t>
            </a:r>
            <a:r>
              <a:rPr lang="ko-KR" altLang="en-US" sz="1100" b="1" spc="-150" dirty="0" err="1" smtClean="0">
                <a:solidFill>
                  <a:srgbClr val="646464"/>
                </a:solidFill>
                <a:latin typeface="+mj-ea"/>
                <a:ea typeface="+mj-ea"/>
              </a:rPr>
              <a:t>뇌심혈관계질환</a:t>
            </a:r>
            <a:r>
              <a:rPr lang="en-US" altLang="ko-KR" sz="1100" b="1" spc="-150" dirty="0" smtClean="0">
                <a:solidFill>
                  <a:srgbClr val="646464"/>
                </a:solidFill>
                <a:latin typeface="+mj-ea"/>
                <a:ea typeface="+mj-ea"/>
              </a:rPr>
              <a:t>)</a:t>
            </a:r>
            <a:endParaRPr lang="ko-KR" altLang="en-US" sz="1100" b="1" spc="-150" dirty="0">
              <a:solidFill>
                <a:srgbClr val="646464"/>
              </a:solidFill>
              <a:latin typeface="+mj-ea"/>
              <a:ea typeface="+mj-ea"/>
            </a:endParaRPr>
          </a:p>
        </p:txBody>
      </p:sp>
      <p:pic>
        <p:nvPicPr>
          <p:cNvPr id="21" name="Picture 3" descr="보건및사회복지02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871" y="1988362"/>
            <a:ext cx="6610346" cy="506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5795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보건 및 사회복지사업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8" name="그룹 10"/>
          <p:cNvGrpSpPr/>
          <p:nvPr/>
        </p:nvGrpSpPr>
        <p:grpSpPr>
          <a:xfrm>
            <a:off x="727037" y="1572406"/>
            <a:ext cx="2357454" cy="1137308"/>
            <a:chOff x="727037" y="1572406"/>
            <a:chExt cx="2357454" cy="1137308"/>
          </a:xfrm>
        </p:grpSpPr>
        <p:pic>
          <p:nvPicPr>
            <p:cNvPr id="9" name="그림 8" descr="사례 아이콘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01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98475" y="2127503"/>
              <a:ext cx="2286016" cy="5822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713"/>
                </a:spcAft>
              </a:pPr>
              <a:r>
                <a:rPr lang="ko-KR" altLang="en-US" sz="1600" b="1" spc="-119" dirty="0" smtClean="0">
                  <a:solidFill>
                    <a:srgbClr val="45478C"/>
                  </a:solidFill>
                  <a:latin typeface="+mn-ea"/>
                </a:rPr>
                <a:t>목욕탕 출입 중 바닥 </a:t>
              </a:r>
              <a:endParaRPr lang="en-US" altLang="ko-KR" sz="1600" b="1" spc="-119" dirty="0" smtClean="0">
                <a:solidFill>
                  <a:srgbClr val="45478C"/>
                </a:solidFill>
                <a:latin typeface="+mn-ea"/>
              </a:endParaRPr>
            </a:p>
            <a:p>
              <a:pPr>
                <a:spcAft>
                  <a:spcPts val="713"/>
                </a:spcAft>
              </a:pPr>
              <a:r>
                <a:rPr lang="ko-KR" altLang="en-US" sz="1600" b="1" spc="-119" dirty="0" smtClean="0">
                  <a:solidFill>
                    <a:srgbClr val="45478C"/>
                  </a:solidFill>
                  <a:latin typeface="+mn-ea"/>
                </a:rPr>
                <a:t>물기에 미끄러져 넘어짐</a:t>
              </a:r>
              <a:endParaRPr lang="en-US" altLang="ko-KR" sz="1600" b="1" spc="-119" dirty="0">
                <a:solidFill>
                  <a:srgbClr val="45478C"/>
                </a:solidFill>
                <a:latin typeface="+mn-ea"/>
              </a:endParaRPr>
            </a:p>
          </p:txBody>
        </p:sp>
      </p:grpSp>
      <p:sp>
        <p:nvSpPr>
          <p:cNvPr id="12" name="Rounded Rectangle 25"/>
          <p:cNvSpPr/>
          <p:nvPr/>
        </p:nvSpPr>
        <p:spPr>
          <a:xfrm>
            <a:off x="7020991" y="1341562"/>
            <a:ext cx="4464496" cy="3196669"/>
          </a:xfrm>
          <a:prstGeom prst="roundRect">
            <a:avLst>
              <a:gd name="adj" fmla="val 5244"/>
            </a:avLst>
          </a:prstGeom>
          <a:blipFill rotWithShape="1">
            <a:blip r:embed="rId3" cstate="print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420591" y="3104784"/>
            <a:ext cx="3824027" cy="1113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>
                <a:latin typeface="+mn-ea"/>
              </a:rPr>
              <a:t>미끄럼방지 신발 미착용</a:t>
            </a: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>
                <a:latin typeface="+mn-ea"/>
              </a:rPr>
              <a:t>급하게 뛰어서 이동</a:t>
            </a: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>
                <a:latin typeface="+mn-ea"/>
              </a:rPr>
              <a:t>바닥에 물기 그대로 방치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20591" y="4571924"/>
            <a:ext cx="4680519" cy="1113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>
                <a:latin typeface="+mn-ea"/>
              </a:rPr>
              <a:t>미끄럼방지 기능이 있는 신발 착용</a:t>
            </a: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>
                <a:latin typeface="+mn-ea"/>
              </a:rPr>
              <a:t>목욕탕</a:t>
            </a:r>
            <a:r>
              <a:rPr lang="en-US" altLang="ko-KR" sz="1800" spc="-150" dirty="0">
                <a:latin typeface="+mn-ea"/>
              </a:rPr>
              <a:t>, </a:t>
            </a:r>
            <a:r>
              <a:rPr lang="ko-KR" altLang="en-US" sz="1800" spc="-150" dirty="0">
                <a:latin typeface="+mn-ea"/>
              </a:rPr>
              <a:t>화장실 이동 시 </a:t>
            </a:r>
            <a:r>
              <a:rPr lang="ko-KR" altLang="en-US" sz="1800" spc="-150" dirty="0" smtClean="0">
                <a:latin typeface="+mn-ea"/>
              </a:rPr>
              <a:t>전방 </a:t>
            </a:r>
            <a:r>
              <a:rPr lang="ko-KR" altLang="en-US" sz="1800" spc="-150" dirty="0">
                <a:latin typeface="+mn-ea"/>
              </a:rPr>
              <a:t>주시 철저</a:t>
            </a: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>
                <a:latin typeface="+mn-ea"/>
              </a:rPr>
              <a:t>바닥은 깨끗하고 건조한 상태 유지</a:t>
            </a:r>
          </a:p>
        </p:txBody>
      </p:sp>
      <p:grpSp>
        <p:nvGrpSpPr>
          <p:cNvPr id="17" name="그룹 16"/>
          <p:cNvGrpSpPr/>
          <p:nvPr/>
        </p:nvGrpSpPr>
        <p:grpSpPr>
          <a:xfrm>
            <a:off x="2196455" y="3141762"/>
            <a:ext cx="648071" cy="2305970"/>
            <a:chOff x="1908423" y="3141762"/>
            <a:chExt cx="781739" cy="2305970"/>
          </a:xfrm>
        </p:grpSpPr>
        <p:pic>
          <p:nvPicPr>
            <p:cNvPr id="15" name="Picture 28" descr="사례버튼_50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8423" y="3141762"/>
              <a:ext cx="781739" cy="644674"/>
            </a:xfrm>
            <a:prstGeom prst="rect">
              <a:avLst/>
            </a:prstGeom>
          </p:spPr>
        </p:pic>
        <p:pic>
          <p:nvPicPr>
            <p:cNvPr id="16" name="Picture 29" descr="사례버튼_53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8423" y="4583932"/>
              <a:ext cx="781739" cy="8638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보건 및 사회복지사업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10"/>
          <p:cNvGrpSpPr/>
          <p:nvPr/>
        </p:nvGrpSpPr>
        <p:grpSpPr>
          <a:xfrm>
            <a:off x="727037" y="1572406"/>
            <a:ext cx="2357454" cy="1047540"/>
            <a:chOff x="727037" y="1572406"/>
            <a:chExt cx="2357454" cy="1047540"/>
          </a:xfrm>
        </p:grpSpPr>
        <p:pic>
          <p:nvPicPr>
            <p:cNvPr id="7" name="그림 6" descr="사례 아이콘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02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8475" y="2127503"/>
              <a:ext cx="228601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713"/>
                </a:spcAft>
              </a:pPr>
              <a:r>
                <a:rPr lang="ko-KR" altLang="en-US" sz="1600" b="1" spc="-119" dirty="0" smtClean="0">
                  <a:solidFill>
                    <a:srgbClr val="45478C"/>
                  </a:solidFill>
                </a:rPr>
                <a:t>높은 곳의 물건을 꺼내려다 떨어짐</a:t>
              </a:r>
              <a:endParaRPr lang="en-US" altLang="ko-KR" sz="1600" b="1" spc="-119" dirty="0">
                <a:solidFill>
                  <a:srgbClr val="45478C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420591" y="3104784"/>
            <a:ext cx="3824027" cy="1390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prstClr val="black"/>
                </a:solidFill>
              </a:rPr>
              <a:t>의자를 용도 외 사용</a:t>
            </a:r>
            <a:r>
              <a:rPr lang="en-US" altLang="ko-KR" sz="1800" spc="-150" dirty="0" smtClean="0">
                <a:solidFill>
                  <a:prstClr val="black"/>
                </a:solidFill>
              </a:rPr>
              <a:t>(</a:t>
            </a:r>
            <a:r>
              <a:rPr lang="ko-KR" altLang="en-US" sz="1800" spc="-150" dirty="0" smtClean="0">
                <a:solidFill>
                  <a:prstClr val="black"/>
                </a:solidFill>
              </a:rPr>
              <a:t>견고하지 않음</a:t>
            </a:r>
            <a:r>
              <a:rPr lang="en-US" altLang="ko-KR" sz="1800" spc="-150" dirty="0" smtClean="0">
                <a:solidFill>
                  <a:prstClr val="black"/>
                </a:solidFill>
              </a:rPr>
              <a:t>)</a:t>
            </a: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prstClr val="black"/>
                </a:solidFill>
              </a:rPr>
              <a:t>중심에서 몸을 과도하게 </a:t>
            </a:r>
            <a:r>
              <a:rPr lang="ko-KR" altLang="en-US" sz="1800" spc="-150" dirty="0" err="1" smtClean="0">
                <a:solidFill>
                  <a:prstClr val="black"/>
                </a:solidFill>
              </a:rPr>
              <a:t>내밈</a:t>
            </a:r>
            <a:r>
              <a:rPr lang="en-US" altLang="ko-KR" sz="1800" spc="-150" dirty="0" smtClean="0">
                <a:solidFill>
                  <a:prstClr val="black"/>
                </a:solidFill>
              </a:rPr>
              <a:t/>
            </a:r>
            <a:br>
              <a:rPr lang="en-US" altLang="ko-KR" sz="1800" spc="-150" dirty="0" smtClean="0">
                <a:solidFill>
                  <a:prstClr val="black"/>
                </a:solidFill>
              </a:rPr>
            </a:br>
            <a:r>
              <a:rPr lang="en-US" altLang="ko-KR" sz="1800" dirty="0" smtClean="0">
                <a:solidFill>
                  <a:prstClr val="black"/>
                </a:solidFill>
              </a:rPr>
              <a:t>(Over-Reaching)</a:t>
            </a: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prstClr val="black"/>
                </a:solidFill>
              </a:rPr>
              <a:t>상부에서 불안전한 상태로 작업</a:t>
            </a:r>
            <a:endParaRPr lang="ko-KR" altLang="en-US" sz="1800" spc="-15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0591" y="4836949"/>
            <a:ext cx="4680519" cy="1113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prstClr val="black"/>
                </a:solidFill>
              </a:rPr>
              <a:t>무겁고 부피가 큰 물건은 하단에 보관</a:t>
            </a: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prstClr val="black"/>
                </a:solidFill>
              </a:rPr>
              <a:t>견고한 구조의 </a:t>
            </a:r>
            <a:r>
              <a:rPr lang="ko-KR" altLang="en-US" sz="1800" spc="-150" dirty="0" err="1" smtClean="0">
                <a:solidFill>
                  <a:prstClr val="black"/>
                </a:solidFill>
              </a:rPr>
              <a:t>발받침대</a:t>
            </a:r>
            <a:r>
              <a:rPr lang="ko-KR" altLang="en-US" sz="1800" spc="-150" dirty="0" smtClean="0">
                <a:solidFill>
                  <a:prstClr val="black"/>
                </a:solidFill>
              </a:rPr>
              <a:t> 사용</a:t>
            </a:r>
            <a:r>
              <a:rPr lang="en-US" altLang="ko-KR" sz="1800" spc="-150" dirty="0" smtClean="0">
                <a:solidFill>
                  <a:prstClr val="black"/>
                </a:solidFill>
              </a:rPr>
              <a:t>(</a:t>
            </a:r>
            <a:r>
              <a:rPr lang="ko-KR" altLang="en-US" sz="1800" spc="-150" dirty="0" smtClean="0">
                <a:solidFill>
                  <a:prstClr val="black"/>
                </a:solidFill>
              </a:rPr>
              <a:t>미끄럼방지 조치</a:t>
            </a:r>
            <a:r>
              <a:rPr lang="en-US" altLang="ko-KR" sz="1800" spc="-150" dirty="0" smtClean="0">
                <a:solidFill>
                  <a:prstClr val="black"/>
                </a:solidFill>
              </a:rPr>
              <a:t>)</a:t>
            </a: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srgbClr val="C00000"/>
                </a:solidFill>
              </a:rPr>
              <a:t>사다리 취급 시 </a:t>
            </a:r>
            <a:r>
              <a:rPr lang="en-US" altLang="ko-KR" sz="1800" spc="-150" dirty="0" smtClean="0">
                <a:solidFill>
                  <a:srgbClr val="C00000"/>
                </a:solidFill>
              </a:rPr>
              <a:t>2</a:t>
            </a:r>
            <a:r>
              <a:rPr lang="ko-KR" altLang="en-US" sz="1800" spc="-150" dirty="0" smtClean="0">
                <a:solidFill>
                  <a:srgbClr val="C00000"/>
                </a:solidFill>
              </a:rPr>
              <a:t>인 </a:t>
            </a:r>
            <a:r>
              <a:rPr lang="en-US" altLang="ko-KR" sz="1800" spc="-150" dirty="0" smtClean="0">
                <a:solidFill>
                  <a:srgbClr val="C00000"/>
                </a:solidFill>
              </a:rPr>
              <a:t>1</a:t>
            </a:r>
            <a:r>
              <a:rPr lang="ko-KR" altLang="en-US" sz="1800" spc="-150" dirty="0" smtClean="0">
                <a:solidFill>
                  <a:srgbClr val="C00000"/>
                </a:solidFill>
              </a:rPr>
              <a:t>조로 작업</a:t>
            </a:r>
            <a:endParaRPr lang="ko-KR" altLang="en-US" sz="1800" spc="-150" dirty="0">
              <a:solidFill>
                <a:srgbClr val="C00000"/>
              </a:solidFill>
            </a:endParaRPr>
          </a:p>
        </p:txBody>
      </p:sp>
      <p:pic>
        <p:nvPicPr>
          <p:cNvPr id="14" name="Picture 28" descr="사례버튼_5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455" y="3141762"/>
            <a:ext cx="648071" cy="644674"/>
          </a:xfrm>
          <a:prstGeom prst="rect">
            <a:avLst/>
          </a:prstGeom>
        </p:spPr>
      </p:pic>
      <p:pic>
        <p:nvPicPr>
          <p:cNvPr id="15" name="Picture 29" descr="사례버튼_5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455" y="4848957"/>
            <a:ext cx="648071" cy="863800"/>
          </a:xfrm>
          <a:prstGeom prst="rect">
            <a:avLst/>
          </a:prstGeom>
        </p:spPr>
      </p:pic>
      <p:sp>
        <p:nvSpPr>
          <p:cNvPr id="16" name="Rounded Rectangle 21"/>
          <p:cNvSpPr/>
          <p:nvPr/>
        </p:nvSpPr>
        <p:spPr>
          <a:xfrm>
            <a:off x="7034569" y="1341562"/>
            <a:ext cx="4474070" cy="3168351"/>
          </a:xfrm>
          <a:prstGeom prst="roundRect">
            <a:avLst>
              <a:gd name="adj" fmla="val 5244"/>
            </a:avLst>
          </a:prstGeom>
          <a:blipFill rotWithShape="1">
            <a:blip r:embed="rId5" cstate="print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보건 및 사회복지사업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10"/>
          <p:cNvGrpSpPr/>
          <p:nvPr/>
        </p:nvGrpSpPr>
        <p:grpSpPr>
          <a:xfrm>
            <a:off x="727037" y="1572406"/>
            <a:ext cx="2357454" cy="888330"/>
            <a:chOff x="727037" y="1572406"/>
            <a:chExt cx="2357454" cy="888330"/>
          </a:xfrm>
        </p:grpSpPr>
        <p:pic>
          <p:nvPicPr>
            <p:cNvPr id="7" name="그림 6" descr="사례 아이콘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03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8475" y="2127503"/>
              <a:ext cx="2286016" cy="3332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973"/>
                </a:lnSpc>
                <a:spcAft>
                  <a:spcPts val="713"/>
                </a:spcAft>
              </a:pPr>
              <a:r>
                <a:rPr lang="ko-KR" altLang="en-US" sz="1600" b="1" spc="-119" dirty="0" smtClean="0">
                  <a:solidFill>
                    <a:srgbClr val="45478C"/>
                  </a:solidFill>
                </a:rPr>
                <a:t>넘친 국물이 팔에 쏟아짐</a:t>
              </a:r>
              <a:endParaRPr lang="en-US" altLang="ko-KR" sz="1600" b="1" spc="-119" dirty="0">
                <a:solidFill>
                  <a:srgbClr val="45478C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420591" y="3104784"/>
            <a:ext cx="3824027" cy="1113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prstClr val="black"/>
                </a:solidFill>
              </a:rPr>
              <a:t>고무장갑 등 안전장갑 미착용</a:t>
            </a: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prstClr val="black"/>
                </a:solidFill>
              </a:rPr>
              <a:t>단독으로 한 번에 운반 </a:t>
            </a:r>
            <a:endParaRPr lang="en-US" altLang="ko-KR" sz="1800" spc="-150" dirty="0" smtClean="0">
              <a:solidFill>
                <a:prstClr val="black"/>
              </a:solidFill>
            </a:endParaRP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err="1" smtClean="0">
                <a:solidFill>
                  <a:prstClr val="black"/>
                </a:solidFill>
              </a:rPr>
              <a:t>국통을</a:t>
            </a:r>
            <a:r>
              <a:rPr lang="ko-KR" altLang="en-US" sz="1800" spc="-150" dirty="0" smtClean="0">
                <a:solidFill>
                  <a:prstClr val="black"/>
                </a:solidFill>
              </a:rPr>
              <a:t> 들고 급하게 이동</a:t>
            </a:r>
            <a:endParaRPr lang="ko-KR" altLang="en-US" sz="1800" spc="-15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0591" y="4836949"/>
            <a:ext cx="5328592" cy="1113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prstClr val="black"/>
                </a:solidFill>
              </a:rPr>
              <a:t>고무장갑을 팔목까지 착용 및 장갑상태 확인철저</a:t>
            </a: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prstClr val="black"/>
                </a:solidFill>
              </a:rPr>
              <a:t>용기에 나눠서 넘치지 않도록 운반</a:t>
            </a: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prstClr val="black"/>
                </a:solidFill>
              </a:rPr>
              <a:t>운반대차나 </a:t>
            </a:r>
            <a:r>
              <a:rPr lang="en-US" altLang="ko-KR" sz="1800" spc="-150" dirty="0" smtClean="0">
                <a:solidFill>
                  <a:prstClr val="black"/>
                </a:solidFill>
              </a:rPr>
              <a:t>2</a:t>
            </a:r>
            <a:r>
              <a:rPr lang="ko-KR" altLang="en-US" sz="1800" spc="-150" dirty="0" smtClean="0">
                <a:solidFill>
                  <a:prstClr val="black"/>
                </a:solidFill>
              </a:rPr>
              <a:t>인으로 공동작업 실시</a:t>
            </a:r>
            <a:endParaRPr lang="ko-KR" altLang="en-US" sz="1800" spc="-150" dirty="0">
              <a:solidFill>
                <a:prstClr val="black"/>
              </a:solidFill>
            </a:endParaRPr>
          </a:p>
        </p:txBody>
      </p:sp>
      <p:pic>
        <p:nvPicPr>
          <p:cNvPr id="12" name="Picture 28" descr="사례버튼_5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455" y="3141762"/>
            <a:ext cx="648071" cy="644674"/>
          </a:xfrm>
          <a:prstGeom prst="rect">
            <a:avLst/>
          </a:prstGeom>
        </p:spPr>
      </p:pic>
      <p:pic>
        <p:nvPicPr>
          <p:cNvPr id="13" name="Picture 29" descr="사례버튼_5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455" y="4848957"/>
            <a:ext cx="648071" cy="863800"/>
          </a:xfrm>
          <a:prstGeom prst="rect">
            <a:avLst/>
          </a:prstGeom>
        </p:spPr>
      </p:pic>
      <p:sp>
        <p:nvSpPr>
          <p:cNvPr id="15" name="Rounded Rectangle 25"/>
          <p:cNvSpPr/>
          <p:nvPr/>
        </p:nvSpPr>
        <p:spPr>
          <a:xfrm>
            <a:off x="7014774" y="1341562"/>
            <a:ext cx="4474012" cy="3168351"/>
          </a:xfrm>
          <a:prstGeom prst="roundRect">
            <a:avLst>
              <a:gd name="adj" fmla="val 5244"/>
            </a:avLst>
          </a:prstGeom>
          <a:blipFill rotWithShape="1">
            <a:blip r:embed="rId5" cstate="print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보건 및 사회복지사업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10"/>
          <p:cNvGrpSpPr/>
          <p:nvPr/>
        </p:nvGrpSpPr>
        <p:grpSpPr>
          <a:xfrm>
            <a:off x="727037" y="1572406"/>
            <a:ext cx="2357454" cy="1137308"/>
            <a:chOff x="727037" y="1572406"/>
            <a:chExt cx="2357454" cy="1137308"/>
          </a:xfrm>
        </p:grpSpPr>
        <p:pic>
          <p:nvPicPr>
            <p:cNvPr id="7" name="그림 6" descr="사례 아이콘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04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8475" y="2127503"/>
              <a:ext cx="2286016" cy="5822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713"/>
                </a:spcAft>
              </a:pPr>
              <a:r>
                <a:rPr lang="ko-KR" altLang="en-US" sz="1600" b="1" spc="-119" dirty="0" smtClean="0">
                  <a:solidFill>
                    <a:srgbClr val="45478C"/>
                  </a:solidFill>
                </a:rPr>
                <a:t>노인을 침대에 올리려다 </a:t>
              </a:r>
              <a:endParaRPr lang="en-US" altLang="ko-KR" sz="1600" b="1" spc="-119" dirty="0" smtClean="0">
                <a:solidFill>
                  <a:srgbClr val="45478C"/>
                </a:solidFill>
              </a:endParaRPr>
            </a:p>
            <a:p>
              <a:pPr>
                <a:spcAft>
                  <a:spcPts val="713"/>
                </a:spcAft>
              </a:pPr>
              <a:r>
                <a:rPr lang="ko-KR" altLang="en-US" sz="1600" b="1" spc="-119" dirty="0" err="1" smtClean="0">
                  <a:solidFill>
                    <a:srgbClr val="45478C"/>
                  </a:solidFill>
                </a:rPr>
                <a:t>허리다침</a:t>
              </a:r>
              <a:endParaRPr lang="en-US" altLang="ko-KR" sz="1600" b="1" spc="-119" dirty="0">
                <a:solidFill>
                  <a:srgbClr val="45478C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420592" y="3104784"/>
            <a:ext cx="3240360" cy="1390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prstClr val="black"/>
                </a:solidFill>
              </a:rPr>
              <a:t>단독으로 업무수행</a:t>
            </a: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prstClr val="black"/>
                </a:solidFill>
              </a:rPr>
              <a:t>무리한 힘의 사용</a:t>
            </a: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prstClr val="black"/>
                </a:solidFill>
              </a:rPr>
              <a:t>요양인의 상태를 확인하지 않고 무리하게 작업</a:t>
            </a:r>
            <a:endParaRPr lang="ko-KR" altLang="en-US" sz="1800" spc="-15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0591" y="4836949"/>
            <a:ext cx="5328592" cy="1113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prstClr val="black"/>
                </a:solidFill>
              </a:rPr>
              <a:t>환자를 부축할 때 허리 힘 보다는 다리의 힘 사용</a:t>
            </a: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en-US" altLang="ko-KR" sz="1800" spc="-150" dirty="0" smtClean="0">
                <a:solidFill>
                  <a:prstClr val="black"/>
                </a:solidFill>
              </a:rPr>
              <a:t>2</a:t>
            </a:r>
            <a:r>
              <a:rPr lang="ko-KR" altLang="en-US" sz="1800" spc="-150" dirty="0" smtClean="0">
                <a:solidFill>
                  <a:prstClr val="black"/>
                </a:solidFill>
              </a:rPr>
              <a:t>인 이상 공동으로 작업실시</a:t>
            </a:r>
          </a:p>
          <a:p>
            <a:pPr marL="214038" indent="-214038">
              <a:spcAft>
                <a:spcPts val="1070"/>
              </a:spcAft>
              <a:buFont typeface="Arial"/>
              <a:buChar char="•"/>
            </a:pPr>
            <a:r>
              <a:rPr lang="ko-KR" altLang="en-US" sz="1800" spc="-150" dirty="0" smtClean="0">
                <a:solidFill>
                  <a:prstClr val="black"/>
                </a:solidFill>
              </a:rPr>
              <a:t>의사소통을 통해 함께 움직임</a:t>
            </a:r>
            <a:endParaRPr lang="ko-KR" altLang="en-US" sz="1800" spc="-150" dirty="0">
              <a:solidFill>
                <a:prstClr val="black"/>
              </a:solidFill>
            </a:endParaRPr>
          </a:p>
        </p:txBody>
      </p:sp>
      <p:pic>
        <p:nvPicPr>
          <p:cNvPr id="12" name="Picture 28" descr="사례버튼_5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455" y="3141762"/>
            <a:ext cx="648071" cy="644674"/>
          </a:xfrm>
          <a:prstGeom prst="rect">
            <a:avLst/>
          </a:prstGeom>
        </p:spPr>
      </p:pic>
      <p:pic>
        <p:nvPicPr>
          <p:cNvPr id="13" name="Picture 29" descr="사례버튼_5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455" y="4848957"/>
            <a:ext cx="648071" cy="863800"/>
          </a:xfrm>
          <a:prstGeom prst="rect">
            <a:avLst/>
          </a:prstGeom>
        </p:spPr>
      </p:pic>
      <p:sp>
        <p:nvSpPr>
          <p:cNvPr id="15" name="Rounded Rectangle 20"/>
          <p:cNvSpPr/>
          <p:nvPr/>
        </p:nvSpPr>
        <p:spPr>
          <a:xfrm>
            <a:off x="6972621" y="1341562"/>
            <a:ext cx="4516166" cy="3168351"/>
          </a:xfrm>
          <a:prstGeom prst="roundRect">
            <a:avLst>
              <a:gd name="adj" fmla="val 5244"/>
            </a:avLst>
          </a:prstGeom>
          <a:blipFill rotWithShape="1">
            <a:blip r:embed="rId5" cstate="print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935315"/>
              </p:ext>
            </p:extLst>
          </p:nvPr>
        </p:nvGraphicFramePr>
        <p:xfrm>
          <a:off x="946582" y="1515642"/>
          <a:ext cx="10371310" cy="46504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86694"/>
                <a:gridCol w="6884616"/>
              </a:tblGrid>
              <a:tr h="369116"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안전보건수칙</a:t>
                      </a:r>
                      <a:endParaRPr lang="ko-KR" altLang="en-US" sz="1400" b="1" spc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43738" marR="143738" marT="54013" marB="54013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행동요령</a:t>
                      </a:r>
                      <a:endParaRPr lang="ko-KR" altLang="en-US" sz="1400" b="1" spc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43738" marR="143738" marT="54013" marB="5401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841051">
                <a:tc>
                  <a:txBody>
                    <a:bodyPr/>
                    <a:lstStyle/>
                    <a:p>
                      <a:pPr marL="324000" marR="0" indent="-324000" algn="l" defTabSz="457200" rtl="0" eaLnBrk="1" fontAlgn="auto" latinLnBrk="1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latin typeface="+mn-ea"/>
                          <a:ea typeface="+mn-ea"/>
                        </a:rPr>
                        <a:t>01	</a:t>
                      </a:r>
                      <a:r>
                        <a:rPr lang="ko-KR" altLang="en-US" sz="1400" b="1" spc="0" dirty="0" smtClean="0">
                          <a:latin typeface="+mn-ea"/>
                          <a:ea typeface="+mn-ea"/>
                        </a:rPr>
                        <a:t>보행 전 장해물 확인</a:t>
                      </a:r>
                    </a:p>
                  </a:txBody>
                  <a:tcPr marL="239563" marR="95825" marT="54013" marB="54013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95C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ts val="1900"/>
                        </a:lnSpc>
                        <a:buFontTx/>
                        <a:buNone/>
                      </a:pPr>
                      <a:r>
                        <a:rPr lang="ko-KR" altLang="en-US" sz="1400" spc="0" dirty="0" smtClean="0">
                          <a:latin typeface="+mn-ea"/>
                          <a:ea typeface="+mn-ea"/>
                        </a:rPr>
                        <a:t>청소 또는 환경정리 등의 작업을 할 때 빗물이 미끄러지거나 장해물에 걸려 넘어질 수 있으므로 주변 확인</a:t>
                      </a:r>
                      <a:endParaRPr lang="ko-KR" altLang="en-US" sz="1400" spc="0" dirty="0">
                        <a:latin typeface="+mn-ea"/>
                        <a:ea typeface="+mn-ea"/>
                      </a:endParaRPr>
                    </a:p>
                  </a:txBody>
                  <a:tcPr marL="143738" marR="143738" marT="72017" marB="720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41051">
                <a:tc>
                  <a:txBody>
                    <a:bodyPr/>
                    <a:lstStyle/>
                    <a:p>
                      <a:pPr marL="324000" marR="0" indent="-324000" algn="l" defTabSz="457200" rtl="0" eaLnBrk="1" fontAlgn="auto" latinLnBrk="1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latin typeface="+mn-ea"/>
                          <a:ea typeface="+mn-ea"/>
                        </a:rPr>
                        <a:t>02	</a:t>
                      </a:r>
                      <a:r>
                        <a:rPr lang="ko-KR" altLang="en-US" sz="1400" b="1" spc="0" dirty="0" smtClean="0">
                          <a:latin typeface="+mn-ea"/>
                          <a:ea typeface="+mn-ea"/>
                        </a:rPr>
                        <a:t>계단 이동 시 뛰지 않고</a:t>
                      </a:r>
                      <a:r>
                        <a:rPr lang="en-US" altLang="ko-KR" sz="1400" b="1" spc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spc="0" dirty="0" smtClean="0">
                          <a:latin typeface="+mn-ea"/>
                          <a:ea typeface="+mn-ea"/>
                        </a:rPr>
                        <a:t>난간잡고 이동</a:t>
                      </a:r>
                    </a:p>
                  </a:txBody>
                  <a:tcPr marL="239563" marR="95825" marT="54013" marB="54013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BD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ts val="1900"/>
                        </a:lnSpc>
                        <a:buFontTx/>
                        <a:buNone/>
                      </a:pPr>
                      <a:r>
                        <a:rPr lang="ko-KR" altLang="en-US" sz="1400" spc="0" dirty="0" smtClean="0">
                          <a:latin typeface="+mn-ea"/>
                          <a:ea typeface="+mn-ea"/>
                        </a:rPr>
                        <a:t>계단을 통행할 때 헛발을 딛거나</a:t>
                      </a:r>
                      <a:r>
                        <a:rPr lang="en-US" altLang="ko-KR" sz="1400" spc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spc="0" dirty="0" smtClean="0">
                          <a:latin typeface="+mn-ea"/>
                          <a:ea typeface="+mn-ea"/>
                        </a:rPr>
                        <a:t>미끄러워 넘어질 위험이 있으므로 난간을 잡고 천천히 이동</a:t>
                      </a:r>
                      <a:endParaRPr lang="ko-KR" altLang="en-US" sz="1400" spc="0" dirty="0">
                        <a:latin typeface="+mn-ea"/>
                        <a:ea typeface="+mn-ea"/>
                      </a:endParaRPr>
                    </a:p>
                  </a:txBody>
                  <a:tcPr marL="143738" marR="143738" marT="72017" marB="720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17136">
                <a:tc>
                  <a:txBody>
                    <a:bodyPr/>
                    <a:lstStyle/>
                    <a:p>
                      <a:pPr marL="324000" marR="0" indent="-324000" algn="l" defTabSz="457200" rtl="0" eaLnBrk="1" fontAlgn="auto" latinLnBrk="1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baseline="0" dirty="0" smtClean="0">
                          <a:latin typeface="+mn-ea"/>
                          <a:ea typeface="+mn-ea"/>
                        </a:rPr>
                        <a:t>03	</a:t>
                      </a:r>
                      <a:r>
                        <a:rPr lang="ko-KR" altLang="en-US" sz="1400" b="1" spc="0" baseline="0" dirty="0" smtClean="0">
                          <a:latin typeface="+mn-ea"/>
                          <a:ea typeface="+mn-ea"/>
                        </a:rPr>
                        <a:t>뜨거운 국물</a:t>
                      </a:r>
                      <a:r>
                        <a:rPr lang="en-US" altLang="ko-KR" sz="1400" b="1" spc="0" baseline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spc="0" baseline="0" dirty="0" smtClean="0">
                          <a:latin typeface="+mn-ea"/>
                          <a:ea typeface="+mn-ea"/>
                        </a:rPr>
                        <a:t>용기 취급 시 여유 공간 확보</a:t>
                      </a:r>
                    </a:p>
                  </a:txBody>
                  <a:tcPr marL="239563" marR="95825" marT="54013" marB="54013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95C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ts val="1900"/>
                        </a:lnSpc>
                        <a:buFontTx/>
                        <a:buNone/>
                      </a:pPr>
                      <a:r>
                        <a:rPr lang="ko-KR" altLang="en-US" sz="1400" spc="0" dirty="0" smtClean="0">
                          <a:latin typeface="+mn-ea"/>
                          <a:ea typeface="+mn-ea"/>
                        </a:rPr>
                        <a:t>뜨거운 음식물을 나를 때 미끄러지거나 부딪힘 등에 의해 엎지르게 되면 화상을 입을 위험이 높으므로 정신을 </a:t>
                      </a:r>
                      <a:r>
                        <a:rPr lang="en-US" altLang="ko-KR" sz="1400" spc="0" dirty="0" smtClean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400" spc="0" dirty="0" smtClean="0">
                          <a:latin typeface="+mn-ea"/>
                          <a:ea typeface="+mn-ea"/>
                        </a:rPr>
                      </a:br>
                      <a:r>
                        <a:rPr lang="ko-KR" altLang="en-US" sz="1400" spc="0" dirty="0" smtClean="0">
                          <a:latin typeface="+mn-ea"/>
                          <a:ea typeface="+mn-ea"/>
                        </a:rPr>
                        <a:t>집중하고 주변정리를 통해 활동공간을 확보함</a:t>
                      </a:r>
                      <a:endParaRPr lang="ko-KR" altLang="en-US" sz="1400" spc="0" dirty="0">
                        <a:latin typeface="+mn-ea"/>
                        <a:ea typeface="+mn-ea"/>
                      </a:endParaRPr>
                    </a:p>
                  </a:txBody>
                  <a:tcPr marL="143738" marR="143738" marT="72017" marB="720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41051">
                <a:tc>
                  <a:txBody>
                    <a:bodyPr/>
                    <a:lstStyle/>
                    <a:p>
                      <a:pPr marL="324000" marR="0" indent="-324000" algn="l" defTabSz="457200" rtl="0" eaLnBrk="1" fontAlgn="auto" latinLnBrk="1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latin typeface="+mn-ea"/>
                          <a:ea typeface="+mn-ea"/>
                        </a:rPr>
                        <a:t>04	</a:t>
                      </a:r>
                      <a:r>
                        <a:rPr lang="ko-KR" altLang="en-US" sz="1400" b="1" spc="0" dirty="0" smtClean="0">
                          <a:latin typeface="+mn-ea"/>
                          <a:ea typeface="+mn-ea"/>
                        </a:rPr>
                        <a:t>침대 등 가구 모서리에 </a:t>
                      </a:r>
                      <a:r>
                        <a:rPr lang="en-US" altLang="ko-KR" sz="1400" b="1" spc="0" dirty="0" smtClean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400" b="1" spc="0" dirty="0" smtClean="0">
                          <a:latin typeface="+mn-ea"/>
                          <a:ea typeface="+mn-ea"/>
                        </a:rPr>
                      </a:br>
                      <a:r>
                        <a:rPr lang="ko-KR" altLang="en-US" sz="1400" b="1" spc="0" dirty="0" smtClean="0">
                          <a:latin typeface="+mn-ea"/>
                          <a:ea typeface="+mn-ea"/>
                        </a:rPr>
                        <a:t>쿠션 설치</a:t>
                      </a:r>
                    </a:p>
                  </a:txBody>
                  <a:tcPr marL="239563" marR="95825" marT="54013" marB="54013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BD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ts val="1900"/>
                        </a:lnSpc>
                        <a:buFontTx/>
                        <a:buNone/>
                      </a:pPr>
                      <a:r>
                        <a:rPr lang="ko-KR" altLang="en-US" sz="1400" spc="0" dirty="0" smtClean="0">
                          <a:latin typeface="+mn-ea"/>
                          <a:ea typeface="+mn-ea"/>
                        </a:rPr>
                        <a:t>침대 모서리가 날카로운 경우</a:t>
                      </a:r>
                      <a:r>
                        <a:rPr lang="en-US" altLang="ko-KR" sz="1400" spc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spc="0" dirty="0" smtClean="0">
                          <a:latin typeface="+mn-ea"/>
                          <a:ea typeface="+mn-ea"/>
                        </a:rPr>
                        <a:t>작업 또는 통행 중 부상 </a:t>
                      </a:r>
                      <a:r>
                        <a:rPr lang="en-US" altLang="ko-KR" sz="1400" spc="0" dirty="0" smtClean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400" spc="0" dirty="0" smtClean="0">
                          <a:latin typeface="+mn-ea"/>
                          <a:ea typeface="+mn-ea"/>
                        </a:rPr>
                      </a:br>
                      <a:r>
                        <a:rPr lang="ko-KR" altLang="en-US" sz="1400" spc="0" dirty="0" smtClean="0">
                          <a:latin typeface="+mn-ea"/>
                          <a:ea typeface="+mn-ea"/>
                        </a:rPr>
                        <a:t>위험이 있으므로 모서리에 실리콘 완충쿠션 설치</a:t>
                      </a:r>
                      <a:endParaRPr lang="ko-KR" altLang="en-US" sz="1400" spc="0" dirty="0">
                        <a:latin typeface="+mn-ea"/>
                        <a:ea typeface="+mn-ea"/>
                      </a:endParaRPr>
                    </a:p>
                  </a:txBody>
                  <a:tcPr marL="143738" marR="143738" marT="72017" marB="720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41051">
                <a:tc>
                  <a:txBody>
                    <a:bodyPr/>
                    <a:lstStyle/>
                    <a:p>
                      <a:pPr marL="324000" marR="0" indent="-324000" algn="l" defTabSz="457200" rtl="0" eaLnBrk="1" fontAlgn="auto" latinLnBrk="1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latin typeface="+mn-ea"/>
                          <a:ea typeface="+mn-ea"/>
                        </a:rPr>
                        <a:t>05	</a:t>
                      </a:r>
                      <a:r>
                        <a:rPr lang="ko-KR" altLang="en-US" sz="1400" b="1" spc="0" dirty="0" smtClean="0">
                          <a:latin typeface="+mn-ea"/>
                          <a:ea typeface="+mn-ea"/>
                        </a:rPr>
                        <a:t>휠체어 사용 시 시설물 </a:t>
                      </a:r>
                      <a:r>
                        <a:rPr lang="en-US" altLang="ko-KR" sz="1400" b="1" spc="0" dirty="0" smtClean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400" b="1" spc="0" dirty="0" smtClean="0">
                          <a:latin typeface="+mn-ea"/>
                          <a:ea typeface="+mn-ea"/>
                        </a:rPr>
                      </a:br>
                      <a:r>
                        <a:rPr lang="ko-KR" altLang="en-US" sz="1400" b="1" spc="0" dirty="0" smtClean="0">
                          <a:latin typeface="+mn-ea"/>
                          <a:ea typeface="+mn-ea"/>
                        </a:rPr>
                        <a:t>부딪힘 주의</a:t>
                      </a:r>
                    </a:p>
                  </a:txBody>
                  <a:tcPr marL="239563" marR="95825" marT="54013" marB="54013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95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1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spc="-20" dirty="0" smtClean="0">
                          <a:latin typeface="+mn-ea"/>
                          <a:ea typeface="+mn-ea"/>
                        </a:rPr>
                        <a:t>좁은 통로를 휠체어로 이동할 때 주변 시설물들과 접촉되지 않도록 유의</a:t>
                      </a:r>
                      <a:endParaRPr lang="ko-KR" altLang="en-US" sz="1400" spc="-20" dirty="0">
                        <a:latin typeface="+mn-ea"/>
                        <a:ea typeface="+mn-ea"/>
                      </a:endParaRPr>
                    </a:p>
                  </a:txBody>
                  <a:tcPr marL="143738" marR="143738" marT="72017" marB="720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보건 및 사회복지사업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16764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321307"/>
              </p:ext>
            </p:extLst>
          </p:nvPr>
        </p:nvGraphicFramePr>
        <p:xfrm>
          <a:off x="946582" y="1515642"/>
          <a:ext cx="10371310" cy="46504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86694"/>
                <a:gridCol w="6884616"/>
              </a:tblGrid>
              <a:tr h="369116"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안전보건수칙</a:t>
                      </a:r>
                      <a:endParaRPr lang="ko-KR" altLang="en-US" sz="1400" b="1" spc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43738" marR="143738" marT="54013" marB="54013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행동요령</a:t>
                      </a:r>
                      <a:endParaRPr lang="ko-KR" altLang="en-US" sz="1400" b="1" spc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43738" marR="143738" marT="54013" marB="5401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841051">
                <a:tc>
                  <a:txBody>
                    <a:bodyPr/>
                    <a:lstStyle/>
                    <a:p>
                      <a:pPr marL="324000" marR="0" indent="-324000" algn="l" defTabSz="457200" rtl="0" eaLnBrk="1" fontAlgn="auto" latinLnBrk="1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latin typeface="+mn-ea"/>
                          <a:ea typeface="+mn-ea"/>
                        </a:rPr>
                        <a:t>06	</a:t>
                      </a:r>
                      <a:r>
                        <a:rPr lang="ko-KR" altLang="en-US" sz="1400" b="1" spc="0" dirty="0" smtClean="0">
                          <a:latin typeface="+mn-ea"/>
                          <a:ea typeface="+mn-ea"/>
                        </a:rPr>
                        <a:t>배식차 사용 시 주변 </a:t>
                      </a:r>
                      <a:r>
                        <a:rPr lang="en-US" altLang="ko-KR" sz="1400" b="1" spc="0" dirty="0" smtClean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400" b="1" spc="0" dirty="0" smtClean="0">
                          <a:latin typeface="+mn-ea"/>
                          <a:ea typeface="+mn-ea"/>
                        </a:rPr>
                      </a:br>
                      <a:r>
                        <a:rPr lang="ko-KR" altLang="en-US" sz="1400" b="1" spc="0" dirty="0" smtClean="0">
                          <a:latin typeface="+mn-ea"/>
                          <a:ea typeface="+mn-ea"/>
                        </a:rPr>
                        <a:t>작업자 부딪힘 주의</a:t>
                      </a:r>
                    </a:p>
                  </a:txBody>
                  <a:tcPr marL="239563" marR="95825" marT="54013" marB="54013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95C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ts val="1900"/>
                        </a:lnSpc>
                        <a:buFontTx/>
                        <a:buNone/>
                      </a:pPr>
                      <a:r>
                        <a:rPr lang="ko-KR" altLang="en-US" sz="1400" spc="0" dirty="0" smtClean="0">
                          <a:latin typeface="+mn-ea"/>
                          <a:ea typeface="+mn-ea"/>
                        </a:rPr>
                        <a:t>요양보호시설의 좁은 공간에서 뜨거운 음식물이 담긴 배식차를 사용 할 경우 주변 사람들과 부딪힘에 유의</a:t>
                      </a:r>
                      <a:endParaRPr lang="ko-KR" altLang="en-US" sz="1400" spc="0" dirty="0">
                        <a:latin typeface="+mn-ea"/>
                        <a:ea typeface="+mn-ea"/>
                      </a:endParaRPr>
                    </a:p>
                  </a:txBody>
                  <a:tcPr marL="143738" marR="143738" marT="72017" marB="720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41051">
                <a:tc>
                  <a:txBody>
                    <a:bodyPr/>
                    <a:lstStyle/>
                    <a:p>
                      <a:pPr marL="324000" marR="0" indent="-324000" algn="l" defTabSz="457200" rtl="0" eaLnBrk="1" fontAlgn="auto" latinLnBrk="1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latin typeface="+mn-ea"/>
                          <a:ea typeface="+mn-ea"/>
                        </a:rPr>
                        <a:t>07	</a:t>
                      </a:r>
                      <a:r>
                        <a:rPr lang="ko-KR" altLang="en-US" sz="1400" b="1" spc="0" dirty="0" smtClean="0">
                          <a:latin typeface="+mn-ea"/>
                          <a:ea typeface="+mn-ea"/>
                        </a:rPr>
                        <a:t>환자이송 시 높낮이조절 이송카 등 보조기구 사용</a:t>
                      </a:r>
                    </a:p>
                  </a:txBody>
                  <a:tcPr marL="239563" marR="95825" marT="54013" marB="54013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BDD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00"/>
                        </a:lnSpc>
                      </a:pPr>
                      <a:r>
                        <a:rPr lang="ko-KR" altLang="en-US" sz="1400" spc="0" dirty="0" smtClean="0">
                          <a:latin typeface="+mn-ea"/>
                          <a:ea typeface="+mn-ea"/>
                        </a:rPr>
                        <a:t>환자를 침대로 옮길 때 무리할 경우 허리부상 위험이</a:t>
                      </a:r>
                      <a:r>
                        <a:rPr lang="ko-KR" altLang="en-US" sz="1400" spc="0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spc="0" dirty="0" smtClean="0">
                          <a:latin typeface="+mn-ea"/>
                          <a:ea typeface="+mn-ea"/>
                        </a:rPr>
                        <a:t>있으므로 가급적 높낮이가 조절되는 동력 이송카 이용</a:t>
                      </a:r>
                      <a:endParaRPr lang="ko-KR" altLang="en-US" sz="1400" spc="0" dirty="0">
                        <a:latin typeface="+mn-ea"/>
                        <a:ea typeface="+mn-ea"/>
                      </a:endParaRPr>
                    </a:p>
                  </a:txBody>
                  <a:tcPr marL="143738" marR="143738" marT="72017" marB="720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41051">
                <a:tc>
                  <a:txBody>
                    <a:bodyPr/>
                    <a:lstStyle/>
                    <a:p>
                      <a:pPr marL="324000" marR="0" indent="-324000" algn="l" defTabSz="457200" rtl="0" eaLnBrk="1" fontAlgn="auto" latinLnBrk="1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baseline="0" dirty="0" smtClean="0">
                          <a:latin typeface="+mn-ea"/>
                          <a:ea typeface="+mn-ea"/>
                        </a:rPr>
                        <a:t>08	</a:t>
                      </a:r>
                      <a:r>
                        <a:rPr lang="ko-KR" altLang="en-US" sz="1400" b="1" spc="0" baseline="0" dirty="0" smtClean="0">
                          <a:latin typeface="+mn-ea"/>
                          <a:ea typeface="+mn-ea"/>
                        </a:rPr>
                        <a:t>기계설비 회전체에 </a:t>
                      </a:r>
                      <a:r>
                        <a:rPr lang="en-US" altLang="ko-KR" sz="1400" b="1" spc="0" baseline="0" dirty="0" smtClean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400" b="1" spc="0" baseline="0" dirty="0" smtClean="0">
                          <a:latin typeface="+mn-ea"/>
                          <a:ea typeface="+mn-ea"/>
                        </a:rPr>
                      </a:br>
                      <a:r>
                        <a:rPr lang="ko-KR" altLang="en-US" sz="1400" b="1" spc="0" baseline="0" dirty="0" smtClean="0">
                          <a:latin typeface="+mn-ea"/>
                          <a:ea typeface="+mn-ea"/>
                        </a:rPr>
                        <a:t>덮개 설치</a:t>
                      </a:r>
                    </a:p>
                  </a:txBody>
                  <a:tcPr marL="239563" marR="95825" marT="54013" marB="54013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95C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ts val="1900"/>
                        </a:lnSpc>
                        <a:buFontTx/>
                        <a:buNone/>
                      </a:pPr>
                      <a:r>
                        <a:rPr lang="ko-KR" altLang="en-US" sz="1400" spc="0" dirty="0" smtClean="0">
                          <a:latin typeface="+mn-ea"/>
                          <a:ea typeface="+mn-ea"/>
                        </a:rPr>
                        <a:t>회전체가 있는 동력기계에 작업자의 손이나 팔이 말려들 위험이 있으므로 방호울 설치</a:t>
                      </a:r>
                      <a:endParaRPr lang="ko-KR" altLang="en-US" sz="1400" spc="0" dirty="0">
                        <a:latin typeface="+mn-ea"/>
                        <a:ea typeface="+mn-ea"/>
                      </a:endParaRPr>
                    </a:p>
                  </a:txBody>
                  <a:tcPr marL="143738" marR="143738" marT="72017" marB="720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41051">
                <a:tc>
                  <a:txBody>
                    <a:bodyPr/>
                    <a:lstStyle/>
                    <a:p>
                      <a:pPr marL="324000" marR="0" indent="-324000" algn="l" defTabSz="457200" rtl="0" eaLnBrk="1" fontAlgn="auto" latinLnBrk="1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latin typeface="+mn-ea"/>
                          <a:ea typeface="+mn-ea"/>
                        </a:rPr>
                        <a:t>09	</a:t>
                      </a:r>
                      <a:r>
                        <a:rPr lang="ko-KR" altLang="en-US" sz="1400" b="1" spc="0" dirty="0" smtClean="0">
                          <a:latin typeface="+mn-ea"/>
                          <a:ea typeface="+mn-ea"/>
                        </a:rPr>
                        <a:t>주사기 또는 칼날 등에 </a:t>
                      </a:r>
                      <a:r>
                        <a:rPr lang="en-US" altLang="ko-KR" sz="1400" b="1" spc="0" dirty="0" smtClean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400" b="1" spc="0" dirty="0" smtClean="0">
                          <a:latin typeface="+mn-ea"/>
                          <a:ea typeface="+mn-ea"/>
                        </a:rPr>
                      </a:br>
                      <a:r>
                        <a:rPr lang="ko-KR" altLang="en-US" sz="1400" b="1" spc="0" dirty="0" smtClean="0">
                          <a:latin typeface="+mn-ea"/>
                          <a:ea typeface="+mn-ea"/>
                        </a:rPr>
                        <a:t>찔리지 않도록 주의</a:t>
                      </a:r>
                    </a:p>
                  </a:txBody>
                  <a:tcPr marL="239563" marR="95825" marT="54013" marB="54013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BD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ts val="1900"/>
                        </a:lnSpc>
                        <a:buFontTx/>
                        <a:buNone/>
                      </a:pPr>
                      <a:r>
                        <a:rPr lang="ko-KR" altLang="en-US" sz="1400" spc="0" dirty="0" smtClean="0">
                          <a:latin typeface="+mn-ea"/>
                          <a:ea typeface="+mn-ea"/>
                        </a:rPr>
                        <a:t>사용한 주사기 또는 칼날에 접촉할 경우 병원체 등에 감</a:t>
                      </a:r>
                      <a:r>
                        <a:rPr lang="ko-KR" altLang="en-US" sz="1400" spc="0" baseline="0" dirty="0" smtClean="0">
                          <a:latin typeface="+mn-ea"/>
                          <a:ea typeface="+mn-ea"/>
                        </a:rPr>
                        <a:t>염</a:t>
                      </a:r>
                      <a:r>
                        <a:rPr lang="ko-KR" altLang="en-US" sz="1400" spc="0" dirty="0" smtClean="0">
                          <a:latin typeface="+mn-ea"/>
                          <a:ea typeface="+mn-ea"/>
                        </a:rPr>
                        <a:t>될 수 있으므로 찔리지 않도록 안전하게 취급</a:t>
                      </a:r>
                      <a:endParaRPr lang="ko-KR" altLang="en-US" sz="1400" spc="0" dirty="0">
                        <a:latin typeface="+mn-ea"/>
                        <a:ea typeface="+mn-ea"/>
                      </a:endParaRPr>
                    </a:p>
                  </a:txBody>
                  <a:tcPr marL="143738" marR="143738" marT="72017" marB="720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17136">
                <a:tc>
                  <a:txBody>
                    <a:bodyPr/>
                    <a:lstStyle/>
                    <a:p>
                      <a:pPr marL="324000" marR="0" indent="-324000" algn="l" defTabSz="457200" rtl="0" eaLnBrk="1" fontAlgn="auto" latinLnBrk="1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latin typeface="+mn-ea"/>
                          <a:ea typeface="+mn-ea"/>
                        </a:rPr>
                        <a:t>10	</a:t>
                      </a:r>
                      <a:r>
                        <a:rPr lang="ko-KR" altLang="en-US" sz="1400" b="1" spc="0" dirty="0" smtClean="0">
                          <a:latin typeface="+mn-ea"/>
                          <a:ea typeface="+mn-ea"/>
                        </a:rPr>
                        <a:t>환자이송 작업은 </a:t>
                      </a:r>
                      <a:r>
                        <a:rPr lang="en-US" altLang="ko-KR" sz="1400" b="1" spc="0" dirty="0" smtClean="0"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400" b="1" spc="0" dirty="0" smtClean="0">
                          <a:latin typeface="+mn-ea"/>
                          <a:ea typeface="+mn-ea"/>
                        </a:rPr>
                      </a:br>
                      <a:r>
                        <a:rPr lang="en-US" altLang="ko-KR" sz="1400" b="1" spc="0" dirty="0" smtClean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400" b="1" spc="0" dirty="0" smtClean="0">
                          <a:latin typeface="+mn-ea"/>
                          <a:ea typeface="+mn-ea"/>
                        </a:rPr>
                        <a:t>인 이상이 공동 실시</a:t>
                      </a:r>
                    </a:p>
                  </a:txBody>
                  <a:tcPr marL="239563" marR="95825" marT="54013" marB="54013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95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1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spc="-20" dirty="0" smtClean="0">
                          <a:latin typeface="+mn-ea"/>
                          <a:ea typeface="+mn-ea"/>
                        </a:rPr>
                        <a:t>높낮이가 조절되는 동력 이송카를 사용하되</a:t>
                      </a:r>
                      <a:r>
                        <a:rPr lang="en-US" altLang="ko-KR" sz="1400" spc="-2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spc="-20" dirty="0" smtClean="0">
                          <a:latin typeface="+mn-ea"/>
                          <a:ea typeface="+mn-ea"/>
                        </a:rPr>
                        <a:t>불가피한 경우 무릎을 굽혀드는 등 안전자세를 취하고</a:t>
                      </a:r>
                      <a:r>
                        <a:rPr lang="en-US" altLang="ko-KR" sz="1400" spc="-2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spc="-20" dirty="0" smtClean="0">
                          <a:latin typeface="+mn-ea"/>
                          <a:ea typeface="+mn-ea"/>
                        </a:rPr>
                        <a:t>가능한 두 사람 이상이 공동 작업</a:t>
                      </a:r>
                      <a:endParaRPr lang="ko-KR" altLang="en-US" sz="1400" spc="-20" dirty="0">
                        <a:latin typeface="+mn-ea"/>
                        <a:ea typeface="+mn-ea"/>
                      </a:endParaRPr>
                    </a:p>
                  </a:txBody>
                  <a:tcPr marL="143738" marR="143738" marT="72017" marB="720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0" name="그룹 9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보건 및 사회복지사업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96283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33621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3348584" y="2718867"/>
            <a:ext cx="8064896" cy="815454"/>
            <a:chOff x="2403143" y="740120"/>
            <a:chExt cx="7620479" cy="815454"/>
          </a:xfrm>
        </p:grpSpPr>
        <p:sp>
          <p:nvSpPr>
            <p:cNvPr id="6" name="TextBox 5"/>
            <p:cNvSpPr txBox="1"/>
            <p:nvPr/>
          </p:nvSpPr>
          <p:spPr>
            <a:xfrm>
              <a:off x="3247629" y="940021"/>
              <a:ext cx="6775993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 </a:t>
              </a:r>
              <a:r>
                <a:rPr lang="ko-KR" altLang="en-US" sz="4000" b="1" spc="-133" dirty="0" err="1" smtClean="0">
                  <a:solidFill>
                    <a:schemeClr val="bg1"/>
                  </a:solidFill>
                  <a:latin typeface="+mj-ea"/>
                  <a:ea typeface="+mj-ea"/>
                </a:rPr>
                <a:t>콘텐츠</a:t>
              </a:r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 활용 가이드</a:t>
              </a:r>
              <a:endParaRPr lang="ko-KR" altLang="en-US" sz="4000" b="1" spc="-133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7" name="그룹 6"/>
            <p:cNvGrpSpPr/>
            <p:nvPr/>
          </p:nvGrpSpPr>
          <p:grpSpPr>
            <a:xfrm>
              <a:off x="2403143" y="740120"/>
              <a:ext cx="918499" cy="815454"/>
              <a:chOff x="2403143" y="740120"/>
              <a:chExt cx="918499" cy="815454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2403143" y="912632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607262" y="740120"/>
                <a:ext cx="714380" cy="7246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2800" b="1" spc="-133" dirty="0" smtClean="0">
                    <a:solidFill>
                      <a:srgbClr val="33CCCC"/>
                    </a:solidFill>
                    <a:latin typeface="+mn-ea"/>
                  </a:rPr>
                  <a:t>4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07999" y="2997746"/>
            <a:ext cx="2252552" cy="7591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200" dirty="0" err="1" smtClean="0">
                <a:latin typeface="+mj-ea"/>
                <a:ea typeface="+mj-ea"/>
              </a:rPr>
              <a:t>포털사이트에</a:t>
            </a:r>
            <a:r>
              <a:rPr lang="ko-KR" altLang="en-US" sz="1200" dirty="0" smtClean="0">
                <a:latin typeface="+mj-ea"/>
                <a:ea typeface="+mj-ea"/>
              </a:rPr>
              <a:t> </a:t>
            </a:r>
            <a:r>
              <a:rPr lang="en-US" altLang="ko-KR" sz="1200" dirty="0" smtClean="0">
                <a:latin typeface="+mj-ea"/>
                <a:ea typeface="+mj-ea"/>
              </a:rPr>
              <a:t>‘</a:t>
            </a:r>
            <a:r>
              <a:rPr lang="ko-KR" altLang="en-US" sz="1200" dirty="0" smtClean="0">
                <a:latin typeface="+mj-ea"/>
                <a:ea typeface="+mj-ea"/>
              </a:rPr>
              <a:t>안전보건공단</a:t>
            </a:r>
            <a:r>
              <a:rPr lang="en-US" altLang="ko-KR" sz="1200" dirty="0" smtClean="0">
                <a:latin typeface="+mj-ea"/>
                <a:ea typeface="+mj-ea"/>
              </a:rPr>
              <a:t>’ </a:t>
            </a:r>
          </a:p>
          <a:p>
            <a:pPr marL="383558" indent="-383558">
              <a:spcAft>
                <a:spcPts val="799"/>
              </a:spcAft>
            </a:pPr>
            <a:r>
              <a:rPr lang="ko-KR" altLang="en-US" sz="1200" dirty="0" smtClean="0">
                <a:latin typeface="+mj-ea"/>
                <a:ea typeface="+mj-ea"/>
              </a:rPr>
              <a:t>입력 또는 </a:t>
            </a:r>
            <a:r>
              <a:rPr lang="ko-KR" altLang="en-US" sz="1200" dirty="0" err="1" smtClean="0">
                <a:latin typeface="+mj-ea"/>
                <a:ea typeface="+mj-ea"/>
              </a:rPr>
              <a:t>주소창에</a:t>
            </a:r>
            <a:endParaRPr lang="en-US" altLang="ko-KR" sz="1200" dirty="0" smtClean="0"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dirty="0" smtClean="0">
                <a:latin typeface="+mj-ea"/>
                <a:ea typeface="+mj-ea"/>
              </a:rPr>
              <a:t> </a:t>
            </a:r>
            <a:r>
              <a:rPr lang="en-US" altLang="ko-KR" sz="1200" dirty="0" smtClean="0">
                <a:latin typeface="+mj-ea"/>
                <a:ea typeface="+mj-ea"/>
                <a:hlinkClick r:id="rId2"/>
              </a:rPr>
              <a:t>http://www.kosha.or.kr</a:t>
            </a:r>
            <a:r>
              <a:rPr lang="en-US" altLang="ko-KR" sz="1200" dirty="0" smtClean="0">
                <a:latin typeface="+mj-ea"/>
                <a:ea typeface="+mj-ea"/>
              </a:rPr>
              <a:t> </a:t>
            </a:r>
            <a:r>
              <a:rPr lang="ko-KR" altLang="en-US" sz="1200" dirty="0" smtClean="0">
                <a:latin typeface="+mj-ea"/>
                <a:ea typeface="+mj-ea"/>
              </a:rPr>
              <a:t>입력</a:t>
            </a:r>
            <a:endParaRPr lang="ko-KR" altLang="en-US" sz="1200" b="1" spc="-133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599" y="1227102"/>
            <a:ext cx="7416824" cy="51845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공단 홈페이지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안전보건자료실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0977" y="5273352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공단 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VR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홈페이지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263" y="14069"/>
            <a:ext cx="10657184" cy="1141564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4561" y="1371464"/>
            <a:ext cx="209550" cy="504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4985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83113" y="2596460"/>
            <a:ext cx="2252552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구글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PLAY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스토어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(Android), </a:t>
            </a:r>
            <a:r>
              <a:rPr lang="ko-KR" altLang="en-US" sz="1200" b="1" spc="-13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앱스토어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(</a:t>
            </a:r>
            <a:r>
              <a:rPr lang="en-US" altLang="ko-KR" sz="1200" b="1" spc="-13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iOS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에서 키워드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‘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안전보건공단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’ 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또는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‘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위기탈출 안전보건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’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을 검색하여 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애플리케이션 설치 </a:t>
            </a:r>
            <a:endParaRPr lang="ko-KR" altLang="en-US" sz="1200" b="1" spc="-133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119" y="1341562"/>
            <a:ext cx="7789159" cy="50053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스마트폰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앱</a:t>
            </a:r>
            <a:endParaRPr lang="ko-KR" altLang="en-US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13" y="183415"/>
            <a:ext cx="10945216" cy="1141564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0610" y="1341562"/>
            <a:ext cx="20955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30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7763680" y="1601211"/>
            <a:ext cx="3857652" cy="4954302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41682" y="1572406"/>
            <a:ext cx="378621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산업현장의 입사근속 기간이 짧은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입사자에게서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산업재해가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많이 발생 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599" y="1572406"/>
            <a:ext cx="242889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신규입사자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재해발생 현황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3441681" y="2643978"/>
            <a:ext cx="4071966" cy="247953"/>
            <a:chOff x="727037" y="1718909"/>
            <a:chExt cx="5199028" cy="282551"/>
          </a:xfrm>
        </p:grpSpPr>
        <p:pic>
          <p:nvPicPr>
            <p:cNvPr id="18" name="그림 17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037" y="1786720"/>
              <a:ext cx="182871" cy="18287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058713" y="1718909"/>
              <a:ext cx="4867352" cy="2825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200"/>
                </a:lnSpc>
                <a:buClr>
                  <a:srgbClr val="33CCCC"/>
                </a:buClr>
              </a:pP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최근 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10</a:t>
              </a: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년간 연도별 사고사망자수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/</a:t>
              </a:r>
              <a:r>
                <a:rPr lang="ko-KR" altLang="en-US" sz="1300" b="1" spc="-133" dirty="0" err="1" smtClean="0">
                  <a:solidFill>
                    <a:srgbClr val="666699"/>
                  </a:solidFill>
                </a:rPr>
                <a:t>사고사망만인율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/</a:t>
              </a: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재해율</a:t>
              </a:r>
              <a:endParaRPr lang="en-US" altLang="ko-KR" sz="1300" b="1" spc="-133" dirty="0" smtClean="0">
                <a:solidFill>
                  <a:srgbClr val="666699"/>
                </a:solidFill>
              </a:endParaRPr>
            </a:p>
          </p:txBody>
        </p:sp>
      </p:grpSp>
      <p:pic>
        <p:nvPicPr>
          <p:cNvPr id="10" name="그림 9" descr="안전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42209" y="1358092"/>
            <a:ext cx="1815074" cy="642942"/>
          </a:xfrm>
          <a:prstGeom prst="rect">
            <a:avLst/>
          </a:prstGeom>
        </p:spPr>
      </p:pic>
      <p:sp>
        <p:nvSpPr>
          <p:cNvPr id="12" name="모서리가 둥근 직사각형 11"/>
          <p:cNvSpPr/>
          <p:nvPr/>
        </p:nvSpPr>
        <p:spPr>
          <a:xfrm>
            <a:off x="8728093" y="1500968"/>
            <a:ext cx="2286016" cy="35719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F87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42275" y="1929596"/>
            <a:ext cx="3643338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 indent="-108000">
              <a:lnSpc>
                <a:spcPct val="15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근로자가 업무에 관계되는 건설물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설비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원재료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가스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증기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분진 등에 의하거나 작업 또는 기타 업무에 기인하여 사망 또는 부상하거나 질병에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ko-KR" altLang="en-US" sz="1400" b="1" spc="-133" dirty="0" smtClean="0">
                <a:solidFill>
                  <a:prstClr val="black"/>
                </a:solidFill>
              </a:rPr>
              <a:t>걸리는 것</a:t>
            </a:r>
            <a:endParaRPr lang="en-US" altLang="ko-KR" sz="14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56721" y="1465029"/>
            <a:ext cx="1643074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산업재해의 정의</a:t>
            </a:r>
            <a:endParaRPr lang="ko-KR" altLang="en-US" sz="1600" b="1" spc="-133" dirty="0">
              <a:solidFill>
                <a:prstClr val="black"/>
              </a:solidFill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24" name="TextBox 23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5" name="차트 34"/>
          <p:cNvGraphicFramePr>
            <a:graphicFrameLocks/>
          </p:cNvGraphicFramePr>
          <p:nvPr>
            <p:extLst/>
          </p:nvPr>
        </p:nvGraphicFramePr>
        <p:xfrm>
          <a:off x="8775021" y="3141762"/>
          <a:ext cx="3167782" cy="1683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내용 개체 틀 15"/>
          <p:cNvGraphicFramePr>
            <a:graphicFrameLocks/>
          </p:cNvGraphicFramePr>
          <p:nvPr>
            <p:extLst/>
          </p:nvPr>
        </p:nvGraphicFramePr>
        <p:xfrm>
          <a:off x="3284867" y="2493690"/>
          <a:ext cx="4248472" cy="3812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7" name="내용 개체 틀 28"/>
          <p:cNvGraphicFramePr>
            <a:graphicFrameLocks/>
          </p:cNvGraphicFramePr>
          <p:nvPr>
            <p:extLst/>
          </p:nvPr>
        </p:nvGraphicFramePr>
        <p:xfrm>
          <a:off x="7885087" y="4149874"/>
          <a:ext cx="3700526" cy="2477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8" name="그림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422" y="189434"/>
            <a:ext cx="10901896" cy="116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50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119" y="1485578"/>
            <a:ext cx="8013811" cy="47958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미디어 현장배송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5712" y="3545160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05.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공단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유튜브</a:t>
            </a:r>
            <a:endParaRPr lang="ko-KR" altLang="en-US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9904" y="4985320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06.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가까운 일선기관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71" y="121131"/>
            <a:ext cx="10873208" cy="114156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0610" y="1341562"/>
            <a:ext cx="20955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3768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2921" y="2061642"/>
            <a:ext cx="8286808" cy="24288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latinLnBrk="0">
              <a:lnSpc>
                <a:spcPct val="200000"/>
              </a:lnSpc>
              <a:buClr>
                <a:srgbClr val="33CCCC"/>
              </a:buClr>
            </a:pPr>
            <a:r>
              <a:rPr lang="ko-KR" altLang="en-US" sz="7000" b="1" dirty="0" smtClean="0">
                <a:solidFill>
                  <a:schemeClr val="bg1"/>
                </a:solidFill>
                <a:latin typeface="+mn-ea"/>
              </a:rPr>
              <a:t>감사합니다</a:t>
            </a:r>
            <a:r>
              <a:rPr lang="en-US" altLang="ko-KR" sz="7000" b="1" dirty="0" smtClean="0">
                <a:solidFill>
                  <a:schemeClr val="bg1"/>
                </a:solidFill>
                <a:latin typeface="+mn-ea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41549" y="2286786"/>
            <a:ext cx="4929222" cy="3739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산업안전보건 법령 및 안전규정 등 준수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2.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올바른 작업 복장 착용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3.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개인 보호구 </a:t>
            </a:r>
            <a:r>
              <a:rPr lang="ko-KR" altLang="en-US" sz="1800" b="1" spc="-133" dirty="0" err="1" smtClean="0">
                <a:solidFill>
                  <a:prstClr val="black"/>
                </a:solidFill>
              </a:rPr>
              <a:t>지급ㆍ착용</a:t>
            </a:r>
            <a:endParaRPr lang="ko-KR" altLang="en-US" sz="1800" b="1" spc="-133" dirty="0" smtClean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4.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유해위험장소 등에 안전보건표지 부착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5.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작업장 내에서의 통행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6.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작업장 정리정돈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7.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유해위험기계기구 방호조치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8.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건강보호장치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설비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를 통한 건강장해 예방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9.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감전 재해 예방을 위한 안전조치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441417" y="1072340"/>
            <a:ext cx="10619424" cy="913447"/>
            <a:chOff x="2370111" y="658959"/>
            <a:chExt cx="10034240" cy="913447"/>
          </a:xfrm>
        </p:grpSpPr>
        <p:sp>
          <p:nvSpPr>
            <p:cNvPr id="7" name="TextBox 6"/>
            <p:cNvSpPr txBox="1"/>
            <p:nvPr/>
          </p:nvSpPr>
          <p:spPr>
            <a:xfrm>
              <a:off x="3247629" y="715150"/>
              <a:ext cx="9156722" cy="804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b="1" spc="-133" dirty="0" smtClean="0">
                  <a:solidFill>
                    <a:prstClr val="white"/>
                  </a:solidFill>
                </a:rPr>
                <a:t>안전하고 건강한 직장생활을 위한 가이드</a:t>
              </a:r>
              <a:endParaRPr lang="ko-KR" altLang="en-US" sz="4000" b="1" spc="-133" dirty="0">
                <a:solidFill>
                  <a:prstClr val="white"/>
                </a:solidFill>
              </a:endParaRPr>
            </a:p>
          </p:txBody>
        </p:sp>
        <p:grpSp>
          <p:nvGrpSpPr>
            <p:cNvPr id="8" name="그룹 8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9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</a:rPr>
                  <a:t>2</a:t>
                </a:r>
                <a:r>
                  <a:rPr lang="en-US" altLang="ko-KR" sz="2800" b="1" spc="-133" dirty="0" smtClean="0">
                    <a:solidFill>
                      <a:prstClr val="black"/>
                    </a:solidFill>
                  </a:rPr>
                  <a:t> </a:t>
                </a: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7513647" y="2286786"/>
            <a:ext cx="3857652" cy="3739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10.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운반작업 안전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11.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수공구 사용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12.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화재예방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13.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화학물질 안전보건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14.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위험물질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안전한 취급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15.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유해물질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안전한 취급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16.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유해위험장소에 출입제한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17.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사고 발생시 대처 사항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18.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응급조치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24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잘린 사각형 4"/>
          <p:cNvSpPr/>
          <p:nvPr/>
        </p:nvSpPr>
        <p:spPr>
          <a:xfrm>
            <a:off x="3513118" y="1572406"/>
            <a:ext cx="8001056" cy="1928826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0309" y="1655253"/>
            <a:ext cx="7643866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새로운 작업장 또는 산업현장에서의 경험부족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작업환경과 일에 대해 낯설기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작업을 안전하게 수행하는 방법과 내용을 잘 모르기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강한 인상을 남기려는 열망으로 무리하게 작업을 수행하기 때문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599" y="1572406"/>
            <a:ext cx="242889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신규 입사자가 산업재해에 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취약한 이유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27433" y="4072736"/>
            <a:ext cx="4429156" cy="261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2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하인리히의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법칙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( 1 : 29 : 300 )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5996" y="5144306"/>
            <a:ext cx="4805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92D050"/>
              </a:buClr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※  330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회의 사고 가운데 중상 또는 사망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경상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29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    </a:t>
            </a:r>
          </a:p>
          <a:p>
            <a:pPr marL="0" lvl="1">
              <a:lnSpc>
                <a:spcPct val="150000"/>
              </a:lnSpc>
              <a:buClr>
                <a:srgbClr val="92D050"/>
              </a:buClr>
            </a:pPr>
            <a:r>
              <a:rPr lang="en-US" altLang="ko-KR" sz="1600" b="1" spc="-133" dirty="0">
                <a:solidFill>
                  <a:prstClr val="black"/>
                </a:solidFill>
              </a:rPr>
              <a:t>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무상해사고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300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회의 비율로 사고 발생</a:t>
            </a:r>
            <a:endParaRPr lang="en-US" altLang="ko-KR" sz="1600" b="1" spc="-133" dirty="0" smtClean="0">
              <a:solidFill>
                <a:srgbClr val="7030A0"/>
              </a:solidFill>
            </a:endParaRPr>
          </a:p>
        </p:txBody>
      </p:sp>
      <p:pic>
        <p:nvPicPr>
          <p:cNvPr id="8" name="그림 7" descr="06 체크박스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86878" y="4072736"/>
            <a:ext cx="2082826" cy="2033351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9292167" y="4287849"/>
            <a:ext cx="1862207" cy="1645134"/>
            <a:chOff x="718107" y="4144174"/>
            <a:chExt cx="1723442" cy="1645134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8107" y="4144174"/>
              <a:ext cx="1723442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722572" y="4211953"/>
              <a:ext cx="1714512" cy="15773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  <a:spcAft>
                  <a:spcPts val="800"/>
                </a:spcAft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산업재해 현황을 살펴보려면  </a:t>
              </a:r>
            </a:p>
            <a:p>
              <a:pPr marL="383558" indent="-383558" algn="ctr">
                <a:lnSpc>
                  <a:spcPts val="14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안전보건공단 홈페이지</a:t>
              </a:r>
            </a:p>
            <a:p>
              <a:pPr marL="383558" indent="-383558" algn="ctr">
                <a:lnSpc>
                  <a:spcPts val="1400"/>
                </a:lnSpc>
              </a:pPr>
              <a:r>
                <a:rPr lang="en-US" altLang="ko-KR" sz="1100" b="1" kern="0" dirty="0" smtClean="0">
                  <a:solidFill>
                    <a:prstClr val="black"/>
                  </a:solidFill>
                </a:rPr>
                <a:t>(www.kosha.or.kr) 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kern="0" spc="-133" dirty="0" smtClean="0">
                  <a:solidFill>
                    <a:srgbClr val="FF0000"/>
                  </a:solidFill>
                </a:rPr>
                <a:t>↓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자료마당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kern="0" spc="-133" dirty="0" smtClean="0">
                  <a:solidFill>
                    <a:srgbClr val="FF0000"/>
                  </a:solidFill>
                </a:rPr>
                <a:t>↓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산업재해 통계</a:t>
              </a:r>
              <a:endParaRPr lang="ko-KR" altLang="en-US" sz="1100" b="1" kern="0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6299201" y="4501364"/>
            <a:ext cx="2357454" cy="50006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941747" y="4501364"/>
            <a:ext cx="2357454" cy="50006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4" name="평행 사변형 23"/>
          <p:cNvSpPr/>
          <p:nvPr/>
        </p:nvSpPr>
        <p:spPr>
          <a:xfrm>
            <a:off x="5727697" y="4501364"/>
            <a:ext cx="1285884" cy="500066"/>
          </a:xfrm>
          <a:prstGeom prst="parallelogram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84623" y="4572802"/>
            <a:ext cx="6143668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①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1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：중상 또는 사망       ②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29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：경상       ③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300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：무상해사고</a:t>
            </a:r>
            <a:endParaRPr lang="ko-KR" altLang="en-US" sz="1400" b="1" spc="-133" dirty="0">
              <a:solidFill>
                <a:prstClr val="black"/>
              </a:solidFill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9" name="TextBox 18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2" name="그림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44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41682" y="1572406"/>
            <a:ext cx="764386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안전하고 건강하게 작업하기 위한 작업순서 즉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작업표준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안전작업 절차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매뉴얼 등을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기반으로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현장에 적응하기 위해 교육하고 훈련하는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599" y="1572406"/>
            <a:ext cx="250033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b="1" spc="-133" dirty="0" smtClean="0">
                <a:solidFill>
                  <a:srgbClr val="33CCCC"/>
                </a:solidFill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 활동의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첫걸음</a:t>
            </a:r>
            <a:r>
              <a:rPr lang="en-US" altLang="ko-KR" sz="2200" b="1" spc="-133" dirty="0" smtClean="0">
                <a:solidFill>
                  <a:srgbClr val="33CCCC"/>
                </a:solidFill>
              </a:rPr>
              <a:t>,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안전보건교육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3441682" y="2493690"/>
            <a:ext cx="7786741" cy="3848483"/>
            <a:chOff x="5244168" y="2501100"/>
            <a:chExt cx="5984255" cy="3848483"/>
          </a:xfrm>
        </p:grpSpPr>
        <p:sp>
          <p:nvSpPr>
            <p:cNvPr id="13" name="TextBox 12"/>
            <p:cNvSpPr txBox="1"/>
            <p:nvPr/>
          </p:nvSpPr>
          <p:spPr>
            <a:xfrm>
              <a:off x="5244168" y="2501100"/>
              <a:ext cx="4429156" cy="2619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200"/>
                </a:lnSpc>
                <a:buClr>
                  <a:srgbClr val="33CCCC"/>
                </a:buClr>
              </a:pP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■ 법에서 정하고 있는 안전보건교육</a:t>
              </a:r>
              <a:endParaRPr lang="en-US" altLang="ko-KR" sz="1800" b="1" spc="-133" dirty="0" smtClean="0">
                <a:solidFill>
                  <a:srgbClr val="666699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99069" y="2858290"/>
              <a:ext cx="5929354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200" spc="-133" dirty="0" smtClean="0">
                  <a:solidFill>
                    <a:prstClr val="black"/>
                  </a:solidFill>
                </a:rPr>
                <a:t>•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산업안전보건법 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29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안전보건교육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)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2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항 및 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31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건설업 기초안전보건교육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)</a:t>
              </a:r>
            </a:p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200" spc="-133" dirty="0" smtClean="0">
                  <a:solidFill>
                    <a:srgbClr val="666699"/>
                  </a:solidFill>
                </a:rPr>
                <a:t>• 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산업안전보건법 시행규칙 제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26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교육시간 및 교육내용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) 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및 제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28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건설업 기초안전보건교육의 시간∙내용 및 방법 등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55853" y="5914849"/>
              <a:ext cx="5929354" cy="4347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100" spc="-133" dirty="0" smtClean="0">
                  <a:solidFill>
                    <a:prstClr val="black"/>
                  </a:solidFill>
                </a:rPr>
                <a:t>※ 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상기 외 정기교육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작업내용 변경시의 교육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특별교육 등이 있으니 산업안전보건법 시행규칙 별표 </a:t>
              </a:r>
              <a:r>
                <a:rPr lang="en-US" altLang="ko-KR" sz="1100" spc="-133" dirty="0">
                  <a:solidFill>
                    <a:prstClr val="black"/>
                  </a:solidFill>
                </a:rPr>
                <a:t>4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안전보건교육 교육과정별 교육시간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), </a:t>
              </a:r>
              <a:br>
                <a:rPr lang="en-US" altLang="ko-KR" sz="1100" spc="-133" dirty="0" smtClean="0">
                  <a:solidFill>
                    <a:prstClr val="black"/>
                  </a:solidFill>
                </a:rPr>
              </a:br>
              <a:r>
                <a:rPr lang="en-US" altLang="ko-KR" sz="1100" spc="-133" dirty="0" smtClean="0">
                  <a:solidFill>
                    <a:prstClr val="black"/>
                  </a:solidFill>
                </a:rPr>
                <a:t>    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별표 </a:t>
              </a:r>
              <a:r>
                <a:rPr lang="en-US" altLang="ko-KR" sz="1100" spc="-133" dirty="0">
                  <a:solidFill>
                    <a:prstClr val="black"/>
                  </a:solidFill>
                </a:rPr>
                <a:t>5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 (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안전보건교육 </a:t>
              </a:r>
              <a:r>
                <a:rPr lang="ko-KR" altLang="en-US" sz="1100" spc="-133" dirty="0" err="1" smtClean="0">
                  <a:solidFill>
                    <a:prstClr val="black"/>
                  </a:solidFill>
                </a:rPr>
                <a:t>교육대상별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  교육내용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)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를 참조</a:t>
              </a:r>
              <a:endParaRPr lang="en-US" altLang="ko-KR" sz="1100" spc="-133" dirty="0" smtClean="0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9" name="표 2"/>
          <p:cNvGraphicFramePr>
            <a:graphicFrameLocks noGrp="1"/>
          </p:cNvGraphicFramePr>
          <p:nvPr>
            <p:extLst/>
          </p:nvPr>
        </p:nvGraphicFramePr>
        <p:xfrm>
          <a:off x="3441682" y="3407804"/>
          <a:ext cx="8043806" cy="2395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9591"/>
                <a:gridCol w="1001202"/>
                <a:gridCol w="784143"/>
                <a:gridCol w="5458870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교육과정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교육대상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교육시간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교육내용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채용시의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교육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일용근로자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시간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이상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기계기구의 위험성과 작업의 순서 및 동선에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작업 개시 전 점검에 관한 사항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정리정돈 및 청소에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사고 발생 시 긴급조치에 관한 사항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산업보건 및 직업병 예방에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물질안전보건자료에 관한 사항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직무스트레스 예방 및 관리에 관한 사항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1217798" rtl="0" eaLnBrk="1" fontAlgn="auto" latinLnBrk="1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「산업안전보건법」 및 일반관리에 관한 사항 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산업안전 및 사고 예방에 관한 사항 등</a:t>
                      </a:r>
                      <a:endParaRPr lang="ko-KR" altLang="en-US" sz="1200" kern="1200" spc="-150" baseline="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일용근로자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제외 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8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시간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이상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건설업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기초안전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보건교육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일용근로자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4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시간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이상</a:t>
                      </a:r>
                      <a:endParaRPr lang="ko-KR" altLang="en-US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산업안전보건법 주요내용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일용근로자 관련부분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안전의식 제고에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작업별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위험요인과 안전작업방법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재해사례 및 예방대책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직종별 건강장해 위험 요인과 건강관리</a:t>
                      </a:r>
                      <a:endParaRPr lang="ko-KR" altLang="en-US" sz="1200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1" name="그룹 10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2" name="TextBox 11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74" y="226582"/>
            <a:ext cx="10958837" cy="12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2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2564</TotalTime>
  <Words>4731</Words>
  <Application>Microsoft Office PowerPoint</Application>
  <PresentationFormat>사용자 지정</PresentationFormat>
  <Paragraphs>945</Paragraphs>
  <Slides>61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6</vt:i4>
      </vt:variant>
      <vt:variant>
        <vt:lpstr>슬라이드 제목</vt:lpstr>
      </vt:variant>
      <vt:variant>
        <vt:i4>61</vt:i4>
      </vt:variant>
    </vt:vector>
  </HeadingPairs>
  <TitlesOfParts>
    <vt:vector size="72" baseType="lpstr">
      <vt:lpstr>Arial</vt:lpstr>
      <vt:lpstr>Mangal</vt:lpstr>
      <vt:lpstr>맑은 고딕</vt:lpstr>
      <vt:lpstr>HY견고딕</vt:lpstr>
      <vt:lpstr>Wingdings</vt:lpstr>
      <vt:lpstr>Office 테마</vt:lpstr>
      <vt:lpstr>디자인 사용자 지정</vt:lpstr>
      <vt:lpstr>1_디자인 사용자 지정</vt:lpstr>
      <vt:lpstr>2_디자인 사용자 지정</vt:lpstr>
      <vt:lpstr>3_디자인 사용자 지정</vt:lpstr>
      <vt:lpstr>4_디자인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Imac</dc:creator>
  <cp:lastModifiedBy>KOSHA_User</cp:lastModifiedBy>
  <cp:revision>341</cp:revision>
  <dcterms:created xsi:type="dcterms:W3CDTF">2018-09-06T09:47:18Z</dcterms:created>
  <dcterms:modified xsi:type="dcterms:W3CDTF">2021-09-17T04:24:13Z</dcterms:modified>
</cp:coreProperties>
</file>