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75" r:id="rId3"/>
    <p:sldId id="257" r:id="rId4"/>
    <p:sldId id="258" r:id="rId5"/>
    <p:sldId id="259" r:id="rId6"/>
    <p:sldId id="260" r:id="rId7"/>
    <p:sldId id="261" r:id="rId8"/>
    <p:sldId id="276" r:id="rId9"/>
    <p:sldId id="262" r:id="rId10"/>
    <p:sldId id="277" r:id="rId11"/>
    <p:sldId id="274" r:id="rId12"/>
  </p:sldIdLst>
  <p:sldSz cx="9144000" cy="6858000" type="screen4x3"/>
  <p:notesSz cx="6858000" cy="9144000"/>
  <p:embeddedFontLst>
    <p:embeddedFont>
      <p:font typeface="맑은 고딕" panose="020B0503020000020004" pitchFamily="50" charset="-127"/>
      <p:regular r:id="rId13"/>
      <p:bold r:id="rId14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657" autoAdjust="0"/>
  </p:normalViewPr>
  <p:slideViewPr>
    <p:cSldViewPr snapToGrid="0" snapToObjects="1">
      <p:cViewPr varScale="1">
        <p:scale>
          <a:sx n="100" d="100"/>
          <a:sy n="100" d="100"/>
        </p:scale>
        <p:origin x="45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back-ivory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391" cy="6857543"/>
          </a:xfrm>
          <a:prstGeom prst="rect">
            <a:avLst/>
          </a:prstGeom>
        </p:spPr>
      </p:pic>
      <p:pic>
        <p:nvPicPr>
          <p:cNvPr id="8" name="Picture 7" descr="아래이미지 사본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6341"/>
            <a:ext cx="9143391" cy="10423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4855"/>
            <a:ext cx="9151380" cy="122628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81893" y="576564"/>
            <a:ext cx="433374" cy="433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403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100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66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6920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14800" y="3416300"/>
            <a:ext cx="896112" cy="1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865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519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880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164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6531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779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063B7C-C7BF-6E4D-8550-7ED87F47B293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434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63B7C-C7BF-6E4D-8550-7ED87F47B293}" type="datetimeFigureOut">
              <a:rPr lang="en-US" smtClean="0"/>
              <a:t>12/28/2022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06061-D2CC-2A49-B5EA-991612BC1A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729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뇌심혈관-배경2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391" cy="6857543"/>
          </a:xfrm>
          <a:prstGeom prst="rect">
            <a:avLst/>
          </a:prstGeom>
        </p:spPr>
      </p:pic>
      <p:pic>
        <p:nvPicPr>
          <p:cNvPr id="5" name="Picture 4" descr="붕괴배경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391" cy="6857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6524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84776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200" b="1" spc="-300" dirty="0">
                <a:solidFill>
                  <a:schemeClr val="accent5"/>
                </a:solidFill>
                <a:latin typeface="+mj-ea"/>
              </a:rPr>
              <a:t>사고수습 및 사후처리 방법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346" y="1395567"/>
            <a:ext cx="7664450" cy="4071783"/>
          </a:xfrm>
          <a:prstGeom prst="rect">
            <a:avLst/>
          </a:prstGeom>
        </p:spPr>
      </p:pic>
      <p:sp>
        <p:nvSpPr>
          <p:cNvPr id="18" name="TextBox 13"/>
          <p:cNvSpPr txBox="1">
            <a:spLocks noChangeArrowheads="1"/>
          </p:cNvSpPr>
          <p:nvPr/>
        </p:nvSpPr>
        <p:spPr bwMode="auto">
          <a:xfrm>
            <a:off x="1099225" y="2021916"/>
            <a:ext cx="6862233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250000"/>
              </a:lnSpc>
              <a:buFont typeface="Arial"/>
              <a:buChar char="•"/>
              <a:defRPr/>
            </a:pP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어린이</a:t>
            </a:r>
            <a:r>
              <a:rPr kumimoji="0" lang="en-US" altLang="ko-KR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노약자</a:t>
            </a:r>
            <a:r>
              <a:rPr kumimoji="0" lang="en-US" altLang="ko-KR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임산부 등이 있을 경우 대피하는 것을 도와 압사사고 등 </a:t>
            </a:r>
            <a:endParaRPr kumimoji="0" lang="en-US" altLang="ko-KR" sz="1600" b="1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250000"/>
              </a:lnSpc>
              <a:defRPr/>
            </a:pPr>
            <a:r>
              <a:rPr kumimoji="0" lang="en-US" altLang="ko-KR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      2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차 안전사고가 발생하지 않도록 주의</a:t>
            </a:r>
            <a:endParaRPr kumimoji="0" lang="en-US" altLang="ko-KR" sz="1600" b="1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250000"/>
              </a:lnSpc>
              <a:buFont typeface="Arial"/>
              <a:buChar char="•"/>
              <a:defRPr/>
            </a:pP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현장에서 사고수습 활동</a:t>
            </a:r>
            <a:r>
              <a:rPr kumimoji="0" lang="en-US" altLang="ko-KR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(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진행</a:t>
            </a:r>
            <a:r>
              <a:rPr kumimoji="0" lang="en-US" altLang="ko-KR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동참</a:t>
            </a:r>
            <a:r>
              <a:rPr kumimoji="0" lang="en-US" altLang="ko-KR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)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을 하는 인원은 적정한 보호장비 착용</a:t>
            </a:r>
            <a:endParaRPr kumimoji="0" lang="en-US" altLang="ko-KR" sz="1600" b="1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250000"/>
              </a:lnSpc>
              <a:buFont typeface="Arial"/>
              <a:buChar char="•"/>
              <a:defRPr/>
            </a:pP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안전지역으로 철수한 후에는 건강상태 확인 및 </a:t>
            </a:r>
            <a:r>
              <a:rPr kumimoji="0" lang="ko-KR" altLang="en-US" sz="1600" b="1" spc="-150" dirty="0" err="1" smtClean="0">
                <a:solidFill>
                  <a:srgbClr val="404040"/>
                </a:solidFill>
                <a:ea typeface="맑은 고딕" pitchFamily="50" charset="-127"/>
              </a:rPr>
              <a:t>오염물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 세척 등 실시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3DA9ECB-270B-F43C-4473-353D30DED979}"/>
              </a:ext>
            </a:extLst>
          </p:cNvPr>
          <p:cNvSpPr txBox="1"/>
          <p:nvPr/>
        </p:nvSpPr>
        <p:spPr>
          <a:xfrm>
            <a:off x="759346" y="1877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사고 발생 시 국민행동요령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-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구조물 붕괴 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584082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116" y="224367"/>
            <a:ext cx="8633883" cy="637963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8539" y="5763682"/>
            <a:ext cx="1732683" cy="57756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535" y="223442"/>
            <a:ext cx="3229722" cy="2450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627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ar-1 -2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40640"/>
            <a:ext cx="9143391" cy="1225214"/>
          </a:xfrm>
          <a:prstGeom prst="rect">
            <a:avLst/>
          </a:prstGeom>
        </p:spPr>
      </p:pic>
      <p:pic>
        <p:nvPicPr>
          <p:cNvPr id="3" name="Picture 2" descr="아래이미지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48555"/>
            <a:ext cx="9143391" cy="104234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EA1717D-B64D-D9F9-6F64-2462D0414728}"/>
              </a:ext>
            </a:extLst>
          </p:cNvPr>
          <p:cNvSpPr txBox="1"/>
          <p:nvPr/>
        </p:nvSpPr>
        <p:spPr>
          <a:xfrm>
            <a:off x="759346" y="-1547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사고 발생 시 국민행동요령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-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구조물 붕괴 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xmlns="" id="{7D40A01C-DB6F-AAA2-F0D2-1C2E65C460F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  <a14:imgEffect>
                      <a14:brightnessContrast bright="100000" contrast="-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4495" y="619422"/>
            <a:ext cx="323165" cy="323165"/>
          </a:xfrm>
          <a:prstGeom prst="rect">
            <a:avLst/>
          </a:prstGeom>
        </p:spPr>
      </p:pic>
      <p:sp>
        <p:nvSpPr>
          <p:cNvPr id="6" name="TextBox 8">
            <a:extLst>
              <a:ext uri="{FF2B5EF4-FFF2-40B4-BE49-F238E27FC236}">
                <a16:creationId xmlns:a16="http://schemas.microsoft.com/office/drawing/2014/main" xmlns="" id="{6CCC2594-7E87-82D7-B566-0C55271AF75B}"/>
              </a:ext>
            </a:extLst>
          </p:cNvPr>
          <p:cNvSpPr txBox="1"/>
          <p:nvPr/>
        </p:nvSpPr>
        <p:spPr>
          <a:xfrm>
            <a:off x="1389063" y="566391"/>
            <a:ext cx="5400675" cy="46166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2400" b="1" dirty="0">
                <a:solidFill>
                  <a:schemeClr val="accent5"/>
                </a:solidFill>
                <a:latin typeface="+mj-ea"/>
                <a:ea typeface="+mj-ea"/>
              </a:rPr>
              <a:t>차례 </a:t>
            </a:r>
            <a:r>
              <a:rPr lang="en-US" altLang="ko-KR" sz="2400" b="1" dirty="0">
                <a:solidFill>
                  <a:schemeClr val="accent5"/>
                </a:solidFill>
                <a:latin typeface="+mj-ea"/>
                <a:ea typeface="+mj-ea"/>
              </a:rPr>
              <a:t>contents</a:t>
            </a:r>
            <a:endParaRPr lang="ko-KR" altLang="en-US" sz="2400" b="1" dirty="0">
              <a:solidFill>
                <a:schemeClr val="accent5"/>
              </a:solidFill>
              <a:latin typeface="+mj-ea"/>
              <a:ea typeface="+mj-ea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xmlns="" id="{B2F60150-B7DC-802C-FE88-5015B9A09527}"/>
              </a:ext>
            </a:extLst>
          </p:cNvPr>
          <p:cNvSpPr txBox="1"/>
          <p:nvPr/>
        </p:nvSpPr>
        <p:spPr>
          <a:xfrm>
            <a:off x="1439863" y="1501111"/>
            <a:ext cx="5400675" cy="3139321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구조물 붕괴 사고 사례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건설현장 구조물 </a:t>
            </a:r>
            <a:r>
              <a:rPr lang="ko-KR" altLang="en-US" sz="1900" spc="-15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붕괴란</a:t>
            </a:r>
            <a:r>
              <a:rPr lang="en-US" altLang="ko-KR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?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붕괴사고 대비 및 발생 시 대처 요령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붕괴사고 </a:t>
            </a:r>
            <a:r>
              <a:rPr lang="ko-KR" altLang="en-US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발생 시 신고 방법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붕괴사고 </a:t>
            </a:r>
            <a:r>
              <a:rPr lang="ko-KR" altLang="en-US" sz="1900" spc="-15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발생 시 비상 조치</a:t>
            </a:r>
            <a:endParaRPr lang="en-US" altLang="ko-KR" sz="1900" spc="-150" dirty="0">
              <a:solidFill>
                <a:schemeClr val="tx1">
                  <a:lumMod val="65000"/>
                  <a:lumOff val="35000"/>
                </a:schemeClr>
              </a:solidFill>
              <a:latin typeface="+mn-ea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ko-KR" altLang="en-US" sz="1900" spc="-150" dirty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</a:rPr>
              <a:t>사고수습 및 사후처리 방법</a:t>
            </a:r>
            <a:endParaRPr lang="ko-KR" altLang="en-US" spc="-300" dirty="0">
              <a:solidFill>
                <a:schemeClr val="accent5"/>
              </a:solidFill>
              <a:latin typeface="+mj-ea"/>
            </a:endParaRPr>
          </a:p>
          <a:p>
            <a:pPr>
              <a:lnSpc>
                <a:spcPct val="150000"/>
              </a:lnSpc>
              <a:defRPr/>
            </a:pPr>
            <a:endParaRPr lang="ko-KR" altLang="en-US" b="1" spc="-300" dirty="0">
              <a:solidFill>
                <a:schemeClr val="accent5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6114909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  <a:ea typeface="+mj-ea"/>
              </a:rPr>
              <a:t>구조물 붕괴 사고 사례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EA1717D-B64D-D9F9-6F64-2462D0414728}"/>
              </a:ext>
            </a:extLst>
          </p:cNvPr>
          <p:cNvSpPr txBox="1"/>
          <p:nvPr/>
        </p:nvSpPr>
        <p:spPr>
          <a:xfrm>
            <a:off x="759346" y="1877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사고 발생 시 국민행동요령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-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구조물 붕괴 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749298" y="1814908"/>
            <a:ext cx="7463369" cy="3919142"/>
            <a:chOff x="749298" y="1957783"/>
            <a:chExt cx="7463369" cy="3919142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49298" y="1957783"/>
              <a:ext cx="7463369" cy="3919142"/>
            </a:xfrm>
            <a:prstGeom prst="rect">
              <a:avLst/>
            </a:prstGeom>
          </p:spPr>
        </p:pic>
        <p:sp>
          <p:nvSpPr>
            <p:cNvPr id="9" name="TextBox 13"/>
            <p:cNvSpPr txBox="1">
              <a:spLocks noChangeArrowheads="1"/>
            </p:cNvSpPr>
            <p:nvPr/>
          </p:nvSpPr>
          <p:spPr bwMode="auto">
            <a:xfrm>
              <a:off x="1099225" y="2362614"/>
              <a:ext cx="6862233" cy="8266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285750" indent="-285750">
                <a:lnSpc>
                  <a:spcPct val="150000"/>
                </a:lnSpc>
                <a:defRPr/>
              </a:pPr>
              <a:r>
                <a:rPr kumimoji="0" lang="en-US" altLang="ko-KR" sz="1700" b="1" spc="-150" dirty="0" smtClean="0">
                  <a:solidFill>
                    <a:srgbClr val="404040"/>
                  </a:solidFill>
                  <a:ea typeface="맑은 고딕" pitchFamily="50" charset="-127"/>
                </a:rPr>
                <a:t>[</a:t>
              </a:r>
              <a:r>
                <a:rPr kumimoji="0" lang="ko-KR" altLang="en-US" sz="1700" b="1" spc="-150" dirty="0" smtClean="0">
                  <a:solidFill>
                    <a:srgbClr val="404040"/>
                  </a:solidFill>
                  <a:ea typeface="맑은 고딕" pitchFamily="50" charset="-127"/>
                </a:rPr>
                <a:t>재해개요</a:t>
              </a:r>
              <a:r>
                <a:rPr kumimoji="0" lang="en-US" altLang="ko-KR" sz="1700" b="1" spc="-150" dirty="0" smtClean="0">
                  <a:solidFill>
                    <a:srgbClr val="404040"/>
                  </a:solidFill>
                  <a:ea typeface="맑은 고딕" pitchFamily="50" charset="-127"/>
                </a:rPr>
                <a:t>]</a:t>
              </a:r>
            </a:p>
            <a:p>
              <a:pPr marL="285750" indent="-285750">
                <a:lnSpc>
                  <a:spcPct val="150000"/>
                </a:lnSpc>
                <a:defRPr/>
              </a:pPr>
              <a:r>
                <a:rPr kumimoji="0" lang="ko-KR" altLang="en-US" sz="1700" b="1" spc="-150" dirty="0" smtClean="0">
                  <a:solidFill>
                    <a:srgbClr val="404040"/>
                  </a:solidFill>
                  <a:ea typeface="맑은 고딕" pitchFamily="50" charset="-127"/>
                </a:rPr>
                <a:t>아파트 </a:t>
              </a:r>
              <a:r>
                <a:rPr kumimoji="0" lang="ko-KR" altLang="en-US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재건축 현장에서 해체 </a:t>
              </a:r>
              <a:r>
                <a:rPr kumimoji="0" lang="ko-KR" altLang="en-US" sz="1700" b="1" spc="-150" dirty="0" smtClean="0">
                  <a:solidFill>
                    <a:srgbClr val="404040"/>
                  </a:solidFill>
                  <a:ea typeface="맑은 고딕" pitchFamily="50" charset="-127"/>
                </a:rPr>
                <a:t>중이던 </a:t>
              </a:r>
              <a:r>
                <a:rPr kumimoji="0" lang="ko-KR" altLang="en-US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구조물 붕괴로 시민 </a:t>
              </a:r>
              <a:r>
                <a:rPr kumimoji="0" lang="en-US" altLang="ko-KR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17</a:t>
              </a:r>
              <a:r>
                <a:rPr kumimoji="0" lang="ko-KR" altLang="en-US" sz="1700" b="1" spc="-150" dirty="0">
                  <a:solidFill>
                    <a:srgbClr val="404040"/>
                  </a:solidFill>
                  <a:ea typeface="맑은 고딕" pitchFamily="50" charset="-127"/>
                </a:rPr>
                <a:t>명 사상  </a:t>
              </a:r>
              <a:endPara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endParaRPr>
            </a:p>
          </p:txBody>
        </p:sp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2525" y="3386074"/>
              <a:ext cx="2779691" cy="2081276"/>
            </a:xfrm>
            <a:prstGeom prst="rect">
              <a:avLst/>
            </a:prstGeom>
          </p:spPr>
        </p:pic>
        <p:sp>
          <p:nvSpPr>
            <p:cNvPr id="7" name="TextBox 13"/>
            <p:cNvSpPr txBox="1">
              <a:spLocks noChangeArrowheads="1"/>
            </p:cNvSpPr>
            <p:nvPr/>
          </p:nvSpPr>
          <p:spPr bwMode="auto">
            <a:xfrm>
              <a:off x="1099226" y="3293132"/>
              <a:ext cx="3863300" cy="166199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285750" indent="-285750">
                <a:lnSpc>
                  <a:spcPct val="150000"/>
                </a:lnSpc>
                <a:defRPr/>
              </a:pPr>
              <a:r>
                <a:rPr kumimoji="0" lang="en-US" altLang="ko-KR" sz="1700" b="1" spc="-150" dirty="0" smtClean="0">
                  <a:solidFill>
                    <a:srgbClr val="404040"/>
                  </a:solidFill>
                  <a:ea typeface="맑은 고딕" pitchFamily="50" charset="-127"/>
                </a:rPr>
                <a:t>[</a:t>
              </a:r>
              <a:r>
                <a:rPr kumimoji="0" lang="ko-KR" altLang="en-US" sz="1700" b="1" spc="-150" dirty="0" smtClean="0">
                  <a:solidFill>
                    <a:srgbClr val="404040"/>
                  </a:solidFill>
                  <a:ea typeface="맑은 고딕" pitchFamily="50" charset="-127"/>
                </a:rPr>
                <a:t>재해원인</a:t>
              </a:r>
              <a:r>
                <a:rPr kumimoji="0" lang="en-US" altLang="ko-KR" sz="1700" b="1" spc="-150" dirty="0" smtClean="0">
                  <a:solidFill>
                    <a:srgbClr val="404040"/>
                  </a:solidFill>
                  <a:ea typeface="맑은 고딕" pitchFamily="50" charset="-127"/>
                </a:rPr>
                <a:t>]</a:t>
              </a:r>
            </a:p>
            <a:p>
              <a:pPr marL="285750" indent="-285750">
                <a:lnSpc>
                  <a:spcPct val="150000"/>
                </a:lnSpc>
                <a:defRPr/>
              </a:pPr>
              <a:r>
                <a:rPr kumimoji="0" lang="ko-KR" altLang="en-US" sz="1700" b="1" spc="-150" dirty="0" smtClean="0">
                  <a:solidFill>
                    <a:srgbClr val="404040"/>
                  </a:solidFill>
                  <a:ea typeface="맑은 고딕" pitchFamily="50" charset="-127"/>
                </a:rPr>
                <a:t>①</a:t>
              </a:r>
              <a:r>
                <a:rPr kumimoji="0" lang="en-US" altLang="ko-KR" sz="1700" b="1" spc="-150" dirty="0" smtClean="0">
                  <a:solidFill>
                    <a:srgbClr val="404040"/>
                  </a:solidFill>
                  <a:ea typeface="맑은 고딕" pitchFamily="50" charset="-127"/>
                </a:rPr>
                <a:t> </a:t>
              </a:r>
              <a:r>
                <a:rPr kumimoji="0" lang="ko-KR" altLang="en-US" sz="1700" b="1" spc="-150" dirty="0" smtClean="0">
                  <a:solidFill>
                    <a:srgbClr val="404040"/>
                  </a:solidFill>
                  <a:ea typeface="맑은 고딕" pitchFamily="50" charset="-127"/>
                </a:rPr>
                <a:t>설계 임의변경</a:t>
              </a:r>
              <a:endParaRPr kumimoji="0" lang="en-US" altLang="ko-KR" sz="1700" b="1" spc="-150" dirty="0" smtClean="0">
                <a:solidFill>
                  <a:srgbClr val="404040"/>
                </a:solidFill>
                <a:ea typeface="맑은 고딕" pitchFamily="50" charset="-127"/>
              </a:endParaRPr>
            </a:p>
            <a:p>
              <a:pPr marL="285750" indent="-285750">
                <a:lnSpc>
                  <a:spcPct val="150000"/>
                </a:lnSpc>
                <a:defRPr/>
              </a:pPr>
              <a:r>
                <a:rPr kumimoji="0" lang="ko-KR" altLang="en-US" sz="1700" b="1" spc="-150" dirty="0" smtClean="0">
                  <a:solidFill>
                    <a:srgbClr val="404040"/>
                  </a:solidFill>
                  <a:ea typeface="맑은 고딕" pitchFamily="50" charset="-127"/>
                </a:rPr>
                <a:t>② </a:t>
              </a:r>
              <a:r>
                <a:rPr kumimoji="0" lang="ko-KR" altLang="en-US" sz="1700" b="1" spc="-150" dirty="0" err="1" smtClean="0">
                  <a:solidFill>
                    <a:srgbClr val="404040"/>
                  </a:solidFill>
                  <a:ea typeface="맑은 고딕" pitchFamily="50" charset="-127"/>
                </a:rPr>
                <a:t>동바리</a:t>
              </a:r>
              <a:r>
                <a:rPr kumimoji="0" lang="ko-KR" altLang="en-US" sz="1700" b="1" spc="-150" dirty="0" smtClean="0">
                  <a:solidFill>
                    <a:srgbClr val="404040"/>
                  </a:solidFill>
                  <a:ea typeface="맑은 고딕" pitchFamily="50" charset="-127"/>
                </a:rPr>
                <a:t> 조기 철거</a:t>
              </a:r>
              <a:endParaRPr kumimoji="0" lang="en-US" altLang="ko-KR" sz="1700" b="1" spc="-150" dirty="0" smtClean="0">
                <a:solidFill>
                  <a:srgbClr val="404040"/>
                </a:solidFill>
                <a:ea typeface="맑은 고딕" pitchFamily="50" charset="-127"/>
              </a:endParaRPr>
            </a:p>
            <a:p>
              <a:pPr marL="285750" indent="-285750">
                <a:lnSpc>
                  <a:spcPct val="150000"/>
                </a:lnSpc>
                <a:defRPr/>
              </a:pPr>
              <a:r>
                <a:rPr kumimoji="0" lang="ko-KR" altLang="en-US" sz="1700" b="1" spc="-150" dirty="0" smtClean="0">
                  <a:solidFill>
                    <a:srgbClr val="404040"/>
                  </a:solidFill>
                  <a:ea typeface="맑은 고딕" pitchFamily="50" charset="-127"/>
                </a:rPr>
                <a:t>③ </a:t>
              </a:r>
              <a:r>
                <a:rPr kumimoji="0" lang="ko-KR" altLang="en-US" sz="1700" b="1" spc="-150" dirty="0" smtClean="0">
                  <a:solidFill>
                    <a:srgbClr val="404040"/>
                  </a:solidFill>
                  <a:ea typeface="맑은 고딕" pitchFamily="50" charset="-127"/>
                </a:rPr>
                <a:t>콘크리트 강도 미달</a:t>
              </a:r>
              <a:endPara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endParaRPr>
            </a:p>
          </p:txBody>
        </p:sp>
        <p:sp>
          <p:nvSpPr>
            <p:cNvPr id="10" name="TextBox 13"/>
            <p:cNvSpPr txBox="1">
              <a:spLocks noChangeArrowheads="1"/>
            </p:cNvSpPr>
            <p:nvPr/>
          </p:nvSpPr>
          <p:spPr bwMode="auto">
            <a:xfrm>
              <a:off x="1099224" y="4933557"/>
              <a:ext cx="38633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ko-KR"/>
              </a:defPPr>
              <a:lvl1pPr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1pPr>
              <a:lvl2pPr marL="4572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2pPr>
              <a:lvl3pPr marL="9144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3pPr>
              <a:lvl4pPr marL="13716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4pPr>
              <a:lvl5pPr marL="1828800" algn="l" rtl="0" fontAlgn="base" latinLnBrk="1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5pPr>
              <a:lvl6pPr marL="22860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6pPr>
              <a:lvl7pPr marL="27432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7pPr>
              <a:lvl8pPr marL="32004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8pPr>
              <a:lvl9pPr marL="3657600" algn="l" defTabSz="914400" rtl="0" eaLnBrk="1" latinLnBrk="1" hangingPunct="1">
                <a:defRPr kumimoji="1" kern="1200">
                  <a:solidFill>
                    <a:schemeClr val="tx1"/>
                  </a:solidFill>
                  <a:latin typeface="맑은 고딕" pitchFamily="50" charset="-127"/>
                  <a:ea typeface="굴림" pitchFamily="50" charset="-127"/>
                  <a:cs typeface="+mn-cs"/>
                </a:defRPr>
              </a:lvl9pPr>
            </a:lstStyle>
            <a:p>
              <a:pPr marL="285750" indent="-285750">
                <a:lnSpc>
                  <a:spcPct val="150000"/>
                </a:lnSpc>
                <a:defRPr/>
              </a:pPr>
              <a:r>
                <a:rPr kumimoji="0" lang="en-US" altLang="ko-KR" sz="1200" spc="-150" dirty="0" smtClean="0">
                  <a:solidFill>
                    <a:srgbClr val="404040"/>
                  </a:solidFill>
                  <a:ea typeface="맑은 고딕" pitchFamily="50" charset="-127"/>
                </a:rPr>
                <a:t>※ </a:t>
              </a:r>
              <a:r>
                <a:rPr kumimoji="0" lang="ko-KR" altLang="en-US" sz="1200" spc="-150" dirty="0" smtClean="0">
                  <a:solidFill>
                    <a:srgbClr val="404040"/>
                  </a:solidFill>
                  <a:ea typeface="맑은 고딕" pitchFamily="50" charset="-127"/>
                </a:rPr>
                <a:t>자료</a:t>
              </a:r>
              <a:r>
                <a:rPr kumimoji="0" lang="en-US" altLang="ko-KR" sz="1200" spc="-150" dirty="0" smtClean="0">
                  <a:solidFill>
                    <a:srgbClr val="404040"/>
                  </a:solidFill>
                  <a:ea typeface="맑은 고딕" pitchFamily="50" charset="-127"/>
                </a:rPr>
                <a:t>: </a:t>
              </a:r>
              <a:r>
                <a:rPr kumimoji="0" lang="ko-KR" altLang="en-US" sz="1200" spc="-150" dirty="0" smtClean="0">
                  <a:solidFill>
                    <a:srgbClr val="404040"/>
                  </a:solidFill>
                  <a:ea typeface="맑은 고딕" pitchFamily="50" charset="-127"/>
                </a:rPr>
                <a:t>국토교통부 건설사고조사위원회</a:t>
              </a:r>
              <a:endParaRPr kumimoji="0" lang="en-US" altLang="ko-KR" sz="1200" spc="-150" dirty="0">
                <a:solidFill>
                  <a:srgbClr val="404040"/>
                </a:solidFill>
                <a:ea typeface="맑은 고딕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064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건설현장 구조물 붕괴란</a:t>
            </a:r>
            <a:r>
              <a:rPr lang="en-US" altLang="ko-KR" sz="3000" b="1" spc="-300" dirty="0">
                <a:solidFill>
                  <a:schemeClr val="accent5"/>
                </a:solidFill>
                <a:latin typeface="+mj-ea"/>
              </a:rPr>
              <a:t>?</a:t>
            </a:r>
            <a:endParaRPr lang="ko-KR" altLang="en-US" sz="3000" b="1" spc="-300" dirty="0">
              <a:solidFill>
                <a:schemeClr val="accent5"/>
              </a:solidFill>
              <a:latin typeface="+mj-ea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875154"/>
            <a:ext cx="7664450" cy="3938022"/>
          </a:xfrm>
          <a:prstGeom prst="rect">
            <a:avLst/>
          </a:prstGeom>
        </p:spPr>
      </p:pic>
      <p:sp>
        <p:nvSpPr>
          <p:cNvPr id="10" name="TextBox 13"/>
          <p:cNvSpPr txBox="1">
            <a:spLocks noChangeArrowheads="1"/>
          </p:cNvSpPr>
          <p:nvPr/>
        </p:nvSpPr>
        <p:spPr bwMode="auto">
          <a:xfrm>
            <a:off x="1100243" y="2424545"/>
            <a:ext cx="7068397" cy="2839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건설현장에서 구조물은 크게 아파트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빌딩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,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  교량 등의 </a:t>
            </a:r>
            <a:r>
              <a:rPr kumimoji="0" lang="ko-KR" altLang="en-US" sz="1700" b="1" spc="-150" dirty="0" err="1">
                <a:solidFill>
                  <a:srgbClr val="404040"/>
                </a:solidFill>
                <a:ea typeface="맑은 고딕" pitchFamily="50" charset="-127"/>
              </a:rPr>
              <a:t>본구조물과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endParaRPr kumimoji="0" lang="en-US" altLang="ko-KR" sz="1700" b="1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en-US" altLang="ko-KR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    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이를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시공하기 위해 설치하는 가설구조물로 구분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구조물 붕괴 예시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       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- 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특히 가설구조물 붕괴사고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(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거푸집동바리 붕괴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흙막이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·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토사 붕괴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)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다발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       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-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 건물 해체 작업 시 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오래된 건물 해체</a:t>
            </a:r>
            <a:r>
              <a:rPr kumimoji="0" lang="en-US" altLang="ko-KR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또는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 인접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굴착공사 현장 영향으로 </a:t>
            </a:r>
            <a:endParaRPr kumimoji="0" lang="en-US" altLang="ko-KR" sz="1700" b="1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en-US" altLang="ko-KR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          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구조물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붕괴 등  </a:t>
            </a: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E522A15-A940-B078-8E36-2BF1AE0EBE90}"/>
              </a:ext>
            </a:extLst>
          </p:cNvPr>
          <p:cNvSpPr txBox="1"/>
          <p:nvPr/>
        </p:nvSpPr>
        <p:spPr>
          <a:xfrm>
            <a:off x="759346" y="1877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사고 발생 시 국민행동요령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-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구조물 붕괴 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29865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97693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붕괴사고 대비 및 발생 시 대처요령</a:t>
            </a:r>
          </a:p>
        </p:txBody>
      </p:sp>
      <p:sp>
        <p:nvSpPr>
          <p:cNvPr id="10" name="TextBox 13"/>
          <p:cNvSpPr txBox="1">
            <a:spLocks noChangeArrowheads="1"/>
          </p:cNvSpPr>
          <p:nvPr/>
        </p:nvSpPr>
        <p:spPr bwMode="auto">
          <a:xfrm>
            <a:off x="855385" y="1283882"/>
            <a:ext cx="7800935" cy="82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구조물 붕괴사고를 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효과적으로 대비하기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위해서는 사전 징후를 최대한 빨리 </a:t>
            </a:r>
            <a:endParaRPr kumimoji="0" lang="en-US" altLang="ko-KR" sz="1700" b="1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7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en-US" altLang="ko-KR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    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포착하는 </a:t>
            </a:r>
            <a:r>
              <a:rPr kumimoji="0" lang="ko-KR" altLang="en-US" sz="1700" b="1" spc="-150" dirty="0">
                <a:solidFill>
                  <a:srgbClr val="404040"/>
                </a:solidFill>
                <a:ea typeface="맑은 고딕" pitchFamily="50" charset="-127"/>
              </a:rPr>
              <a:t>것이 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중요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3218" y="2110521"/>
            <a:ext cx="5295269" cy="269960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639C05F-90E2-916E-CEBD-AA573D26718D}"/>
              </a:ext>
            </a:extLst>
          </p:cNvPr>
          <p:cNvSpPr txBox="1"/>
          <p:nvPr/>
        </p:nvSpPr>
        <p:spPr>
          <a:xfrm>
            <a:off x="759346" y="1877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사고 발생 시 국민행동요령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-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구조물 붕괴 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sp>
        <p:nvSpPr>
          <p:cNvPr id="6" name="TextBox 13"/>
          <p:cNvSpPr txBox="1">
            <a:spLocks noChangeArrowheads="1"/>
          </p:cNvSpPr>
          <p:nvPr/>
        </p:nvSpPr>
        <p:spPr bwMode="auto">
          <a:xfrm>
            <a:off x="829180" y="4951007"/>
            <a:ext cx="7800935" cy="82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건설현장 내 작업인원 및 대피인원 파악</a:t>
            </a:r>
            <a:endParaRPr kumimoji="0" lang="en-US" altLang="ko-KR" sz="1700" b="1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700" b="1" spc="-150" dirty="0" err="1" smtClean="0">
                <a:solidFill>
                  <a:srgbClr val="404040"/>
                </a:solidFill>
                <a:ea typeface="맑은 고딕" pitchFamily="50" charset="-127"/>
              </a:rPr>
              <a:t>매몰자</a:t>
            </a:r>
            <a:r>
              <a:rPr kumimoji="0" lang="ko-KR" altLang="en-US" sz="1700" b="1" spc="-150" dirty="0" smtClean="0">
                <a:solidFill>
                  <a:srgbClr val="404040"/>
                </a:solidFill>
                <a:ea typeface="맑은 고딕" pitchFamily="50" charset="-127"/>
              </a:rPr>
              <a:t> 현황 파악 및 추가 붕괴 우려 확인</a:t>
            </a:r>
            <a:endParaRPr kumimoji="0" lang="en-US" altLang="ko-KR" sz="17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35542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14705" y="524865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붕괴사고 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발생 시 신고 방법</a:t>
            </a:r>
            <a:endParaRPr lang="ko-KR" altLang="en-US" sz="3000" b="1" spc="-300" dirty="0">
              <a:solidFill>
                <a:schemeClr val="accent5"/>
              </a:solidFill>
              <a:latin typeface="+mj-ea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E81130D-CF56-FDF8-AF2C-95A5B3EB9ED7}"/>
              </a:ext>
            </a:extLst>
          </p:cNvPr>
          <p:cNvSpPr txBox="1"/>
          <p:nvPr/>
        </p:nvSpPr>
        <p:spPr>
          <a:xfrm>
            <a:off x="759346" y="1877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사고 발생 시 국민행동요령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-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구조물 붕괴 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xmlns="" id="{6B3FAD9E-C3AD-4E7C-1B95-4945EB5DC9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395567"/>
            <a:ext cx="7664450" cy="4653397"/>
          </a:xfrm>
          <a:prstGeom prst="rect">
            <a:avLst/>
          </a:prstGeom>
        </p:spPr>
      </p:pic>
      <p:sp>
        <p:nvSpPr>
          <p:cNvPr id="5" name="TextBox 13">
            <a:extLst>
              <a:ext uri="{FF2B5EF4-FFF2-40B4-BE49-F238E27FC236}">
                <a16:creationId xmlns:a16="http://schemas.microsoft.com/office/drawing/2014/main" xmlns="" id="{396061A7-FF42-D114-C12C-CED898A6E7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9225" y="1672333"/>
            <a:ext cx="6862233" cy="1891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붕괴사고 발생 시에는 신속히 소방서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(119),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경찰서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(112),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고용노동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(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지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)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청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관할 지자체 등에 신고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        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- 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언제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어디서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무엇이 붕괴 되었는지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그리고 피해 인원 및 규모는 어느 정도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150000"/>
              </a:lnSpc>
              <a:defRPr/>
            </a:pP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          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인지 파악 가능한 모든 정보를 자세히 설명 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150000"/>
              </a:lnSpc>
              <a:buFont typeface="Arial"/>
              <a:buChar char="•"/>
              <a:defRPr/>
            </a:pP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9887" y="3256986"/>
            <a:ext cx="3929235" cy="2452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005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붕괴사고 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발생 시 비상 조치</a:t>
            </a:r>
            <a:endParaRPr lang="ko-KR" altLang="en-US" sz="3000" b="1" spc="-300" dirty="0">
              <a:solidFill>
                <a:schemeClr val="accent5"/>
              </a:solidFill>
              <a:latin typeface="+mj-ea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395567"/>
            <a:ext cx="7664450" cy="4653397"/>
          </a:xfrm>
          <a:prstGeom prst="rect">
            <a:avLst/>
          </a:prstGeom>
        </p:spPr>
      </p:pic>
      <p:sp>
        <p:nvSpPr>
          <p:cNvPr id="11" name="TextBox 13"/>
          <p:cNvSpPr txBox="1">
            <a:spLocks noChangeArrowheads="1"/>
          </p:cNvSpPr>
          <p:nvPr/>
        </p:nvSpPr>
        <p:spPr bwMode="auto">
          <a:xfrm>
            <a:off x="1099225" y="1672332"/>
            <a:ext cx="7210809" cy="1491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200000"/>
              </a:lnSpc>
              <a:buFont typeface="Arial"/>
              <a:buChar char="•"/>
              <a:defRPr/>
            </a:pP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지정된 대피장소</a:t>
            </a:r>
            <a:r>
              <a:rPr kumimoji="0" lang="en-US" altLang="ko-KR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(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안전한 장소</a:t>
            </a:r>
            <a:r>
              <a:rPr kumimoji="0" lang="en-US" altLang="ko-KR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)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로 이동 후 관련 기관에 신고</a:t>
            </a:r>
            <a:endParaRPr kumimoji="0" lang="en-US" altLang="ko-KR" sz="1600" b="1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200000"/>
              </a:lnSpc>
              <a:buFont typeface="Arial"/>
              <a:buChar char="•"/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대피 시 붕괴된 자재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·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파편 등을 최대한 건드리지 않고 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조심해서 대피 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200000"/>
              </a:lnSpc>
              <a:buFont typeface="Arial"/>
              <a:buChar char="•"/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건설현장 관계자에게 사고 사실을 알려 사고현장 주변을 통제하도록 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조치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4934" y="3339608"/>
            <a:ext cx="3580393" cy="222299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2CC5E29-0AE3-6FFA-AC38-7CF45760390D}"/>
              </a:ext>
            </a:extLst>
          </p:cNvPr>
          <p:cNvSpPr txBox="1"/>
          <p:nvPr/>
        </p:nvSpPr>
        <p:spPr>
          <a:xfrm>
            <a:off x="759346" y="1877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사고 발생 시 국민행동요령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-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구조물 붕괴 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136505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5399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000" b="1" spc="-300" dirty="0">
                <a:solidFill>
                  <a:schemeClr val="accent5"/>
                </a:solidFill>
                <a:latin typeface="+mj-ea"/>
              </a:rPr>
              <a:t>붕괴사고 </a:t>
            </a:r>
            <a:r>
              <a:rPr lang="ko-KR" altLang="en-US" sz="3000" b="1" spc="-300" dirty="0" smtClean="0">
                <a:solidFill>
                  <a:schemeClr val="accent5"/>
                </a:solidFill>
                <a:latin typeface="+mj-ea"/>
              </a:rPr>
              <a:t>발생 시 비상 조치</a:t>
            </a:r>
            <a:endParaRPr lang="ko-KR" altLang="en-US" sz="3000" b="1" spc="-300" dirty="0">
              <a:solidFill>
                <a:schemeClr val="accent5"/>
              </a:solidFill>
              <a:latin typeface="+mj-ea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966" y="1395567"/>
            <a:ext cx="7664450" cy="4653397"/>
          </a:xfrm>
          <a:prstGeom prst="rect">
            <a:avLst/>
          </a:prstGeom>
        </p:spPr>
      </p:pic>
      <p:sp>
        <p:nvSpPr>
          <p:cNvPr id="13" name="TextBox 13"/>
          <p:cNvSpPr txBox="1">
            <a:spLocks noChangeArrowheads="1"/>
          </p:cNvSpPr>
          <p:nvPr/>
        </p:nvSpPr>
        <p:spPr bwMode="auto">
          <a:xfrm>
            <a:off x="1184950" y="1955992"/>
            <a:ext cx="7210809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250000"/>
              </a:lnSpc>
              <a:buFont typeface="Arial"/>
              <a:buChar char="•"/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동료작업자가 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매몰되어 구조의 필요성이 있는 경우</a:t>
            </a:r>
            <a:r>
              <a:rPr kumimoji="0" lang="en-US" altLang="ko-KR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, 2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차 붕괴사고의  </a:t>
            </a:r>
            <a:endParaRPr kumimoji="0" lang="en-US" altLang="ko-KR" sz="1600" b="1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250000"/>
              </a:lnSpc>
              <a:defRPr/>
            </a:pP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en-US" altLang="ko-KR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    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우려가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있으므로 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섣불리 직접 구조를 위해 사고현장으로 들어가지 말고</a:t>
            </a:r>
            <a:r>
              <a:rPr kumimoji="0" lang="en-US" altLang="ko-KR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 </a:t>
            </a:r>
          </a:p>
          <a:p>
            <a:pPr>
              <a:lnSpc>
                <a:spcPct val="250000"/>
              </a:lnSpc>
              <a:defRPr/>
            </a:pP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en-US" altLang="ko-KR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    </a:t>
            </a:r>
            <a:r>
              <a:rPr kumimoji="0" lang="ko-KR" altLang="en-US" sz="1600" b="1" spc="-150" dirty="0" err="1" smtClean="0">
                <a:solidFill>
                  <a:srgbClr val="404040"/>
                </a:solidFill>
                <a:ea typeface="맑은 고딕" pitchFamily="50" charset="-127"/>
              </a:rPr>
              <a:t>응급구조팀이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도착할 때까지 기다린 후 구조팀에게 사고 상황을 자세하게 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설명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250000"/>
              </a:lnSpc>
              <a:buFont typeface="Arial"/>
              <a:buChar char="•"/>
              <a:defRPr/>
            </a:pP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공사장 밖에 있는 근로자 및 주민들은 추가 붕괴 등의 위험이 있으니 </a:t>
            </a:r>
            <a:endParaRPr kumimoji="0" lang="en-US" altLang="ko-KR" sz="1600" b="1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>
              <a:lnSpc>
                <a:spcPct val="250000"/>
              </a:lnSpc>
              <a:defRPr/>
            </a:pP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 </a:t>
            </a:r>
            <a:r>
              <a:rPr kumimoji="0" lang="en-US" altLang="ko-KR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    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사고현장에 접근하지 않도록 통제</a:t>
            </a:r>
            <a:endParaRPr kumimoji="0" lang="en-US" altLang="ko-KR" sz="1600" b="1" spc="-150" dirty="0" smtClean="0">
              <a:solidFill>
                <a:srgbClr val="404040"/>
              </a:solidFill>
              <a:ea typeface="맑은 고딕" pitchFamily="50" charset="-127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2CC5E29-0AE3-6FFA-AC38-7CF45760390D}"/>
              </a:ext>
            </a:extLst>
          </p:cNvPr>
          <p:cNvSpPr txBox="1"/>
          <p:nvPr/>
        </p:nvSpPr>
        <p:spPr>
          <a:xfrm>
            <a:off x="759346" y="1877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사고 발생 시 국민행동요령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-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구조물 붕괴 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043698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8">
            <a:extLst>
              <a:ext uri="{FF2B5EF4-FFF2-40B4-BE49-F238E27FC236}">
                <a16:creationId xmlns:a16="http://schemas.microsoft.com/office/drawing/2014/main" xmlns="" id="{DBA59CFB-6C78-4E8F-F619-0836F1880BA4}"/>
              </a:ext>
            </a:extLst>
          </p:cNvPr>
          <p:cNvSpPr txBox="1"/>
          <p:nvPr/>
        </p:nvSpPr>
        <p:spPr>
          <a:xfrm>
            <a:off x="1389063" y="535911"/>
            <a:ext cx="5400675" cy="584776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ko-KR" altLang="en-US" sz="3200" b="1" spc="-300" dirty="0">
                <a:solidFill>
                  <a:schemeClr val="accent5"/>
                </a:solidFill>
                <a:latin typeface="+mj-ea"/>
              </a:rPr>
              <a:t>사고수습 및 사후처리 방법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346" y="1395567"/>
            <a:ext cx="7664450" cy="4653397"/>
          </a:xfrm>
          <a:prstGeom prst="rect">
            <a:avLst/>
          </a:prstGeom>
        </p:spPr>
      </p:pic>
      <p:sp>
        <p:nvSpPr>
          <p:cNvPr id="18" name="TextBox 13"/>
          <p:cNvSpPr txBox="1">
            <a:spLocks noChangeArrowheads="1"/>
          </p:cNvSpPr>
          <p:nvPr/>
        </p:nvSpPr>
        <p:spPr bwMode="auto">
          <a:xfrm>
            <a:off x="1099225" y="1672333"/>
            <a:ext cx="686223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tx1"/>
                </a:solidFill>
                <a:latin typeface="맑은 고딕" pitchFamily="50" charset="-127"/>
                <a:ea typeface="굴림" pitchFamily="50" charset="-127"/>
                <a:cs typeface="+mn-cs"/>
              </a:defRPr>
            </a:lvl9pPr>
          </a:lstStyle>
          <a:p>
            <a:pPr marL="285750" indent="-285750">
              <a:lnSpc>
                <a:spcPct val="200000"/>
              </a:lnSpc>
              <a:buFont typeface="Arial"/>
              <a:buChar char="•"/>
              <a:defRPr/>
            </a:pP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현장에 출동한 소방관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경찰관 등 초동조치 요원의 통제에 적극 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협조</a:t>
            </a:r>
            <a:endParaRPr kumimoji="0" lang="en-US" altLang="ko-KR" sz="1600" b="1" spc="-150" dirty="0" smtClean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200000"/>
              </a:lnSpc>
              <a:buFont typeface="Arial"/>
              <a:buChar char="•"/>
              <a:defRPr/>
            </a:pP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관계기관인 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고용노동청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(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지청</a:t>
            </a:r>
            <a:r>
              <a:rPr kumimoji="0" lang="en-US" altLang="ko-KR" sz="1600" b="1" spc="-150" dirty="0">
                <a:solidFill>
                  <a:srgbClr val="404040"/>
                </a:solidFill>
                <a:ea typeface="맑은 고딕" pitchFamily="50" charset="-127"/>
              </a:rPr>
              <a:t>), </a:t>
            </a:r>
            <a:r>
              <a:rPr kumimoji="0" lang="ko-KR" altLang="en-US" sz="1600" b="1" spc="-150" dirty="0">
                <a:solidFill>
                  <a:srgbClr val="404040"/>
                </a:solidFill>
                <a:ea typeface="맑은 고딕" pitchFamily="50" charset="-127"/>
              </a:rPr>
              <a:t>안전보건공단의 사고수습 활동에 적극 협력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  <a:p>
            <a:pPr marL="285750" indent="-285750">
              <a:lnSpc>
                <a:spcPct val="200000"/>
              </a:lnSpc>
              <a:buFont typeface="Arial"/>
              <a:buChar char="•"/>
              <a:defRPr/>
            </a:pP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경찰관</a:t>
            </a:r>
            <a:r>
              <a:rPr kumimoji="0" lang="en-US" altLang="ko-KR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, </a:t>
            </a:r>
            <a:r>
              <a:rPr kumimoji="0" lang="ko-KR" altLang="en-US" sz="1600" b="1" spc="-150" dirty="0" smtClean="0">
                <a:solidFill>
                  <a:srgbClr val="404040"/>
                </a:solidFill>
                <a:ea typeface="맑은 고딕" pitchFamily="50" charset="-127"/>
              </a:rPr>
              <a:t>소방관 등의 유고 안내에 따라 질서 있게 이동</a:t>
            </a:r>
            <a:endParaRPr kumimoji="0" lang="en-US" altLang="ko-KR" sz="1600" b="1" spc="-150" dirty="0">
              <a:solidFill>
                <a:srgbClr val="404040"/>
              </a:solidFill>
              <a:ea typeface="맑은 고딕" pitchFamily="50" charset="-127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0495" y="3312438"/>
            <a:ext cx="3916960" cy="238351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3DA9ECB-270B-F43C-4473-353D30DED979}"/>
              </a:ext>
            </a:extLst>
          </p:cNvPr>
          <p:cNvSpPr txBox="1"/>
          <p:nvPr/>
        </p:nvSpPr>
        <p:spPr>
          <a:xfrm>
            <a:off x="759346" y="18773"/>
            <a:ext cx="4577024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사고 발생 시 국민행동요령 </a:t>
            </a:r>
            <a:r>
              <a:rPr lang="en-US" altLang="ko-KR" sz="1500" b="1" dirty="0">
                <a:solidFill>
                  <a:prstClr val="white"/>
                </a:solidFill>
                <a:latin typeface="+mj-ea"/>
                <a:ea typeface="+mj-ea"/>
              </a:rPr>
              <a:t>-</a:t>
            </a:r>
            <a:r>
              <a:rPr lang="ko-KR" altLang="en-US" sz="1500" b="1" dirty="0">
                <a:solidFill>
                  <a:prstClr val="white"/>
                </a:solidFill>
                <a:latin typeface="+mj-ea"/>
                <a:ea typeface="+mj-ea"/>
              </a:rPr>
              <a:t> 구조물 붕괴 </a:t>
            </a:r>
            <a:endParaRPr kumimoji="0" lang="ko-KR" altLang="en-US" sz="1500" b="1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453340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397</TotalTime>
  <Words>447</Words>
  <Application>Microsoft Office PowerPoint</Application>
  <PresentationFormat>화면 슬라이드 쇼(4:3)</PresentationFormat>
  <Paragraphs>60</Paragraphs>
  <Slides>11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4" baseType="lpstr">
      <vt:lpstr>Arial</vt:lpstr>
      <vt:lpstr>맑은 고딕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fieldguide</dc:creator>
  <cp:keywords/>
  <dc:description/>
  <cp:lastModifiedBy>user</cp:lastModifiedBy>
  <cp:revision>85</cp:revision>
  <dcterms:created xsi:type="dcterms:W3CDTF">2022-11-13T15:13:23Z</dcterms:created>
  <dcterms:modified xsi:type="dcterms:W3CDTF">2022-12-28T01:36:08Z</dcterms:modified>
  <cp:category/>
</cp:coreProperties>
</file>