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90" r:id="rId2"/>
    <p:sldId id="275" r:id="rId3"/>
    <p:sldId id="305" r:id="rId4"/>
    <p:sldId id="306" r:id="rId5"/>
    <p:sldId id="257" r:id="rId6"/>
    <p:sldId id="258" r:id="rId7"/>
    <p:sldId id="259" r:id="rId8"/>
    <p:sldId id="300" r:id="rId9"/>
    <p:sldId id="284" r:id="rId10"/>
    <p:sldId id="301" r:id="rId11"/>
    <p:sldId id="285" r:id="rId12"/>
    <p:sldId id="303" r:id="rId13"/>
    <p:sldId id="286" r:id="rId14"/>
    <p:sldId id="287" r:id="rId15"/>
    <p:sldId id="291" r:id="rId16"/>
    <p:sldId id="292" r:id="rId17"/>
    <p:sldId id="293" r:id="rId18"/>
    <p:sldId id="289" r:id="rId19"/>
    <p:sldId id="299" r:id="rId20"/>
    <p:sldId id="296" r:id="rId21"/>
    <p:sldId id="274" r:id="rId22"/>
  </p:sldIdLst>
  <p:sldSz cx="9144000" cy="6858000" type="screen4x3"/>
  <p:notesSz cx="6858000" cy="9144000"/>
  <p:embeddedFontLst>
    <p:embeddedFont>
      <p:font typeface="맑은 고딕" panose="020B0503020000020004" pitchFamily="50" charset="-127"/>
      <p:regular r:id="rId23"/>
      <p:bold r:id="rId2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657" autoAdjust="0"/>
  </p:normalViewPr>
  <p:slideViewPr>
    <p:cSldViewPr snapToGrid="0" snapToObjects="1">
      <p:cViewPr varScale="1">
        <p:scale>
          <a:sx n="100" d="100"/>
          <a:sy n="100" d="100"/>
        </p:scale>
        <p:origin x="45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back-ivory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391" cy="6857543"/>
          </a:xfrm>
          <a:prstGeom prst="rect">
            <a:avLst/>
          </a:prstGeom>
        </p:spPr>
      </p:pic>
      <p:pic>
        <p:nvPicPr>
          <p:cNvPr id="8" name="Picture 7" descr="아래이미지 사본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6341"/>
            <a:ext cx="9143391" cy="104234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4855"/>
            <a:ext cx="9151380" cy="122628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81893" y="576564"/>
            <a:ext cx="433374" cy="433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403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100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66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692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14800" y="3416300"/>
            <a:ext cx="896112" cy="1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865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519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880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164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6531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779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434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63B7C-C7BF-6E4D-8550-7ED87F47B293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729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점토벽돌배경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391" cy="6857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4196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731460"/>
            <a:ext cx="7664450" cy="433780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5985" y="2175610"/>
            <a:ext cx="7047271" cy="44384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6C44A93-C8F2-407E-C994-3385F57F7762}"/>
              </a:ext>
            </a:extLst>
          </p:cNvPr>
          <p:cNvSpPr txBox="1"/>
          <p:nvPr/>
        </p:nvSpPr>
        <p:spPr>
          <a:xfrm>
            <a:off x="759346" y="23027"/>
            <a:ext cx="558242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비금속광물제품제조업</a:t>
            </a:r>
            <a:r>
              <a:rPr kumimoji="0"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(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점토벽돌</a:t>
            </a:r>
            <a:r>
              <a:rPr kumimoji="0"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)</a:t>
            </a:r>
            <a:r>
              <a:rPr lang="ko-KR" altLang="ko-KR" sz="1500" b="1" dirty="0">
                <a:solidFill>
                  <a:prstClr val="white"/>
                </a:solidFill>
                <a:latin typeface="+mj-ea"/>
                <a:ea typeface="+mj-ea"/>
              </a:rPr>
              <a:t> </a:t>
            </a: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공정별 유해위험요인 </a:t>
            </a:r>
          </a:p>
        </p:txBody>
      </p:sp>
      <p:sp>
        <p:nvSpPr>
          <p:cNvPr id="6" name="모서리가 둥근 직사각형 15">
            <a:extLst>
              <a:ext uri="{FF2B5EF4-FFF2-40B4-BE49-F238E27FC236}">
                <a16:creationId xmlns="" xmlns:a16="http://schemas.microsoft.com/office/drawing/2014/main" id="{152A4C53-66B2-6FA7-3AF5-4F97DCB91003}"/>
              </a:ext>
            </a:extLst>
          </p:cNvPr>
          <p:cNvSpPr/>
          <p:nvPr/>
        </p:nvSpPr>
        <p:spPr>
          <a:xfrm>
            <a:off x="905818" y="1141611"/>
            <a:ext cx="3123258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 err="1" smtClean="0">
                <a:solidFill>
                  <a:prstClr val="white"/>
                </a:solidFill>
                <a:latin typeface="+mj-ea"/>
                <a:ea typeface="+mj-ea"/>
              </a:rPr>
              <a:t>제토</a:t>
            </a:r>
            <a:r>
              <a:rPr lang="ko-KR" altLang="en-US" sz="2200" b="1" dirty="0" smtClean="0">
                <a:solidFill>
                  <a:prstClr val="white"/>
                </a:solidFill>
                <a:latin typeface="+mj-ea"/>
                <a:ea typeface="+mj-ea"/>
              </a:rPr>
              <a:t> 및 숙성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 err="1" smtClean="0">
                <a:solidFill>
                  <a:schemeClr val="accent5"/>
                </a:solidFill>
                <a:latin typeface="+mj-ea"/>
              </a:rPr>
              <a:t>공정별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 안전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작업 방법</a:t>
            </a:r>
            <a:endParaRPr lang="ko-KR" altLang="en-US" sz="3000" b="1" spc="-300" dirty="0">
              <a:solidFill>
                <a:schemeClr val="accent5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282338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714414"/>
            <a:ext cx="7664450" cy="4354849"/>
          </a:xfrm>
          <a:prstGeom prst="rect">
            <a:avLst/>
          </a:prstGeom>
        </p:spPr>
      </p:pic>
      <p:sp>
        <p:nvSpPr>
          <p:cNvPr id="5" name="TextBox 13"/>
          <p:cNvSpPr txBox="1">
            <a:spLocks noChangeArrowheads="1"/>
          </p:cNvSpPr>
          <p:nvPr/>
        </p:nvSpPr>
        <p:spPr bwMode="auto">
          <a:xfrm>
            <a:off x="1099225" y="1915441"/>
            <a:ext cx="7092231" cy="81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 err="1">
                <a:solidFill>
                  <a:srgbClr val="404040"/>
                </a:solidFill>
                <a:ea typeface="맑은 고딕" pitchFamily="50" charset="-127"/>
              </a:rPr>
              <a:t>혼련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공정을 통해 원료 혼합 후 내입강도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내마모성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내침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식성 등을 위해 압출성형으로 압착하고 벽돌모양 틀을 통과시켜 절단 및 </a:t>
            </a:r>
            <a:r>
              <a:rPr kumimoji="0" lang="ko-KR" altLang="en-US" sz="1600" b="1" spc="-150" dirty="0" err="1">
                <a:solidFill>
                  <a:srgbClr val="404040"/>
                </a:solidFill>
                <a:ea typeface="맑은 고딕" pitchFamily="50" charset="-127"/>
              </a:rPr>
              <a:t>적상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3822" y="2733675"/>
            <a:ext cx="7050281" cy="39314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889AEFC-5517-8288-2C0A-DB812749DB3B}"/>
              </a:ext>
            </a:extLst>
          </p:cNvPr>
          <p:cNvSpPr txBox="1"/>
          <p:nvPr/>
        </p:nvSpPr>
        <p:spPr>
          <a:xfrm>
            <a:off x="759346" y="23027"/>
            <a:ext cx="558242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비금속광물제품제조업</a:t>
            </a:r>
            <a:r>
              <a:rPr kumimoji="0"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(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점토벽돌</a:t>
            </a:r>
            <a:r>
              <a:rPr kumimoji="0"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)</a:t>
            </a:r>
            <a:r>
              <a:rPr lang="ko-KR" altLang="ko-KR" sz="1500" b="1" dirty="0">
                <a:solidFill>
                  <a:prstClr val="white"/>
                </a:solidFill>
                <a:latin typeface="+mj-ea"/>
                <a:ea typeface="+mj-ea"/>
              </a:rPr>
              <a:t> </a:t>
            </a: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공정별 유해위험요인 </a:t>
            </a:r>
          </a:p>
        </p:txBody>
      </p:sp>
      <p:sp>
        <p:nvSpPr>
          <p:cNvPr id="9" name="모서리가 둥근 직사각형 15">
            <a:extLst>
              <a:ext uri="{FF2B5EF4-FFF2-40B4-BE49-F238E27FC236}">
                <a16:creationId xmlns="" xmlns:a16="http://schemas.microsoft.com/office/drawing/2014/main" id="{152A4C53-66B2-6FA7-3AF5-4F97DCB91003}"/>
              </a:ext>
            </a:extLst>
          </p:cNvPr>
          <p:cNvSpPr/>
          <p:nvPr/>
        </p:nvSpPr>
        <p:spPr>
          <a:xfrm>
            <a:off x="905818" y="1141611"/>
            <a:ext cx="1932632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smtClean="0">
                <a:solidFill>
                  <a:prstClr val="white"/>
                </a:solidFill>
                <a:latin typeface="+mj-ea"/>
                <a:ea typeface="+mj-ea"/>
              </a:rPr>
              <a:t>성형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 err="1" smtClean="0">
                <a:solidFill>
                  <a:schemeClr val="accent5"/>
                </a:solidFill>
                <a:latin typeface="+mj-ea"/>
              </a:rPr>
              <a:t>공정별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 안전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작업 방법</a:t>
            </a:r>
            <a:endParaRPr lang="ko-KR" altLang="en-US" sz="3000" b="1" spc="-300" dirty="0">
              <a:solidFill>
                <a:schemeClr val="accent5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517500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714414"/>
            <a:ext cx="7664450" cy="435484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8789" y="2039249"/>
            <a:ext cx="7199018" cy="365716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BEC9E48-66E3-3D5E-957D-58C08AF68F1E}"/>
              </a:ext>
            </a:extLst>
          </p:cNvPr>
          <p:cNvSpPr txBox="1"/>
          <p:nvPr/>
        </p:nvSpPr>
        <p:spPr>
          <a:xfrm>
            <a:off x="759346" y="23027"/>
            <a:ext cx="558242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비금속광물제품제조업</a:t>
            </a:r>
            <a:r>
              <a:rPr kumimoji="0"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(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점토벽돌</a:t>
            </a:r>
            <a:r>
              <a:rPr kumimoji="0"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)</a:t>
            </a:r>
            <a:r>
              <a:rPr lang="ko-KR" altLang="ko-KR" sz="1500" b="1" dirty="0">
                <a:solidFill>
                  <a:prstClr val="white"/>
                </a:solidFill>
                <a:latin typeface="+mj-ea"/>
                <a:ea typeface="+mj-ea"/>
              </a:rPr>
              <a:t> </a:t>
            </a: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공정별 유해위험요인 </a:t>
            </a:r>
          </a:p>
        </p:txBody>
      </p:sp>
      <p:sp>
        <p:nvSpPr>
          <p:cNvPr id="7" name="모서리가 둥근 직사각형 15">
            <a:extLst>
              <a:ext uri="{FF2B5EF4-FFF2-40B4-BE49-F238E27FC236}">
                <a16:creationId xmlns="" xmlns:a16="http://schemas.microsoft.com/office/drawing/2014/main" id="{152A4C53-66B2-6FA7-3AF5-4F97DCB91003}"/>
              </a:ext>
            </a:extLst>
          </p:cNvPr>
          <p:cNvSpPr/>
          <p:nvPr/>
        </p:nvSpPr>
        <p:spPr>
          <a:xfrm>
            <a:off x="905818" y="1141611"/>
            <a:ext cx="1932632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smtClean="0">
                <a:solidFill>
                  <a:prstClr val="white"/>
                </a:solidFill>
                <a:latin typeface="+mj-ea"/>
                <a:ea typeface="+mj-ea"/>
              </a:rPr>
              <a:t>성형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 err="1" smtClean="0">
                <a:solidFill>
                  <a:schemeClr val="accent5"/>
                </a:solidFill>
                <a:latin typeface="+mj-ea"/>
              </a:rPr>
              <a:t>공정별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 안전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작업 방법</a:t>
            </a:r>
            <a:endParaRPr lang="ko-KR" altLang="en-US" sz="3000" b="1" spc="-300" dirty="0">
              <a:solidFill>
                <a:schemeClr val="accent5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992388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714414"/>
            <a:ext cx="7664450" cy="435484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456" y="2005015"/>
            <a:ext cx="7178749" cy="430396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2D36A54-D0DC-881E-24BC-C17AEE52B9C7}"/>
              </a:ext>
            </a:extLst>
          </p:cNvPr>
          <p:cNvSpPr txBox="1"/>
          <p:nvPr/>
        </p:nvSpPr>
        <p:spPr>
          <a:xfrm>
            <a:off x="759346" y="23027"/>
            <a:ext cx="558242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비금속광물제품제조업</a:t>
            </a:r>
            <a:r>
              <a:rPr kumimoji="0"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(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점토벽돌</a:t>
            </a:r>
            <a:r>
              <a:rPr kumimoji="0"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)</a:t>
            </a:r>
            <a:r>
              <a:rPr lang="ko-KR" altLang="ko-KR" sz="1500" b="1" dirty="0">
                <a:solidFill>
                  <a:prstClr val="white"/>
                </a:solidFill>
                <a:latin typeface="+mj-ea"/>
                <a:ea typeface="+mj-ea"/>
              </a:rPr>
              <a:t> </a:t>
            </a: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공정별 유해위험요인 </a:t>
            </a:r>
          </a:p>
        </p:txBody>
      </p:sp>
      <p:sp>
        <p:nvSpPr>
          <p:cNvPr id="6" name="모서리가 둥근 직사각형 15">
            <a:extLst>
              <a:ext uri="{FF2B5EF4-FFF2-40B4-BE49-F238E27FC236}">
                <a16:creationId xmlns="" xmlns:a16="http://schemas.microsoft.com/office/drawing/2014/main" id="{152A4C53-66B2-6FA7-3AF5-4F97DCB91003}"/>
              </a:ext>
            </a:extLst>
          </p:cNvPr>
          <p:cNvSpPr/>
          <p:nvPr/>
        </p:nvSpPr>
        <p:spPr>
          <a:xfrm>
            <a:off x="905818" y="1141611"/>
            <a:ext cx="1932632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smtClean="0">
                <a:solidFill>
                  <a:prstClr val="white"/>
                </a:solidFill>
                <a:latin typeface="+mj-ea"/>
                <a:ea typeface="+mj-ea"/>
              </a:rPr>
              <a:t>성형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 err="1" smtClean="0">
                <a:solidFill>
                  <a:schemeClr val="accent5"/>
                </a:solidFill>
                <a:latin typeface="+mj-ea"/>
              </a:rPr>
              <a:t>공정별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 안전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작업 방법</a:t>
            </a:r>
            <a:endParaRPr lang="ko-KR" altLang="en-US" sz="3000" b="1" spc="-300" dirty="0">
              <a:solidFill>
                <a:schemeClr val="accent5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963211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731150"/>
            <a:ext cx="7664450" cy="4338114"/>
          </a:xfrm>
          <a:prstGeom prst="rect">
            <a:avLst/>
          </a:prstGeom>
        </p:spPr>
      </p:pic>
      <p:sp>
        <p:nvSpPr>
          <p:cNvPr id="6" name="TextBox 13"/>
          <p:cNvSpPr txBox="1">
            <a:spLocks noChangeArrowheads="1"/>
          </p:cNvSpPr>
          <p:nvPr/>
        </p:nvSpPr>
        <p:spPr bwMode="auto">
          <a:xfrm>
            <a:off x="1088906" y="1897547"/>
            <a:ext cx="7092231" cy="414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수분을 일정 비율 이하로 유지하기 위해 열풍 등의 건조 장치로 일정시간 건조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2456" y="2397054"/>
            <a:ext cx="6669000" cy="38237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307B817-24CE-DB5B-8406-C683194FBF62}"/>
              </a:ext>
            </a:extLst>
          </p:cNvPr>
          <p:cNvSpPr txBox="1"/>
          <p:nvPr/>
        </p:nvSpPr>
        <p:spPr>
          <a:xfrm>
            <a:off x="759346" y="23027"/>
            <a:ext cx="558242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비금속광물제품제조업</a:t>
            </a:r>
            <a:r>
              <a:rPr kumimoji="0"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(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점토벽돌</a:t>
            </a:r>
            <a:r>
              <a:rPr kumimoji="0"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)</a:t>
            </a:r>
            <a:r>
              <a:rPr lang="ko-KR" altLang="ko-KR" sz="1500" b="1" dirty="0">
                <a:solidFill>
                  <a:prstClr val="white"/>
                </a:solidFill>
                <a:latin typeface="+mj-ea"/>
                <a:ea typeface="+mj-ea"/>
              </a:rPr>
              <a:t> </a:t>
            </a: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공정별 유해위험요인 </a:t>
            </a:r>
          </a:p>
        </p:txBody>
      </p:sp>
      <p:sp>
        <p:nvSpPr>
          <p:cNvPr id="7" name="모서리가 둥근 직사각형 15">
            <a:extLst>
              <a:ext uri="{FF2B5EF4-FFF2-40B4-BE49-F238E27FC236}">
                <a16:creationId xmlns="" xmlns:a16="http://schemas.microsoft.com/office/drawing/2014/main" id="{152A4C53-66B2-6FA7-3AF5-4F97DCB91003}"/>
              </a:ext>
            </a:extLst>
          </p:cNvPr>
          <p:cNvSpPr/>
          <p:nvPr/>
        </p:nvSpPr>
        <p:spPr>
          <a:xfrm>
            <a:off x="905818" y="1141611"/>
            <a:ext cx="1932632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 smtClean="0">
                <a:solidFill>
                  <a:prstClr val="white"/>
                </a:solidFill>
                <a:latin typeface="+mj-ea"/>
                <a:ea typeface="+mj-ea"/>
              </a:rPr>
              <a:t>건조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 err="1" smtClean="0">
                <a:solidFill>
                  <a:schemeClr val="accent5"/>
                </a:solidFill>
                <a:latin typeface="+mj-ea"/>
              </a:rPr>
              <a:t>공정별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 안전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작업 방법</a:t>
            </a:r>
            <a:endParaRPr lang="ko-KR" altLang="en-US" sz="3000" b="1" spc="-300" dirty="0">
              <a:solidFill>
                <a:schemeClr val="accent5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037276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714414"/>
            <a:ext cx="7664450" cy="4354849"/>
          </a:xfrm>
          <a:prstGeom prst="rect">
            <a:avLst/>
          </a:prstGeom>
        </p:spPr>
      </p:pic>
      <p:sp>
        <p:nvSpPr>
          <p:cNvPr id="7" name="TextBox 13"/>
          <p:cNvSpPr txBox="1">
            <a:spLocks noChangeArrowheads="1"/>
          </p:cNvSpPr>
          <p:nvPr/>
        </p:nvSpPr>
        <p:spPr bwMode="auto">
          <a:xfrm>
            <a:off x="1099225" y="1951186"/>
            <a:ext cx="7092231" cy="414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제품의 색상 및 문양 등 특성에 따라 자동 및 수동 적재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2779" y="2441084"/>
            <a:ext cx="6858677" cy="359938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7D70E09-3054-62F0-7CE5-F46BD882611C}"/>
              </a:ext>
            </a:extLst>
          </p:cNvPr>
          <p:cNvSpPr txBox="1"/>
          <p:nvPr/>
        </p:nvSpPr>
        <p:spPr>
          <a:xfrm>
            <a:off x="759346" y="23027"/>
            <a:ext cx="558242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비금속광물제품제조업</a:t>
            </a:r>
            <a:r>
              <a:rPr kumimoji="0"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(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점토벽돌</a:t>
            </a:r>
            <a:r>
              <a:rPr kumimoji="0"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)</a:t>
            </a:r>
            <a:r>
              <a:rPr lang="ko-KR" altLang="ko-KR" sz="1500" b="1" dirty="0">
                <a:solidFill>
                  <a:prstClr val="white"/>
                </a:solidFill>
                <a:latin typeface="+mj-ea"/>
                <a:ea typeface="+mj-ea"/>
              </a:rPr>
              <a:t> </a:t>
            </a: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공정별 유해위험요인 </a:t>
            </a:r>
          </a:p>
        </p:txBody>
      </p:sp>
      <p:sp>
        <p:nvSpPr>
          <p:cNvPr id="9" name="모서리가 둥근 직사각형 15">
            <a:extLst>
              <a:ext uri="{FF2B5EF4-FFF2-40B4-BE49-F238E27FC236}">
                <a16:creationId xmlns="" xmlns:a16="http://schemas.microsoft.com/office/drawing/2014/main" id="{152A4C53-66B2-6FA7-3AF5-4F97DCB91003}"/>
              </a:ext>
            </a:extLst>
          </p:cNvPr>
          <p:cNvSpPr/>
          <p:nvPr/>
        </p:nvSpPr>
        <p:spPr>
          <a:xfrm>
            <a:off x="905818" y="1141611"/>
            <a:ext cx="1932632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 smtClean="0">
                <a:solidFill>
                  <a:prstClr val="white"/>
                </a:solidFill>
                <a:latin typeface="+mj-ea"/>
                <a:ea typeface="+mj-ea"/>
              </a:rPr>
              <a:t>적재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 err="1" smtClean="0">
                <a:solidFill>
                  <a:schemeClr val="accent5"/>
                </a:solidFill>
                <a:latin typeface="+mj-ea"/>
              </a:rPr>
              <a:t>공정별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 안전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작업 방법</a:t>
            </a:r>
            <a:endParaRPr lang="ko-KR" altLang="en-US" sz="3000" b="1" spc="-300" dirty="0">
              <a:solidFill>
                <a:schemeClr val="accent5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064294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714414"/>
            <a:ext cx="7664450" cy="435484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7541" y="1971675"/>
            <a:ext cx="6909015" cy="400447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9142E30-78F8-4D14-D90E-369F5763A7F9}"/>
              </a:ext>
            </a:extLst>
          </p:cNvPr>
          <p:cNvSpPr txBox="1"/>
          <p:nvPr/>
        </p:nvSpPr>
        <p:spPr>
          <a:xfrm>
            <a:off x="759346" y="23027"/>
            <a:ext cx="558242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비금속광물제품제조업</a:t>
            </a:r>
            <a:r>
              <a:rPr kumimoji="0"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(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점토벽돌</a:t>
            </a:r>
            <a:r>
              <a:rPr kumimoji="0"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)</a:t>
            </a:r>
            <a:r>
              <a:rPr lang="ko-KR" altLang="ko-KR" sz="1500" b="1" dirty="0">
                <a:solidFill>
                  <a:prstClr val="white"/>
                </a:solidFill>
                <a:latin typeface="+mj-ea"/>
                <a:ea typeface="+mj-ea"/>
              </a:rPr>
              <a:t> </a:t>
            </a: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공정별 유해위험요인 </a:t>
            </a:r>
          </a:p>
        </p:txBody>
      </p:sp>
      <p:sp>
        <p:nvSpPr>
          <p:cNvPr id="7" name="모서리가 둥근 직사각형 15">
            <a:extLst>
              <a:ext uri="{FF2B5EF4-FFF2-40B4-BE49-F238E27FC236}">
                <a16:creationId xmlns="" xmlns:a16="http://schemas.microsoft.com/office/drawing/2014/main" id="{152A4C53-66B2-6FA7-3AF5-4F97DCB91003}"/>
              </a:ext>
            </a:extLst>
          </p:cNvPr>
          <p:cNvSpPr/>
          <p:nvPr/>
        </p:nvSpPr>
        <p:spPr>
          <a:xfrm>
            <a:off x="905818" y="1141611"/>
            <a:ext cx="1932632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 smtClean="0">
                <a:solidFill>
                  <a:prstClr val="white"/>
                </a:solidFill>
                <a:latin typeface="+mj-ea"/>
                <a:ea typeface="+mj-ea"/>
              </a:rPr>
              <a:t>적재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 err="1" smtClean="0">
                <a:solidFill>
                  <a:schemeClr val="accent5"/>
                </a:solidFill>
                <a:latin typeface="+mj-ea"/>
              </a:rPr>
              <a:t>공정별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 안전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작업 방법</a:t>
            </a:r>
            <a:endParaRPr lang="ko-KR" altLang="en-US" sz="3000" b="1" spc="-300" dirty="0">
              <a:solidFill>
                <a:schemeClr val="accent5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64012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714414"/>
            <a:ext cx="7664450" cy="4354849"/>
          </a:xfrm>
          <a:prstGeom prst="rect">
            <a:avLst/>
          </a:prstGeom>
        </p:spPr>
      </p:pic>
      <p:sp>
        <p:nvSpPr>
          <p:cNvPr id="9" name="TextBox 13"/>
          <p:cNvSpPr txBox="1">
            <a:spLocks noChangeArrowheads="1"/>
          </p:cNvSpPr>
          <p:nvPr/>
        </p:nvSpPr>
        <p:spPr bwMode="auto">
          <a:xfrm>
            <a:off x="1099225" y="1881979"/>
            <a:ext cx="7210809" cy="81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소성 대차에 적재된 건조제품을 일정 규모의 </a:t>
            </a:r>
            <a:r>
              <a:rPr kumimoji="0" lang="ko-KR" altLang="en-US" sz="1600" b="1" spc="-150" dirty="0" err="1">
                <a:solidFill>
                  <a:srgbClr val="404040"/>
                </a:solidFill>
                <a:ea typeface="맑은 고딕" pitchFamily="50" charset="-127"/>
              </a:rPr>
              <a:t>고온에서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산화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환원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600" b="1" spc="-150" dirty="0" err="1">
                <a:solidFill>
                  <a:srgbClr val="404040"/>
                </a:solidFill>
                <a:ea typeface="맑은 고딕" pitchFamily="50" charset="-127"/>
              </a:rPr>
              <a:t>후레싱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ko-KR" altLang="en-US" sz="1600" b="1" spc="-150" dirty="0" err="1">
                <a:solidFill>
                  <a:srgbClr val="404040"/>
                </a:solidFill>
                <a:ea typeface="맑은 고딕" pitchFamily="50" charset="-127"/>
              </a:rPr>
              <a:t>소싱하여원하는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색상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규격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강도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흡수율 등 물성을 충족한 제품을 만들어 냄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4021" y="2688916"/>
            <a:ext cx="6917911" cy="35360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37D0D99-346F-0B01-CD2E-74DF9740E736}"/>
              </a:ext>
            </a:extLst>
          </p:cNvPr>
          <p:cNvSpPr txBox="1"/>
          <p:nvPr/>
        </p:nvSpPr>
        <p:spPr>
          <a:xfrm>
            <a:off x="759346" y="23027"/>
            <a:ext cx="558242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비금속광물제품제조업</a:t>
            </a:r>
            <a:r>
              <a:rPr kumimoji="0"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(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점토벽돌</a:t>
            </a:r>
            <a:r>
              <a:rPr kumimoji="0"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)</a:t>
            </a:r>
            <a:r>
              <a:rPr lang="ko-KR" altLang="ko-KR" sz="1500" b="1" dirty="0">
                <a:solidFill>
                  <a:prstClr val="white"/>
                </a:solidFill>
                <a:latin typeface="+mj-ea"/>
                <a:ea typeface="+mj-ea"/>
              </a:rPr>
              <a:t> </a:t>
            </a: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공정별 유해위험요인 </a:t>
            </a:r>
          </a:p>
        </p:txBody>
      </p:sp>
      <p:sp>
        <p:nvSpPr>
          <p:cNvPr id="8" name="모서리가 둥근 직사각형 15">
            <a:extLst>
              <a:ext uri="{FF2B5EF4-FFF2-40B4-BE49-F238E27FC236}">
                <a16:creationId xmlns="" xmlns:a16="http://schemas.microsoft.com/office/drawing/2014/main" id="{152A4C53-66B2-6FA7-3AF5-4F97DCB91003}"/>
              </a:ext>
            </a:extLst>
          </p:cNvPr>
          <p:cNvSpPr/>
          <p:nvPr/>
        </p:nvSpPr>
        <p:spPr>
          <a:xfrm>
            <a:off x="905818" y="1141611"/>
            <a:ext cx="1932632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 smtClean="0">
                <a:solidFill>
                  <a:prstClr val="white"/>
                </a:solidFill>
                <a:latin typeface="+mj-ea"/>
                <a:ea typeface="+mj-ea"/>
              </a:rPr>
              <a:t>소성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 err="1" smtClean="0">
                <a:solidFill>
                  <a:schemeClr val="accent5"/>
                </a:solidFill>
                <a:latin typeface="+mj-ea"/>
              </a:rPr>
              <a:t>공정별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 안전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작업 방법</a:t>
            </a:r>
            <a:endParaRPr lang="ko-KR" altLang="en-US" sz="3000" b="1" spc="-300" dirty="0">
              <a:solidFill>
                <a:schemeClr val="accent5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325731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714414"/>
            <a:ext cx="7664450" cy="435484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4357" y="2243876"/>
            <a:ext cx="7280674" cy="350250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7FA193B-FB10-B55A-7501-611F4250FFA7}"/>
              </a:ext>
            </a:extLst>
          </p:cNvPr>
          <p:cNvSpPr txBox="1"/>
          <p:nvPr/>
        </p:nvSpPr>
        <p:spPr>
          <a:xfrm>
            <a:off x="759346" y="23027"/>
            <a:ext cx="558242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비금속광물제품제조업</a:t>
            </a:r>
            <a:r>
              <a:rPr kumimoji="0"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(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점토벽돌</a:t>
            </a:r>
            <a:r>
              <a:rPr kumimoji="0"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)</a:t>
            </a:r>
            <a:r>
              <a:rPr lang="ko-KR" altLang="ko-KR" sz="1500" b="1" dirty="0">
                <a:solidFill>
                  <a:prstClr val="white"/>
                </a:solidFill>
                <a:latin typeface="+mj-ea"/>
                <a:ea typeface="+mj-ea"/>
              </a:rPr>
              <a:t> </a:t>
            </a: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공정별 유해위험요인 </a:t>
            </a:r>
          </a:p>
        </p:txBody>
      </p:sp>
      <p:sp>
        <p:nvSpPr>
          <p:cNvPr id="6" name="모서리가 둥근 직사각형 15">
            <a:extLst>
              <a:ext uri="{FF2B5EF4-FFF2-40B4-BE49-F238E27FC236}">
                <a16:creationId xmlns="" xmlns:a16="http://schemas.microsoft.com/office/drawing/2014/main" id="{152A4C53-66B2-6FA7-3AF5-4F97DCB91003}"/>
              </a:ext>
            </a:extLst>
          </p:cNvPr>
          <p:cNvSpPr/>
          <p:nvPr/>
        </p:nvSpPr>
        <p:spPr>
          <a:xfrm>
            <a:off x="905818" y="1141611"/>
            <a:ext cx="1932632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 smtClean="0">
                <a:solidFill>
                  <a:prstClr val="white"/>
                </a:solidFill>
                <a:latin typeface="+mj-ea"/>
                <a:ea typeface="+mj-ea"/>
              </a:rPr>
              <a:t>소성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 err="1" smtClean="0">
                <a:solidFill>
                  <a:schemeClr val="accent5"/>
                </a:solidFill>
                <a:latin typeface="+mj-ea"/>
              </a:rPr>
              <a:t>공정별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 안전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작업 방법</a:t>
            </a:r>
            <a:endParaRPr lang="ko-KR" altLang="en-US" sz="3000" b="1" spc="-300" dirty="0">
              <a:solidFill>
                <a:schemeClr val="accent5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543306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714414"/>
            <a:ext cx="7664450" cy="4354849"/>
          </a:xfrm>
          <a:prstGeom prst="rect">
            <a:avLst/>
          </a:prstGeom>
        </p:spPr>
      </p:pic>
      <p:sp>
        <p:nvSpPr>
          <p:cNvPr id="7" name="TextBox 13"/>
          <p:cNvSpPr txBox="1">
            <a:spLocks noChangeArrowheads="1"/>
          </p:cNvSpPr>
          <p:nvPr/>
        </p:nvSpPr>
        <p:spPr bwMode="auto">
          <a:xfrm>
            <a:off x="1099225" y="1946622"/>
            <a:ext cx="7210809" cy="81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포장기에서 소성된 제품을 색상과 규격 등 국내외 품질 기준에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따라 </a:t>
            </a:r>
            <a:r>
              <a:rPr kumimoji="0" lang="ko-KR" altLang="en-US" sz="1600" b="1" spc="-150" dirty="0" err="1">
                <a:solidFill>
                  <a:srgbClr val="404040"/>
                </a:solidFill>
                <a:ea typeface="맑은 고딕" pitchFamily="50" charset="-127"/>
              </a:rPr>
              <a:t>선별포장하여야적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또는 일정한 장소에 적재하여 보관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488" y="2781299"/>
            <a:ext cx="6891042" cy="300596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0FFAC91-2AC1-4472-D1D8-CF8E6DBAC898}"/>
              </a:ext>
            </a:extLst>
          </p:cNvPr>
          <p:cNvSpPr txBox="1"/>
          <p:nvPr/>
        </p:nvSpPr>
        <p:spPr>
          <a:xfrm>
            <a:off x="759346" y="23027"/>
            <a:ext cx="558242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비금속광물제품제조업</a:t>
            </a:r>
            <a:r>
              <a:rPr kumimoji="0"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(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점토벽돌</a:t>
            </a:r>
            <a:r>
              <a:rPr kumimoji="0"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)</a:t>
            </a:r>
            <a:r>
              <a:rPr lang="ko-KR" altLang="ko-KR" sz="1500" b="1" dirty="0">
                <a:solidFill>
                  <a:prstClr val="white"/>
                </a:solidFill>
                <a:latin typeface="+mj-ea"/>
                <a:ea typeface="+mj-ea"/>
              </a:rPr>
              <a:t> </a:t>
            </a: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공정별 유해위험요인 </a:t>
            </a:r>
          </a:p>
        </p:txBody>
      </p:sp>
      <p:sp>
        <p:nvSpPr>
          <p:cNvPr id="8" name="모서리가 둥근 직사각형 15">
            <a:extLst>
              <a:ext uri="{FF2B5EF4-FFF2-40B4-BE49-F238E27FC236}">
                <a16:creationId xmlns="" xmlns:a16="http://schemas.microsoft.com/office/drawing/2014/main" id="{152A4C53-66B2-6FA7-3AF5-4F97DCB91003}"/>
              </a:ext>
            </a:extLst>
          </p:cNvPr>
          <p:cNvSpPr/>
          <p:nvPr/>
        </p:nvSpPr>
        <p:spPr>
          <a:xfrm>
            <a:off x="905818" y="1141611"/>
            <a:ext cx="2580332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 smtClean="0">
                <a:solidFill>
                  <a:prstClr val="white"/>
                </a:solidFill>
                <a:latin typeface="+mj-ea"/>
                <a:ea typeface="+mj-ea"/>
              </a:rPr>
              <a:t>선별 및 포장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 err="1" smtClean="0">
                <a:solidFill>
                  <a:schemeClr val="accent5"/>
                </a:solidFill>
                <a:latin typeface="+mj-ea"/>
              </a:rPr>
              <a:t>공정별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 안전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작업 방법</a:t>
            </a:r>
            <a:endParaRPr lang="ko-KR" altLang="en-US" sz="3000" b="1" spc="-300" dirty="0">
              <a:solidFill>
                <a:schemeClr val="accent5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504028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r-1 -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391" cy="1225214"/>
          </a:xfrm>
          <a:prstGeom prst="rect">
            <a:avLst/>
          </a:prstGeom>
        </p:spPr>
      </p:pic>
      <p:pic>
        <p:nvPicPr>
          <p:cNvPr id="3" name="Picture 2" descr="아래이미지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48555"/>
            <a:ext cx="9143391" cy="10423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EA1717D-B64D-D9F9-6F64-2462D0414728}"/>
              </a:ext>
            </a:extLst>
          </p:cNvPr>
          <p:cNvSpPr txBox="1"/>
          <p:nvPr/>
        </p:nvSpPr>
        <p:spPr>
          <a:xfrm>
            <a:off x="759346" y="23027"/>
            <a:ext cx="558242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비금속광물제품제조업</a:t>
            </a:r>
            <a:r>
              <a:rPr kumimoji="0"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(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점토벽돌</a:t>
            </a:r>
            <a:r>
              <a:rPr kumimoji="0"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)</a:t>
            </a:r>
            <a:r>
              <a:rPr lang="ko-KR" altLang="ko-KR" sz="1500" b="1" dirty="0">
                <a:solidFill>
                  <a:prstClr val="white"/>
                </a:solidFill>
                <a:latin typeface="+mj-ea"/>
                <a:ea typeface="+mj-ea"/>
              </a:rPr>
              <a:t> </a:t>
            </a: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공정별 유해위험요인 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4084F186-6B7A-79A5-6F34-1E7EE285127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  <a14:imgEffect>
                      <a14:brightnessContrast bright="100000" contras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4495" y="649902"/>
            <a:ext cx="323165" cy="323165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xmlns="" id="{AE4962A1-EB83-5D0B-BD08-FBDBB19D3F71}"/>
              </a:ext>
            </a:extLst>
          </p:cNvPr>
          <p:cNvSpPr txBox="1"/>
          <p:nvPr/>
        </p:nvSpPr>
        <p:spPr>
          <a:xfrm>
            <a:off x="1389063" y="566391"/>
            <a:ext cx="5400675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2400" b="1" dirty="0">
                <a:solidFill>
                  <a:schemeClr val="accent5"/>
                </a:solidFill>
                <a:latin typeface="+mj-ea"/>
                <a:ea typeface="+mj-ea"/>
              </a:rPr>
              <a:t>차례 </a:t>
            </a:r>
            <a:r>
              <a:rPr lang="en-US" altLang="ko-KR" sz="2400" b="1" dirty="0">
                <a:solidFill>
                  <a:schemeClr val="accent5"/>
                </a:solidFill>
                <a:latin typeface="+mj-ea"/>
                <a:ea typeface="+mj-ea"/>
              </a:rPr>
              <a:t>contents</a:t>
            </a:r>
            <a:endParaRPr lang="ko-KR" altLang="en-US" sz="2400" b="1" dirty="0">
              <a:solidFill>
                <a:schemeClr val="accent5"/>
              </a:solidFill>
              <a:latin typeface="+mj-ea"/>
              <a:ea typeface="+mj-ea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xmlns="" id="{97EDF4F7-5318-B2D0-B201-D2536A25753A}"/>
              </a:ext>
            </a:extLst>
          </p:cNvPr>
          <p:cNvSpPr txBox="1"/>
          <p:nvPr/>
        </p:nvSpPr>
        <p:spPr>
          <a:xfrm>
            <a:off x="1439863" y="1501111"/>
            <a:ext cx="5400675" cy="4870564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점토벽돌이란</a:t>
            </a:r>
            <a:r>
              <a:rPr lang="en-US" altLang="ko-KR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?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점토벽돌</a:t>
            </a: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제조공정 유해</a:t>
            </a:r>
            <a:r>
              <a:rPr lang="en-US" altLang="ko-KR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·</a:t>
            </a: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위험요인</a:t>
            </a:r>
            <a:endParaRPr lang="en-US" altLang="ko-KR" sz="1900" spc="-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공정 </a:t>
            </a: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흐름</a:t>
            </a:r>
            <a:endParaRPr lang="en-US" altLang="ko-KR" sz="1900" spc="-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  </a:t>
            </a:r>
            <a:r>
              <a:rPr lang="en-US" altLang="ko-KR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- </a:t>
            </a:r>
            <a:r>
              <a:rPr lang="ko-KR" altLang="en-US" sz="1900" spc="-15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제토</a:t>
            </a:r>
            <a:r>
              <a:rPr lang="ko-KR" altLang="en-US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</a:t>
            </a: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및 숙성</a:t>
            </a:r>
            <a:endParaRPr lang="en-US" altLang="ko-KR" sz="1900" spc="-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  </a:t>
            </a:r>
            <a:r>
              <a:rPr lang="en-US" altLang="ko-KR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- </a:t>
            </a:r>
            <a:r>
              <a:rPr lang="ko-KR" altLang="en-US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성형</a:t>
            </a:r>
            <a:endParaRPr lang="en-US" altLang="ko-KR" sz="1900" spc="-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  </a:t>
            </a:r>
            <a:r>
              <a:rPr lang="en-US" altLang="ko-KR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- </a:t>
            </a:r>
            <a:r>
              <a:rPr lang="ko-KR" altLang="en-US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건조</a:t>
            </a:r>
            <a:endParaRPr lang="en-US" altLang="ko-KR" sz="1900" spc="-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  </a:t>
            </a:r>
            <a:r>
              <a:rPr lang="en-US" altLang="ko-KR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- </a:t>
            </a:r>
            <a:r>
              <a:rPr lang="ko-KR" altLang="en-US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적재</a:t>
            </a:r>
            <a:endParaRPr lang="en-US" altLang="ko-KR" sz="1900" spc="-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  </a:t>
            </a:r>
            <a:r>
              <a:rPr lang="en-US" altLang="ko-KR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- </a:t>
            </a:r>
            <a:r>
              <a:rPr lang="ko-KR" altLang="en-US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소성</a:t>
            </a:r>
            <a:endParaRPr lang="en-US" altLang="ko-KR" sz="1900" spc="-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  </a:t>
            </a:r>
            <a:r>
              <a:rPr lang="en-US" altLang="ko-KR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- </a:t>
            </a:r>
            <a:r>
              <a:rPr lang="ko-KR" altLang="en-US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선별 </a:t>
            </a: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및 포장</a:t>
            </a:r>
            <a:endParaRPr lang="en-US" altLang="ko-KR" sz="1900" spc="-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ko-KR" altLang="en-US" spc="-300" dirty="0">
              <a:solidFill>
                <a:schemeClr val="accent5"/>
              </a:solidFill>
              <a:latin typeface="+mj-ea"/>
            </a:endParaRPr>
          </a:p>
          <a:p>
            <a:pPr>
              <a:lnSpc>
                <a:spcPct val="150000"/>
              </a:lnSpc>
              <a:defRPr/>
            </a:pPr>
            <a:endParaRPr lang="ko-KR" altLang="en-US" b="1" spc="-300" dirty="0">
              <a:solidFill>
                <a:schemeClr val="accent5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6114909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714414"/>
            <a:ext cx="7664450" cy="435484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9727" y="2020268"/>
            <a:ext cx="7083681" cy="483773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5236124-42C3-674B-2BDD-87469365391A}"/>
              </a:ext>
            </a:extLst>
          </p:cNvPr>
          <p:cNvSpPr txBox="1"/>
          <p:nvPr/>
        </p:nvSpPr>
        <p:spPr>
          <a:xfrm>
            <a:off x="759346" y="23027"/>
            <a:ext cx="558242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비금속광물제품제조업</a:t>
            </a:r>
            <a:r>
              <a:rPr kumimoji="0"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(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점토벽돌</a:t>
            </a:r>
            <a:r>
              <a:rPr kumimoji="0"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)</a:t>
            </a:r>
            <a:r>
              <a:rPr lang="ko-KR" altLang="ko-KR" sz="1500" b="1" dirty="0">
                <a:solidFill>
                  <a:prstClr val="white"/>
                </a:solidFill>
                <a:latin typeface="+mj-ea"/>
                <a:ea typeface="+mj-ea"/>
              </a:rPr>
              <a:t> </a:t>
            </a: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공정별 유해위험요인 </a:t>
            </a:r>
          </a:p>
        </p:txBody>
      </p:sp>
      <p:sp>
        <p:nvSpPr>
          <p:cNvPr id="7" name="모서리가 둥근 직사각형 15">
            <a:extLst>
              <a:ext uri="{FF2B5EF4-FFF2-40B4-BE49-F238E27FC236}">
                <a16:creationId xmlns="" xmlns:a16="http://schemas.microsoft.com/office/drawing/2014/main" id="{152A4C53-66B2-6FA7-3AF5-4F97DCB91003}"/>
              </a:ext>
            </a:extLst>
          </p:cNvPr>
          <p:cNvSpPr/>
          <p:nvPr/>
        </p:nvSpPr>
        <p:spPr>
          <a:xfrm>
            <a:off x="905818" y="1141611"/>
            <a:ext cx="2580332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 smtClean="0">
                <a:solidFill>
                  <a:prstClr val="white"/>
                </a:solidFill>
                <a:latin typeface="+mj-ea"/>
                <a:ea typeface="+mj-ea"/>
              </a:rPr>
              <a:t>선별 및 포장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 err="1" smtClean="0">
                <a:solidFill>
                  <a:schemeClr val="accent5"/>
                </a:solidFill>
                <a:latin typeface="+mj-ea"/>
              </a:rPr>
              <a:t>공정별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 안전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작업 방법</a:t>
            </a:r>
            <a:endParaRPr lang="ko-KR" altLang="en-US" sz="3000" b="1" spc="-300" dirty="0">
              <a:solidFill>
                <a:schemeClr val="accent5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152019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116" y="224367"/>
            <a:ext cx="8633883" cy="637963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8539" y="5763682"/>
            <a:ext cx="1732683" cy="5775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470" y="793247"/>
            <a:ext cx="4733008" cy="296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627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점토벽돌이란</a:t>
            </a:r>
            <a:r>
              <a:rPr lang="en-US" altLang="ko-KR" sz="3000" b="1" spc="-300" dirty="0">
                <a:solidFill>
                  <a:schemeClr val="accent5"/>
                </a:solidFill>
                <a:latin typeface="+mj-ea"/>
              </a:rPr>
              <a:t>?</a:t>
            </a:r>
            <a:endParaRPr lang="ko-KR" altLang="en-US" sz="3000" b="1" spc="-300" dirty="0">
              <a:solidFill>
                <a:schemeClr val="accent5"/>
              </a:solidFill>
              <a:latin typeface="+mj-ea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208" y="1852070"/>
            <a:ext cx="7664450" cy="39289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A15FCB5-D251-61CB-4858-2EBD382BD900}"/>
              </a:ext>
            </a:extLst>
          </p:cNvPr>
          <p:cNvSpPr txBox="1"/>
          <p:nvPr/>
        </p:nvSpPr>
        <p:spPr>
          <a:xfrm>
            <a:off x="759346" y="23027"/>
            <a:ext cx="558242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비금속광물제품제조업</a:t>
            </a:r>
            <a:r>
              <a:rPr kumimoji="0"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(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점토벽돌</a:t>
            </a:r>
            <a:r>
              <a:rPr kumimoji="0"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)</a:t>
            </a:r>
            <a:r>
              <a:rPr lang="ko-KR" altLang="ko-KR" sz="1500" b="1" dirty="0">
                <a:solidFill>
                  <a:prstClr val="white"/>
                </a:solidFill>
                <a:latin typeface="+mj-ea"/>
                <a:ea typeface="+mj-ea"/>
              </a:rPr>
              <a:t> </a:t>
            </a: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공정별 유해위험요인 </a:t>
            </a:r>
          </a:p>
        </p:txBody>
      </p:sp>
      <p:sp>
        <p:nvSpPr>
          <p:cNvPr id="3" name="TextBox 13">
            <a:extLst>
              <a:ext uri="{FF2B5EF4-FFF2-40B4-BE49-F238E27FC236}">
                <a16:creationId xmlns:a16="http://schemas.microsoft.com/office/drawing/2014/main" xmlns="" id="{A99B414E-EDD6-FFD4-2C5C-F240069010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1772" y="2177644"/>
            <a:ext cx="7121322" cy="1638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kumimoji="0" lang="ko-KR" altLang="en-US" sz="1600" b="1" spc="-150" dirty="0" err="1">
                <a:solidFill>
                  <a:srgbClr val="404040"/>
                </a:solidFill>
                <a:ea typeface="맑은 고딕" pitchFamily="50" charset="-127"/>
              </a:rPr>
              <a:t>점토벽돌은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ko-KR" altLang="en-US" sz="1600" b="1" spc="-150" dirty="0" err="1">
                <a:solidFill>
                  <a:srgbClr val="404040"/>
                </a:solidFill>
                <a:ea typeface="맑은 고딕" pitchFamily="50" charset="-127"/>
              </a:rPr>
              <a:t>점토광물을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주원료로 하여 한 가지 원료 또는 두 가지 이상의 원료를 배합하여 </a:t>
            </a:r>
            <a:r>
              <a:rPr kumimoji="0" lang="ko-KR" altLang="en-US" sz="1600" b="1" spc="-150" dirty="0" err="1">
                <a:solidFill>
                  <a:srgbClr val="404040"/>
                </a:solidFill>
                <a:ea typeface="맑은 고딕" pitchFamily="50" charset="-127"/>
              </a:rPr>
              <a:t>혼련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성형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소성 과정을 거쳐 만든 인공적인 돌의 총칭이며 영어로 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Clay Brick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이라 한다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kumimoji="0" lang="en-US" altLang="ko-KR" sz="5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400" b="1" spc="-150" dirty="0">
                <a:solidFill>
                  <a:srgbClr val="404040"/>
                </a:solidFill>
                <a:ea typeface="맑은 고딕" pitchFamily="50" charset="-127"/>
              </a:rPr>
              <a:t>    </a:t>
            </a:r>
          </a:p>
        </p:txBody>
      </p:sp>
      <p:pic>
        <p:nvPicPr>
          <p:cNvPr id="7" name="Picture 1" descr="22.psd">
            <a:extLst>
              <a:ext uri="{FF2B5EF4-FFF2-40B4-BE49-F238E27FC236}">
                <a16:creationId xmlns:a16="http://schemas.microsoft.com/office/drawing/2014/main" xmlns="" id="{CEB3F16B-A0B1-D03E-DFFC-DAD512287D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293" y="3167145"/>
            <a:ext cx="4000027" cy="2780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8657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>
            <a:extLst>
              <a:ext uri="{FF2B5EF4-FFF2-40B4-BE49-F238E27FC236}">
                <a16:creationId xmlns:a16="http://schemas.microsoft.com/office/drawing/2014/main" xmlns="" id="{B3FC9B1A-3E80-3FFF-6201-5DD107F8E9A7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점토벽돌이란</a:t>
            </a:r>
            <a:r>
              <a:rPr lang="en-US" altLang="ko-KR" sz="3000" b="1" spc="-300" dirty="0">
                <a:solidFill>
                  <a:schemeClr val="accent5"/>
                </a:solidFill>
                <a:latin typeface="+mj-ea"/>
              </a:rPr>
              <a:t>?</a:t>
            </a:r>
            <a:endParaRPr lang="ko-KR" altLang="en-US" sz="3000" b="1" spc="-300" dirty="0">
              <a:solidFill>
                <a:schemeClr val="accent5"/>
              </a:solidFill>
              <a:latin typeface="+mj-ea"/>
            </a:endParaRPr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xmlns="" id="{F9E65F2B-5625-E88C-2C4E-58557DB68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372239"/>
            <a:ext cx="7664450" cy="48022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83EBF79-9871-D351-481B-1668661CA218}"/>
              </a:ext>
            </a:extLst>
          </p:cNvPr>
          <p:cNvSpPr txBox="1"/>
          <p:nvPr/>
        </p:nvSpPr>
        <p:spPr>
          <a:xfrm>
            <a:off x="759346" y="23027"/>
            <a:ext cx="558242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비금속광물제품제조업</a:t>
            </a:r>
            <a:r>
              <a:rPr kumimoji="0"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(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점토벽돌</a:t>
            </a:r>
            <a:r>
              <a:rPr kumimoji="0"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)</a:t>
            </a:r>
            <a:r>
              <a:rPr lang="ko-KR" altLang="ko-KR" sz="1500" b="1" dirty="0">
                <a:solidFill>
                  <a:prstClr val="white"/>
                </a:solidFill>
                <a:latin typeface="+mj-ea"/>
                <a:ea typeface="+mj-ea"/>
              </a:rPr>
              <a:t> </a:t>
            </a: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공정별 유해위험요인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22630" y="1793978"/>
            <a:ext cx="7267145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600" b="1" spc="-150" dirty="0" err="1">
                <a:solidFill>
                  <a:srgbClr val="404040"/>
                </a:solidFill>
              </a:rPr>
              <a:t>점토벽돌은</a:t>
            </a:r>
            <a:r>
              <a:rPr lang="ko-KR" altLang="en-US" sz="1600" b="1" spc="-150" dirty="0">
                <a:solidFill>
                  <a:srgbClr val="404040"/>
                </a:solidFill>
              </a:rPr>
              <a:t> 품종</a:t>
            </a:r>
            <a:r>
              <a:rPr lang="en-US" altLang="ko-KR" sz="1600" b="1" spc="-150" dirty="0">
                <a:solidFill>
                  <a:srgbClr val="404040"/>
                </a:solidFill>
              </a:rPr>
              <a:t>, </a:t>
            </a:r>
            <a:r>
              <a:rPr lang="ko-KR" altLang="en-US" sz="1600" b="1" spc="-150" dirty="0">
                <a:solidFill>
                  <a:srgbClr val="404040"/>
                </a:solidFill>
              </a:rPr>
              <a:t>재질</a:t>
            </a:r>
            <a:r>
              <a:rPr lang="en-US" altLang="ko-KR" sz="1600" b="1" spc="-150" dirty="0">
                <a:solidFill>
                  <a:srgbClr val="404040"/>
                </a:solidFill>
              </a:rPr>
              <a:t>, </a:t>
            </a:r>
            <a:r>
              <a:rPr lang="ko-KR" altLang="en-US" sz="1600" b="1" spc="-150" dirty="0">
                <a:solidFill>
                  <a:srgbClr val="404040"/>
                </a:solidFill>
              </a:rPr>
              <a:t>중량</a:t>
            </a:r>
            <a:r>
              <a:rPr lang="en-US" altLang="ko-KR" sz="1600" b="1" spc="-150" dirty="0">
                <a:solidFill>
                  <a:srgbClr val="404040"/>
                </a:solidFill>
              </a:rPr>
              <a:t>, </a:t>
            </a:r>
            <a:r>
              <a:rPr lang="ko-KR" altLang="en-US" sz="1600" b="1" spc="-150" dirty="0">
                <a:solidFill>
                  <a:srgbClr val="404040"/>
                </a:solidFill>
              </a:rPr>
              <a:t>성형 방법 </a:t>
            </a:r>
            <a:r>
              <a:rPr lang="en-US" altLang="ko-KR" sz="1600" b="1" spc="-150" dirty="0">
                <a:solidFill>
                  <a:srgbClr val="404040"/>
                </a:solidFill>
              </a:rPr>
              <a:t>, </a:t>
            </a:r>
            <a:r>
              <a:rPr lang="ko-KR" altLang="en-US" sz="1600" b="1" spc="-150" dirty="0">
                <a:solidFill>
                  <a:srgbClr val="404040"/>
                </a:solidFill>
              </a:rPr>
              <a:t>색 용도 등 다양한 형태로 분류된다</a:t>
            </a:r>
            <a:r>
              <a:rPr lang="en-US" altLang="ko-KR" sz="1600" b="1" spc="-150" dirty="0">
                <a:solidFill>
                  <a:srgbClr val="404040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000" b="1" spc="-150" dirty="0">
              <a:solidFill>
                <a:srgbClr val="404040"/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400" b="1" spc="-150" dirty="0">
                <a:solidFill>
                  <a:srgbClr val="404040"/>
                </a:solidFill>
              </a:rPr>
              <a:t>    - </a:t>
            </a:r>
            <a:r>
              <a:rPr lang="ko-KR" altLang="en-US" sz="1400" b="1" spc="-150" dirty="0">
                <a:solidFill>
                  <a:srgbClr val="404040"/>
                </a:solidFill>
              </a:rPr>
              <a:t>품종에 의한 분류 </a:t>
            </a:r>
            <a:r>
              <a:rPr lang="en-US" altLang="ko-KR" sz="1400" b="1" spc="-150" dirty="0">
                <a:solidFill>
                  <a:srgbClr val="404040"/>
                </a:solidFill>
              </a:rPr>
              <a:t>: </a:t>
            </a:r>
            <a:r>
              <a:rPr lang="ko-KR" altLang="en-US" sz="1400" b="1" spc="-150" dirty="0" err="1">
                <a:solidFill>
                  <a:srgbClr val="404040"/>
                </a:solidFill>
              </a:rPr>
              <a:t>보통벽돌</a:t>
            </a:r>
            <a:r>
              <a:rPr lang="en-US" altLang="ko-KR" sz="1400" b="1" spc="-150" dirty="0">
                <a:solidFill>
                  <a:srgbClr val="404040"/>
                </a:solidFill>
              </a:rPr>
              <a:t>, </a:t>
            </a:r>
            <a:r>
              <a:rPr lang="ko-KR" altLang="en-US" sz="1400" b="1" spc="-150" dirty="0" err="1">
                <a:solidFill>
                  <a:srgbClr val="404040"/>
                </a:solidFill>
              </a:rPr>
              <a:t>화장벽돌</a:t>
            </a:r>
            <a:r>
              <a:rPr lang="en-US" altLang="ko-KR" sz="1400" b="1" spc="-150" dirty="0">
                <a:solidFill>
                  <a:srgbClr val="404040"/>
                </a:solidFill>
              </a:rPr>
              <a:t>, </a:t>
            </a:r>
            <a:r>
              <a:rPr lang="ko-KR" altLang="en-US" sz="1400" b="1" spc="-150" dirty="0" err="1">
                <a:solidFill>
                  <a:srgbClr val="404040"/>
                </a:solidFill>
              </a:rPr>
              <a:t>이형벽돌</a:t>
            </a:r>
            <a:r>
              <a:rPr lang="en-US" altLang="ko-KR" sz="1400" b="1" spc="-150" dirty="0">
                <a:solidFill>
                  <a:srgbClr val="404040"/>
                </a:solidFill>
              </a:rPr>
              <a:t>, </a:t>
            </a:r>
            <a:r>
              <a:rPr lang="ko-KR" altLang="en-US" sz="1400" b="1" spc="-150" dirty="0" err="1">
                <a:solidFill>
                  <a:srgbClr val="404040"/>
                </a:solidFill>
              </a:rPr>
              <a:t>경량벽돌</a:t>
            </a:r>
            <a:r>
              <a:rPr lang="en-US" altLang="ko-KR" sz="1400" b="1" spc="-150" dirty="0">
                <a:solidFill>
                  <a:srgbClr val="404040"/>
                </a:solidFill>
              </a:rPr>
              <a:t>, </a:t>
            </a:r>
            <a:r>
              <a:rPr lang="ko-KR" altLang="en-US" sz="1400" b="1" spc="-150" dirty="0" err="1">
                <a:solidFill>
                  <a:srgbClr val="404040"/>
                </a:solidFill>
              </a:rPr>
              <a:t>특수벽돌</a:t>
            </a:r>
            <a:endParaRPr lang="en-US" altLang="ko-KR" sz="1400" b="1" spc="-150" dirty="0">
              <a:solidFill>
                <a:srgbClr val="404040"/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400" b="1" spc="-150" dirty="0">
                <a:solidFill>
                  <a:srgbClr val="404040"/>
                </a:solidFill>
              </a:rPr>
              <a:t>    - </a:t>
            </a:r>
            <a:r>
              <a:rPr lang="ko-KR" altLang="en-US" sz="1400" b="1" spc="-150" dirty="0">
                <a:solidFill>
                  <a:srgbClr val="404040"/>
                </a:solidFill>
              </a:rPr>
              <a:t>재질에 의한 분류 </a:t>
            </a:r>
            <a:r>
              <a:rPr lang="en-US" altLang="ko-KR" sz="1400" b="1" spc="-150" dirty="0">
                <a:solidFill>
                  <a:srgbClr val="404040"/>
                </a:solidFill>
              </a:rPr>
              <a:t>:  </a:t>
            </a:r>
            <a:r>
              <a:rPr lang="ko-KR" altLang="en-US" sz="1400" b="1" spc="-150" dirty="0" err="1">
                <a:solidFill>
                  <a:srgbClr val="404040"/>
                </a:solidFill>
              </a:rPr>
              <a:t>도자기질</a:t>
            </a:r>
            <a:r>
              <a:rPr lang="ko-KR" altLang="en-US" sz="1400" b="1" spc="-150" dirty="0">
                <a:solidFill>
                  <a:srgbClr val="404040"/>
                </a:solidFill>
              </a:rPr>
              <a:t> 벽돌</a:t>
            </a:r>
            <a:r>
              <a:rPr lang="en-US" altLang="ko-KR" sz="1400" b="1" spc="-150" dirty="0">
                <a:solidFill>
                  <a:srgbClr val="404040"/>
                </a:solidFill>
              </a:rPr>
              <a:t>, </a:t>
            </a:r>
            <a:r>
              <a:rPr lang="ko-KR" altLang="en-US" sz="1400" b="1" spc="-150" dirty="0" err="1">
                <a:solidFill>
                  <a:srgbClr val="404040"/>
                </a:solidFill>
              </a:rPr>
              <a:t>석기질</a:t>
            </a:r>
            <a:r>
              <a:rPr lang="ko-KR" altLang="en-US" sz="1400" b="1" spc="-150" dirty="0">
                <a:solidFill>
                  <a:srgbClr val="404040"/>
                </a:solidFill>
              </a:rPr>
              <a:t> 벽돌</a:t>
            </a:r>
            <a:endParaRPr lang="en-US" altLang="ko-KR" sz="1400" b="1" spc="-150" dirty="0">
              <a:solidFill>
                <a:srgbClr val="404040"/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400" b="1" spc="-150" dirty="0">
                <a:solidFill>
                  <a:srgbClr val="404040"/>
                </a:solidFill>
              </a:rPr>
              <a:t>    - </a:t>
            </a:r>
            <a:r>
              <a:rPr lang="ko-KR" altLang="en-US" sz="1400" b="1" spc="-150" dirty="0">
                <a:solidFill>
                  <a:srgbClr val="404040"/>
                </a:solidFill>
              </a:rPr>
              <a:t>중량에 의한 분류 </a:t>
            </a:r>
            <a:r>
              <a:rPr lang="en-US" altLang="ko-KR" sz="1400" b="1" spc="-150" dirty="0">
                <a:solidFill>
                  <a:srgbClr val="404040"/>
                </a:solidFill>
              </a:rPr>
              <a:t>: </a:t>
            </a:r>
            <a:r>
              <a:rPr lang="ko-KR" altLang="en-US" sz="1400" b="1" spc="-150" dirty="0" err="1">
                <a:solidFill>
                  <a:srgbClr val="404040"/>
                </a:solidFill>
              </a:rPr>
              <a:t>보통벽돌</a:t>
            </a:r>
            <a:r>
              <a:rPr lang="en-US" altLang="ko-KR" sz="1400" b="1" spc="-150" dirty="0">
                <a:solidFill>
                  <a:srgbClr val="404040"/>
                </a:solidFill>
              </a:rPr>
              <a:t>, </a:t>
            </a:r>
            <a:r>
              <a:rPr lang="ko-KR" altLang="en-US" sz="1400" b="1" spc="-150" dirty="0" err="1">
                <a:solidFill>
                  <a:srgbClr val="404040"/>
                </a:solidFill>
              </a:rPr>
              <a:t>경량벽돌</a:t>
            </a:r>
            <a:r>
              <a:rPr lang="en-US" altLang="ko-KR" sz="1400" b="1" spc="-150" dirty="0">
                <a:solidFill>
                  <a:srgbClr val="404040"/>
                </a:solidFill>
              </a:rPr>
              <a:t>, </a:t>
            </a:r>
            <a:r>
              <a:rPr lang="ko-KR" altLang="en-US" sz="1400" b="1" spc="-150" dirty="0" err="1">
                <a:solidFill>
                  <a:srgbClr val="404040"/>
                </a:solidFill>
              </a:rPr>
              <a:t>중량벽돌</a:t>
            </a:r>
            <a:endParaRPr lang="en-US" altLang="ko-KR" sz="1400" b="1" spc="-150" dirty="0">
              <a:solidFill>
                <a:srgbClr val="404040"/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400" b="1" spc="-150" dirty="0">
                <a:solidFill>
                  <a:srgbClr val="404040"/>
                </a:solidFill>
              </a:rPr>
              <a:t>    - </a:t>
            </a:r>
            <a:r>
              <a:rPr lang="ko-KR" altLang="en-US" sz="1400" b="1" spc="-150" dirty="0">
                <a:solidFill>
                  <a:srgbClr val="404040"/>
                </a:solidFill>
              </a:rPr>
              <a:t>성형 방법에 의한 분류 </a:t>
            </a:r>
            <a:r>
              <a:rPr lang="en-US" altLang="ko-KR" sz="1400" b="1" spc="-150" dirty="0">
                <a:solidFill>
                  <a:srgbClr val="404040"/>
                </a:solidFill>
              </a:rPr>
              <a:t>: </a:t>
            </a:r>
            <a:r>
              <a:rPr lang="ko-KR" altLang="en-US" sz="1400" b="1" spc="-150" dirty="0" err="1">
                <a:solidFill>
                  <a:srgbClr val="404040"/>
                </a:solidFill>
              </a:rPr>
              <a:t>수타</a:t>
            </a:r>
            <a:r>
              <a:rPr lang="ko-KR" altLang="en-US" sz="1400" b="1" spc="-150" dirty="0">
                <a:solidFill>
                  <a:srgbClr val="404040"/>
                </a:solidFill>
              </a:rPr>
              <a:t> </a:t>
            </a:r>
            <a:r>
              <a:rPr lang="ko-KR" altLang="en-US" sz="1400" b="1" spc="-150" dirty="0" err="1">
                <a:solidFill>
                  <a:srgbClr val="404040"/>
                </a:solidFill>
              </a:rPr>
              <a:t>성형벽돌</a:t>
            </a:r>
            <a:r>
              <a:rPr lang="en-US" altLang="ko-KR" sz="1400" b="1" spc="-150" dirty="0">
                <a:solidFill>
                  <a:srgbClr val="404040"/>
                </a:solidFill>
              </a:rPr>
              <a:t>, </a:t>
            </a:r>
            <a:r>
              <a:rPr lang="ko-KR" altLang="en-US" sz="1400" b="1" spc="-150" dirty="0">
                <a:solidFill>
                  <a:srgbClr val="404040"/>
                </a:solidFill>
              </a:rPr>
              <a:t>압출 </a:t>
            </a:r>
            <a:r>
              <a:rPr lang="ko-KR" altLang="en-US" sz="1400" b="1" spc="-150" dirty="0" err="1">
                <a:solidFill>
                  <a:srgbClr val="404040"/>
                </a:solidFill>
              </a:rPr>
              <a:t>성형벽돌</a:t>
            </a:r>
            <a:r>
              <a:rPr lang="en-US" altLang="ko-KR" sz="1400" b="1" spc="-150" dirty="0">
                <a:solidFill>
                  <a:srgbClr val="404040"/>
                </a:solidFill>
              </a:rPr>
              <a:t>, </a:t>
            </a:r>
            <a:r>
              <a:rPr lang="ko-KR" altLang="en-US" sz="1400" b="1" spc="-150" dirty="0">
                <a:solidFill>
                  <a:srgbClr val="404040"/>
                </a:solidFill>
              </a:rPr>
              <a:t>진공 압출성형벽돌</a:t>
            </a:r>
            <a:r>
              <a:rPr lang="en-US" altLang="ko-KR" sz="1400" b="1" spc="-150" dirty="0">
                <a:solidFill>
                  <a:srgbClr val="404040"/>
                </a:solidFill>
              </a:rPr>
              <a:t>, </a:t>
            </a:r>
            <a:r>
              <a:rPr lang="ko-KR" altLang="en-US" sz="1400" b="1" spc="-150" dirty="0">
                <a:solidFill>
                  <a:srgbClr val="404040"/>
                </a:solidFill>
              </a:rPr>
              <a:t>가압 </a:t>
            </a:r>
            <a:r>
              <a:rPr lang="ko-KR" altLang="en-US" sz="1400" b="1" spc="-150" dirty="0" err="1">
                <a:solidFill>
                  <a:srgbClr val="404040"/>
                </a:solidFill>
              </a:rPr>
              <a:t>성형벽돌</a:t>
            </a:r>
            <a:r>
              <a:rPr lang="en-US" altLang="ko-KR" sz="1400" b="1" spc="-150" dirty="0">
                <a:solidFill>
                  <a:srgbClr val="404040"/>
                </a:solidFill>
              </a:rPr>
              <a:t>, 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1400" b="1" spc="-150" dirty="0">
                <a:solidFill>
                  <a:srgbClr val="404040"/>
                </a:solidFill>
              </a:rPr>
              <a:t>      </a:t>
            </a:r>
            <a:r>
              <a:rPr lang="ko-KR" altLang="en-US" sz="1400" b="1" spc="-150" dirty="0">
                <a:solidFill>
                  <a:srgbClr val="404040"/>
                </a:solidFill>
              </a:rPr>
              <a:t>주입 </a:t>
            </a:r>
            <a:r>
              <a:rPr lang="ko-KR" altLang="en-US" sz="1400" b="1" spc="-150" dirty="0" err="1">
                <a:solidFill>
                  <a:srgbClr val="404040"/>
                </a:solidFill>
              </a:rPr>
              <a:t>성형벽돌</a:t>
            </a:r>
            <a:endParaRPr lang="en-US" altLang="ko-KR" sz="1400" b="1" spc="-150" dirty="0">
              <a:solidFill>
                <a:srgbClr val="404040"/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400" b="1" spc="-150" dirty="0">
                <a:solidFill>
                  <a:srgbClr val="404040"/>
                </a:solidFill>
              </a:rPr>
              <a:t>    - </a:t>
            </a:r>
            <a:r>
              <a:rPr lang="ko-KR" altLang="en-US" sz="1400" b="1" spc="-150" dirty="0">
                <a:solidFill>
                  <a:srgbClr val="404040"/>
                </a:solidFill>
              </a:rPr>
              <a:t>형태에 의한 분류 </a:t>
            </a:r>
            <a:r>
              <a:rPr lang="en-US" altLang="ko-KR" sz="1400" b="1" spc="-150" dirty="0">
                <a:solidFill>
                  <a:srgbClr val="404040"/>
                </a:solidFill>
              </a:rPr>
              <a:t>:  </a:t>
            </a:r>
            <a:r>
              <a:rPr lang="ko-KR" altLang="en-US" sz="1400" b="1" spc="-150" dirty="0">
                <a:solidFill>
                  <a:srgbClr val="404040"/>
                </a:solidFill>
              </a:rPr>
              <a:t>장방형 벽돌</a:t>
            </a:r>
            <a:r>
              <a:rPr lang="en-US" altLang="ko-KR" sz="1400" b="1" spc="-150" dirty="0">
                <a:solidFill>
                  <a:srgbClr val="404040"/>
                </a:solidFill>
              </a:rPr>
              <a:t>, 3</a:t>
            </a:r>
            <a:r>
              <a:rPr lang="ko-KR" altLang="en-US" sz="1400" b="1" spc="-150" dirty="0">
                <a:solidFill>
                  <a:srgbClr val="404040"/>
                </a:solidFill>
              </a:rPr>
              <a:t>각형 벽돌</a:t>
            </a:r>
            <a:r>
              <a:rPr lang="en-US" altLang="ko-KR" sz="1400" b="1" spc="-150" dirty="0">
                <a:solidFill>
                  <a:srgbClr val="404040"/>
                </a:solidFill>
              </a:rPr>
              <a:t>, 8</a:t>
            </a:r>
            <a:r>
              <a:rPr lang="ko-KR" altLang="en-US" sz="1400" b="1" spc="-150" dirty="0">
                <a:solidFill>
                  <a:srgbClr val="404040"/>
                </a:solidFill>
              </a:rPr>
              <a:t>각형 벽돌</a:t>
            </a:r>
            <a:r>
              <a:rPr lang="en-US" altLang="ko-KR" sz="1400" b="1" spc="-150" dirty="0">
                <a:solidFill>
                  <a:srgbClr val="404040"/>
                </a:solidFill>
              </a:rPr>
              <a:t>, </a:t>
            </a:r>
            <a:r>
              <a:rPr lang="ko-KR" altLang="en-US" sz="1400" b="1" spc="-150" dirty="0">
                <a:solidFill>
                  <a:srgbClr val="404040"/>
                </a:solidFill>
              </a:rPr>
              <a:t>부채꼴 벽돌</a:t>
            </a:r>
            <a:r>
              <a:rPr lang="en-US" altLang="ko-KR" sz="1400" b="1" spc="-150" dirty="0">
                <a:solidFill>
                  <a:srgbClr val="404040"/>
                </a:solidFill>
              </a:rPr>
              <a:t>, </a:t>
            </a:r>
            <a:r>
              <a:rPr lang="ko-KR" altLang="en-US" sz="1400" b="1" spc="-150" dirty="0" err="1">
                <a:solidFill>
                  <a:srgbClr val="404040"/>
                </a:solidFill>
              </a:rPr>
              <a:t>쐐기꼴</a:t>
            </a:r>
            <a:r>
              <a:rPr lang="ko-KR" altLang="en-US" sz="1400" b="1" spc="-150" dirty="0">
                <a:solidFill>
                  <a:srgbClr val="404040"/>
                </a:solidFill>
              </a:rPr>
              <a:t> 벽돌</a:t>
            </a:r>
            <a:r>
              <a:rPr lang="en-US" altLang="ko-KR" sz="1400" b="1" spc="-150" dirty="0">
                <a:solidFill>
                  <a:srgbClr val="404040"/>
                </a:solidFill>
              </a:rPr>
              <a:t>,  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1400" b="1" spc="-150" dirty="0">
                <a:solidFill>
                  <a:srgbClr val="404040"/>
                </a:solidFill>
              </a:rPr>
              <a:t>       </a:t>
            </a:r>
            <a:r>
              <a:rPr lang="ko-KR" altLang="en-US" sz="1400" b="1" spc="-150" dirty="0">
                <a:solidFill>
                  <a:srgbClr val="404040"/>
                </a:solidFill>
              </a:rPr>
              <a:t>반 토막 벽돌</a:t>
            </a:r>
            <a:r>
              <a:rPr lang="en-US" altLang="ko-KR" sz="1400" b="1" spc="-150" dirty="0">
                <a:solidFill>
                  <a:srgbClr val="404040"/>
                </a:solidFill>
              </a:rPr>
              <a:t>, </a:t>
            </a:r>
            <a:r>
              <a:rPr lang="ko-KR" altLang="en-US" sz="1400" b="1" spc="-150" dirty="0">
                <a:solidFill>
                  <a:srgbClr val="404040"/>
                </a:solidFill>
              </a:rPr>
              <a:t>반절 벽돌</a:t>
            </a:r>
            <a:r>
              <a:rPr lang="en-US" altLang="ko-KR" sz="1400" b="1" spc="-150" dirty="0">
                <a:solidFill>
                  <a:srgbClr val="404040"/>
                </a:solidFill>
              </a:rPr>
              <a:t>, </a:t>
            </a:r>
            <a:r>
              <a:rPr lang="ko-KR" altLang="en-US" sz="1400" b="1" spc="-150" dirty="0">
                <a:solidFill>
                  <a:srgbClr val="404040"/>
                </a:solidFill>
              </a:rPr>
              <a:t>구명 벽돌</a:t>
            </a:r>
            <a:r>
              <a:rPr lang="en-US" altLang="ko-KR" sz="1400" b="1" spc="-150" dirty="0">
                <a:solidFill>
                  <a:srgbClr val="404040"/>
                </a:solidFill>
              </a:rPr>
              <a:t>, </a:t>
            </a:r>
            <a:r>
              <a:rPr lang="ko-KR" altLang="en-US" sz="1400" b="1" spc="-150" dirty="0">
                <a:solidFill>
                  <a:srgbClr val="404040"/>
                </a:solidFill>
              </a:rPr>
              <a:t>기타 이형 벽돌</a:t>
            </a:r>
            <a:endParaRPr lang="en-US" altLang="ko-KR" sz="1400" b="1" spc="-150" dirty="0">
              <a:solidFill>
                <a:srgbClr val="404040"/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400" b="1" spc="-150" dirty="0">
                <a:solidFill>
                  <a:srgbClr val="404040"/>
                </a:solidFill>
              </a:rPr>
              <a:t>    - </a:t>
            </a:r>
            <a:r>
              <a:rPr lang="ko-KR" altLang="en-US" sz="1400" b="1" spc="-150" dirty="0">
                <a:solidFill>
                  <a:srgbClr val="404040"/>
                </a:solidFill>
              </a:rPr>
              <a:t>색에 의한 분류 </a:t>
            </a:r>
            <a:r>
              <a:rPr lang="en-US" altLang="ko-KR" sz="1400" b="1" spc="-150" dirty="0">
                <a:solidFill>
                  <a:srgbClr val="404040"/>
                </a:solidFill>
              </a:rPr>
              <a:t>:  </a:t>
            </a:r>
            <a:r>
              <a:rPr lang="ko-KR" altLang="en-US" sz="1400" b="1" spc="-150" dirty="0">
                <a:solidFill>
                  <a:srgbClr val="404040"/>
                </a:solidFill>
              </a:rPr>
              <a:t>적색 벽돌</a:t>
            </a:r>
            <a:r>
              <a:rPr lang="en-US" altLang="ko-KR" sz="1400" b="1" spc="-150" dirty="0">
                <a:solidFill>
                  <a:srgbClr val="404040"/>
                </a:solidFill>
              </a:rPr>
              <a:t>, </a:t>
            </a:r>
            <a:r>
              <a:rPr lang="ko-KR" altLang="en-US" sz="1400" b="1" spc="-150" dirty="0">
                <a:solidFill>
                  <a:srgbClr val="404040"/>
                </a:solidFill>
              </a:rPr>
              <a:t>흑색 벽돌</a:t>
            </a:r>
            <a:r>
              <a:rPr lang="en-US" altLang="ko-KR" sz="1400" b="1" spc="-150" dirty="0">
                <a:solidFill>
                  <a:srgbClr val="404040"/>
                </a:solidFill>
              </a:rPr>
              <a:t>, </a:t>
            </a:r>
            <a:r>
              <a:rPr lang="ko-KR" altLang="en-US" sz="1400" b="1" spc="-150" dirty="0">
                <a:solidFill>
                  <a:srgbClr val="404040"/>
                </a:solidFill>
              </a:rPr>
              <a:t>변색 벽돌</a:t>
            </a:r>
            <a:r>
              <a:rPr lang="en-US" altLang="ko-KR" sz="1400" b="1" spc="-150" dirty="0">
                <a:solidFill>
                  <a:srgbClr val="404040"/>
                </a:solidFill>
              </a:rPr>
              <a:t>, </a:t>
            </a:r>
            <a:r>
              <a:rPr lang="ko-KR" altLang="en-US" sz="1400" b="1" spc="-150" dirty="0">
                <a:solidFill>
                  <a:srgbClr val="404040"/>
                </a:solidFill>
              </a:rPr>
              <a:t>착색 벽돌</a:t>
            </a:r>
            <a:endParaRPr lang="en-US" altLang="ko-KR" sz="1400" b="1" spc="-150" dirty="0">
              <a:solidFill>
                <a:srgbClr val="404040"/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400" b="1" spc="-150" dirty="0">
                <a:solidFill>
                  <a:srgbClr val="404040"/>
                </a:solidFill>
              </a:rPr>
              <a:t>    - </a:t>
            </a:r>
            <a:r>
              <a:rPr lang="ko-KR" altLang="en-US" sz="1400" b="1" spc="-150" dirty="0">
                <a:solidFill>
                  <a:srgbClr val="404040"/>
                </a:solidFill>
              </a:rPr>
              <a:t>용도에 의한 분류 </a:t>
            </a:r>
            <a:r>
              <a:rPr lang="en-US" altLang="ko-KR" sz="1400" b="1" spc="-150" dirty="0">
                <a:solidFill>
                  <a:srgbClr val="404040"/>
                </a:solidFill>
              </a:rPr>
              <a:t>: </a:t>
            </a:r>
            <a:r>
              <a:rPr lang="ko-KR" altLang="en-US" sz="1400" b="1" spc="-150" dirty="0" err="1">
                <a:solidFill>
                  <a:srgbClr val="404040"/>
                </a:solidFill>
              </a:rPr>
              <a:t>측벽용</a:t>
            </a:r>
            <a:r>
              <a:rPr lang="ko-KR" altLang="en-US" sz="1400" b="1" spc="-150" dirty="0">
                <a:solidFill>
                  <a:srgbClr val="404040"/>
                </a:solidFill>
              </a:rPr>
              <a:t> 벽돌</a:t>
            </a:r>
            <a:r>
              <a:rPr lang="en-US" altLang="ko-KR" sz="1400" b="1" spc="-150" dirty="0">
                <a:solidFill>
                  <a:srgbClr val="404040"/>
                </a:solidFill>
              </a:rPr>
              <a:t>, </a:t>
            </a:r>
            <a:r>
              <a:rPr lang="ko-KR" altLang="en-US" sz="1400" b="1" spc="-150" dirty="0">
                <a:solidFill>
                  <a:srgbClr val="404040"/>
                </a:solidFill>
              </a:rPr>
              <a:t>화장용 벽돌</a:t>
            </a:r>
            <a:r>
              <a:rPr lang="en-US" altLang="ko-KR" sz="1400" b="1" spc="-150" dirty="0">
                <a:solidFill>
                  <a:srgbClr val="404040"/>
                </a:solidFill>
              </a:rPr>
              <a:t>, </a:t>
            </a:r>
            <a:r>
              <a:rPr lang="ko-KR" altLang="en-US" sz="1400" b="1" spc="-150" dirty="0" err="1">
                <a:solidFill>
                  <a:srgbClr val="404040"/>
                </a:solidFill>
              </a:rPr>
              <a:t>아치용</a:t>
            </a:r>
            <a:r>
              <a:rPr lang="ko-KR" altLang="en-US" sz="1400" b="1" spc="-150" dirty="0">
                <a:solidFill>
                  <a:srgbClr val="404040"/>
                </a:solidFill>
              </a:rPr>
              <a:t> 벽돌</a:t>
            </a:r>
            <a:r>
              <a:rPr lang="en-US" altLang="ko-KR" sz="1400" b="1" spc="-150" dirty="0">
                <a:solidFill>
                  <a:srgbClr val="404040"/>
                </a:solidFill>
              </a:rPr>
              <a:t>, </a:t>
            </a:r>
            <a:r>
              <a:rPr lang="ko-KR" altLang="en-US" sz="1400" b="1" spc="-150" dirty="0" err="1">
                <a:solidFill>
                  <a:srgbClr val="404040"/>
                </a:solidFill>
              </a:rPr>
              <a:t>코너용</a:t>
            </a:r>
            <a:r>
              <a:rPr lang="ko-KR" altLang="en-US" sz="1400" b="1" spc="-150" dirty="0">
                <a:solidFill>
                  <a:srgbClr val="404040"/>
                </a:solidFill>
              </a:rPr>
              <a:t> 벽돌</a:t>
            </a:r>
            <a:r>
              <a:rPr lang="en-US" altLang="ko-KR" sz="1400" b="1" spc="-150" dirty="0">
                <a:solidFill>
                  <a:srgbClr val="404040"/>
                </a:solidFill>
              </a:rPr>
              <a:t>,  </a:t>
            </a:r>
            <a:r>
              <a:rPr lang="ko-KR" altLang="en-US" sz="1400" b="1" spc="-150" dirty="0" err="1">
                <a:solidFill>
                  <a:srgbClr val="404040"/>
                </a:solidFill>
              </a:rPr>
              <a:t>단열용</a:t>
            </a:r>
            <a:r>
              <a:rPr lang="ko-KR" altLang="en-US" sz="1400" b="1" spc="-150" dirty="0">
                <a:solidFill>
                  <a:srgbClr val="404040"/>
                </a:solidFill>
              </a:rPr>
              <a:t> 벽돌</a:t>
            </a:r>
            <a:r>
              <a:rPr lang="en-US" altLang="ko-KR" sz="1400" b="1" spc="-150" dirty="0">
                <a:solidFill>
                  <a:srgbClr val="404040"/>
                </a:solidFill>
              </a:rPr>
              <a:t>,  </a:t>
            </a:r>
            <a:r>
              <a:rPr lang="ko-KR" altLang="en-US" sz="1400" b="1" spc="-150" dirty="0" err="1">
                <a:solidFill>
                  <a:srgbClr val="404040"/>
                </a:solidFill>
              </a:rPr>
              <a:t>방음용</a:t>
            </a:r>
            <a:r>
              <a:rPr lang="ko-KR" altLang="en-US" sz="1400" b="1" spc="-150" dirty="0">
                <a:solidFill>
                  <a:srgbClr val="404040"/>
                </a:solidFill>
              </a:rPr>
              <a:t> 벽돌</a:t>
            </a:r>
            <a:r>
              <a:rPr lang="en-US" altLang="ko-KR" sz="1400" b="1" spc="-150" dirty="0">
                <a:solidFill>
                  <a:srgbClr val="404040"/>
                </a:solidFill>
              </a:rPr>
              <a:t>, 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1400" b="1" spc="-150" dirty="0">
                <a:solidFill>
                  <a:srgbClr val="404040"/>
                </a:solidFill>
              </a:rPr>
              <a:t>      </a:t>
            </a:r>
            <a:r>
              <a:rPr lang="ko-KR" altLang="en-US" sz="1400" b="1" spc="-150" dirty="0" err="1">
                <a:solidFill>
                  <a:srgbClr val="404040"/>
                </a:solidFill>
              </a:rPr>
              <a:t>염전용</a:t>
            </a:r>
            <a:r>
              <a:rPr lang="ko-KR" altLang="en-US" sz="1400" b="1" spc="-150" dirty="0">
                <a:solidFill>
                  <a:srgbClr val="404040"/>
                </a:solidFill>
              </a:rPr>
              <a:t> 벽돌</a:t>
            </a:r>
            <a:r>
              <a:rPr lang="en-US" altLang="ko-KR" sz="1400" b="1" spc="-150" dirty="0">
                <a:solidFill>
                  <a:srgbClr val="404040"/>
                </a:solidFill>
              </a:rPr>
              <a:t>, </a:t>
            </a:r>
            <a:r>
              <a:rPr lang="ko-KR" altLang="en-US" sz="1400" b="1" spc="-150" dirty="0">
                <a:solidFill>
                  <a:srgbClr val="404040"/>
                </a:solidFill>
              </a:rPr>
              <a:t>보도용 벽돌</a:t>
            </a:r>
            <a:endParaRPr lang="en-US" altLang="ko-KR" sz="1400" b="1" spc="-150" dirty="0">
              <a:solidFill>
                <a:srgbClr val="404040"/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1400" b="1" spc="-150" dirty="0">
                <a:solidFill>
                  <a:srgbClr val="404040"/>
                </a:solidFill>
              </a:rPr>
              <a:t>    </a:t>
            </a:r>
            <a:r>
              <a:rPr lang="en-US" altLang="ko-KR" sz="1400" b="1" spc="-150" dirty="0">
                <a:solidFill>
                  <a:srgbClr val="404040"/>
                </a:solidFill>
              </a:rPr>
              <a:t>- </a:t>
            </a:r>
            <a:r>
              <a:rPr lang="ko-KR" altLang="en-US" sz="1400" b="1" spc="-150" dirty="0">
                <a:solidFill>
                  <a:srgbClr val="404040"/>
                </a:solidFill>
              </a:rPr>
              <a:t>소성 방법에 의한 분류 </a:t>
            </a:r>
            <a:r>
              <a:rPr lang="en-US" altLang="ko-KR" sz="1400" b="1" spc="-150" dirty="0">
                <a:solidFill>
                  <a:srgbClr val="404040"/>
                </a:solidFill>
              </a:rPr>
              <a:t>:  </a:t>
            </a:r>
            <a:r>
              <a:rPr lang="ko-KR" altLang="en-US" sz="1400" b="1" spc="-150" dirty="0" err="1">
                <a:solidFill>
                  <a:srgbClr val="404040"/>
                </a:solidFill>
              </a:rPr>
              <a:t>산화벽돌</a:t>
            </a:r>
            <a:r>
              <a:rPr lang="en-US" altLang="ko-KR" sz="1400" b="1" spc="-150" dirty="0">
                <a:solidFill>
                  <a:srgbClr val="404040"/>
                </a:solidFill>
              </a:rPr>
              <a:t>, </a:t>
            </a:r>
            <a:r>
              <a:rPr lang="ko-KR" altLang="en-US" sz="1400" b="1" spc="-150" dirty="0" err="1">
                <a:solidFill>
                  <a:srgbClr val="404040"/>
                </a:solidFill>
              </a:rPr>
              <a:t>환원벽돌</a:t>
            </a:r>
            <a:r>
              <a:rPr lang="en-US" altLang="ko-KR" sz="1400" b="1" spc="-150" dirty="0">
                <a:solidFill>
                  <a:srgbClr val="404040"/>
                </a:solidFill>
              </a:rPr>
              <a:t>, </a:t>
            </a:r>
            <a:r>
              <a:rPr lang="ko-KR" altLang="en-US" sz="1400" b="1" spc="-150" dirty="0" err="1">
                <a:solidFill>
                  <a:srgbClr val="404040"/>
                </a:solidFill>
              </a:rPr>
              <a:t>후레싱</a:t>
            </a:r>
            <a:r>
              <a:rPr lang="ko-KR" altLang="en-US" sz="1400" b="1" spc="-150" dirty="0">
                <a:solidFill>
                  <a:srgbClr val="404040"/>
                </a:solidFill>
              </a:rPr>
              <a:t> 벽돌</a:t>
            </a:r>
            <a:endParaRPr lang="en-US" altLang="ko-KR" sz="1400" b="1" spc="-150" dirty="0">
              <a:solidFill>
                <a:srgbClr val="40404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600" b="1" spc="-150" dirty="0">
              <a:solidFill>
                <a:srgbClr val="404040"/>
              </a:solidFill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06457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 err="1">
                <a:solidFill>
                  <a:schemeClr val="accent5"/>
                </a:solidFill>
                <a:latin typeface="+mj-ea"/>
              </a:rPr>
              <a:t>점토벽돌</a:t>
            </a: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 제조공정 유해</a:t>
            </a:r>
            <a:r>
              <a:rPr lang="en-US" altLang="ko-KR" sz="3000" b="1" spc="-300" dirty="0">
                <a:solidFill>
                  <a:schemeClr val="accent5"/>
                </a:solidFill>
                <a:latin typeface="+mj-ea"/>
              </a:rPr>
              <a:t>·</a:t>
            </a: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위험요인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372238"/>
            <a:ext cx="7664450" cy="475424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A15FCB5-D251-61CB-4858-2EBD382BD900}"/>
              </a:ext>
            </a:extLst>
          </p:cNvPr>
          <p:cNvSpPr txBox="1"/>
          <p:nvPr/>
        </p:nvSpPr>
        <p:spPr>
          <a:xfrm>
            <a:off x="759346" y="23027"/>
            <a:ext cx="558242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비금속광물제품제조업</a:t>
            </a:r>
            <a:r>
              <a:rPr kumimoji="0"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(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점토벽돌</a:t>
            </a:r>
            <a:r>
              <a:rPr kumimoji="0"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)</a:t>
            </a:r>
            <a:r>
              <a:rPr lang="ko-KR" altLang="ko-KR" sz="1500" b="1" dirty="0">
                <a:solidFill>
                  <a:prstClr val="white"/>
                </a:solidFill>
                <a:latin typeface="+mj-ea"/>
                <a:ea typeface="+mj-ea"/>
              </a:rPr>
              <a:t> </a:t>
            </a: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공정별 유해위험요인 </a:t>
            </a:r>
          </a:p>
        </p:txBody>
      </p:sp>
      <p:sp>
        <p:nvSpPr>
          <p:cNvPr id="3" name="TextBox 13">
            <a:extLst>
              <a:ext uri="{FF2B5EF4-FFF2-40B4-BE49-F238E27FC236}">
                <a16:creationId xmlns:a16="http://schemas.microsoft.com/office/drawing/2014/main" xmlns="" id="{A99B414E-EDD6-FFD4-2C5C-F240069010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225" y="1647698"/>
            <a:ext cx="5850215" cy="1918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 err="1">
                <a:solidFill>
                  <a:srgbClr val="404040"/>
                </a:solidFill>
                <a:ea typeface="맑은 고딕" pitchFamily="50" charset="-127"/>
              </a:rPr>
              <a:t>페이로더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등 </a:t>
            </a:r>
            <a:r>
              <a:rPr kumimoji="0" lang="ko-KR" altLang="en-US" sz="1600" b="1" spc="-150" dirty="0" err="1">
                <a:solidFill>
                  <a:srgbClr val="404040"/>
                </a:solidFill>
                <a:ea typeface="맑은 고딕" pitchFamily="50" charset="-127"/>
              </a:rPr>
              <a:t>차량계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건설기계에 의한 부딪힘	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 err="1">
                <a:solidFill>
                  <a:srgbClr val="404040"/>
                </a:solidFill>
                <a:ea typeface="맑은 고딕" pitchFamily="50" charset="-127"/>
              </a:rPr>
              <a:t>페이로더에서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내려오던 중 떨어짐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600" b="1" spc="-150" dirty="0" err="1">
                <a:solidFill>
                  <a:srgbClr val="404040"/>
                </a:solidFill>
                <a:ea typeface="맑은 고딕" pitchFamily="50" charset="-127"/>
              </a:rPr>
              <a:t>호퍼에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막힌 모래 제거 중 매몰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컨베이어 청소 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·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정비 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·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수리 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·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점검 중 끼임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계량기 </a:t>
            </a:r>
            <a:r>
              <a:rPr kumimoji="0" lang="ko-KR" altLang="en-US" sz="1600" b="1" spc="-150" dirty="0" err="1">
                <a:solidFill>
                  <a:srgbClr val="404040"/>
                </a:solidFill>
                <a:ea typeface="맑은 고딕" pitchFamily="50" charset="-127"/>
              </a:rPr>
              <a:t>점검중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배관에 걸림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,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개구부에서 떨어짐 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,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전기 감전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장시간 소음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분진 노출로 인한 건강장해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pic>
        <p:nvPicPr>
          <p:cNvPr id="4" name="Picture 1" descr="무제-4.psd">
            <a:extLst>
              <a:ext uri="{FF2B5EF4-FFF2-40B4-BE49-F238E27FC236}">
                <a16:creationId xmlns:a16="http://schemas.microsoft.com/office/drawing/2014/main" xmlns="" id="{A5311599-264D-FCA4-33D6-A084C4F5DB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161" y="3455508"/>
            <a:ext cx="6563677" cy="2273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0645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  <a:ea typeface="+mj-ea"/>
              </a:rPr>
              <a:t>공정흐름</a:t>
            </a:r>
          </a:p>
        </p:txBody>
      </p:sp>
      <p:sp>
        <p:nvSpPr>
          <p:cNvPr id="7" name="모서리가 둥근 직사각형 15">
            <a:extLst>
              <a:ext uri="{FF2B5EF4-FFF2-40B4-BE49-F238E27FC236}">
                <a16:creationId xmlns:a16="http://schemas.microsoft.com/office/drawing/2014/main" xmlns="" id="{152A4C53-66B2-6FA7-3AF5-4F97DCB91003}"/>
              </a:ext>
            </a:extLst>
          </p:cNvPr>
          <p:cNvSpPr/>
          <p:nvPr/>
        </p:nvSpPr>
        <p:spPr>
          <a:xfrm>
            <a:off x="905817" y="1473374"/>
            <a:ext cx="5883921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 smtClean="0">
                <a:solidFill>
                  <a:prstClr val="white"/>
                </a:solidFill>
                <a:latin typeface="+mj-ea"/>
                <a:ea typeface="+mj-ea"/>
              </a:rPr>
              <a:t>건설용 점토제품제조업</a:t>
            </a:r>
            <a:r>
              <a:rPr lang="en-US" altLang="ko-KR" sz="2200" b="1" dirty="0">
                <a:solidFill>
                  <a:prstClr val="white"/>
                </a:solidFill>
                <a:latin typeface="+mj-ea"/>
                <a:ea typeface="+mj-ea"/>
              </a:rPr>
              <a:t>(</a:t>
            </a:r>
            <a:r>
              <a:rPr lang="ko-KR" altLang="en-US" sz="2200" b="1" dirty="0">
                <a:solidFill>
                  <a:prstClr val="white"/>
                </a:solidFill>
                <a:latin typeface="+mj-ea"/>
                <a:ea typeface="+mj-ea"/>
              </a:rPr>
              <a:t>생산품</a:t>
            </a:r>
            <a:r>
              <a:rPr lang="en-US" altLang="ko-KR" sz="2200" b="1" dirty="0">
                <a:solidFill>
                  <a:prstClr val="white"/>
                </a:solidFill>
                <a:latin typeface="+mj-ea"/>
                <a:ea typeface="+mj-ea"/>
              </a:rPr>
              <a:t>:</a:t>
            </a:r>
            <a:r>
              <a:rPr lang="ko-KR" altLang="en-US" sz="2200" b="1" dirty="0">
                <a:solidFill>
                  <a:prstClr val="white"/>
                </a:solidFill>
                <a:latin typeface="+mj-ea"/>
                <a:ea typeface="+mj-ea"/>
              </a:rPr>
              <a:t>점토벽돌</a:t>
            </a:r>
            <a:r>
              <a:rPr lang="en-US" altLang="ko-KR" sz="2200" b="1" dirty="0">
                <a:solidFill>
                  <a:prstClr val="white"/>
                </a:solidFill>
                <a:latin typeface="+mj-ea"/>
                <a:ea typeface="+mj-ea"/>
              </a:rPr>
              <a:t>)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4386" y="2715594"/>
            <a:ext cx="6171700" cy="176762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3B279E6-7A23-6B0D-B038-A8AE11B5B2B7}"/>
              </a:ext>
            </a:extLst>
          </p:cNvPr>
          <p:cNvSpPr txBox="1"/>
          <p:nvPr/>
        </p:nvSpPr>
        <p:spPr>
          <a:xfrm>
            <a:off x="759346" y="23027"/>
            <a:ext cx="558242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비금속광물제품제조업</a:t>
            </a:r>
            <a:r>
              <a:rPr kumimoji="0"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(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점토벽돌</a:t>
            </a:r>
            <a:r>
              <a:rPr kumimoji="0"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)</a:t>
            </a:r>
            <a:r>
              <a:rPr lang="ko-KR" altLang="ko-KR" sz="1500" b="1" dirty="0">
                <a:solidFill>
                  <a:prstClr val="white"/>
                </a:solidFill>
                <a:latin typeface="+mj-ea"/>
                <a:ea typeface="+mj-ea"/>
              </a:rPr>
              <a:t> </a:t>
            </a: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공정별 유해위험요인 </a:t>
            </a:r>
          </a:p>
        </p:txBody>
      </p:sp>
    </p:spTree>
    <p:extLst>
      <p:ext uri="{BB962C8B-B14F-4D97-AF65-F5344CB8AC3E}">
        <p14:creationId xmlns:p14="http://schemas.microsoft.com/office/powerpoint/2010/main" val="329865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 err="1" smtClean="0">
                <a:solidFill>
                  <a:schemeClr val="accent5"/>
                </a:solidFill>
                <a:latin typeface="+mj-ea"/>
              </a:rPr>
              <a:t>공정별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 안전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작업 방법</a:t>
            </a:r>
            <a:endParaRPr lang="ko-KR" altLang="en-US" sz="3000" b="1" spc="-300" dirty="0">
              <a:solidFill>
                <a:schemeClr val="accent5"/>
              </a:solidFill>
              <a:latin typeface="+mj-ea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697368"/>
            <a:ext cx="7664450" cy="4371895"/>
          </a:xfrm>
          <a:prstGeom prst="rect">
            <a:avLst/>
          </a:prstGeom>
        </p:spPr>
      </p:pic>
      <p:sp>
        <p:nvSpPr>
          <p:cNvPr id="9" name="TextBox 13"/>
          <p:cNvSpPr txBox="1">
            <a:spLocks noChangeArrowheads="1"/>
          </p:cNvSpPr>
          <p:nvPr/>
        </p:nvSpPr>
        <p:spPr bwMode="auto">
          <a:xfrm>
            <a:off x="1099225" y="1805951"/>
            <a:ext cx="7092231" cy="81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고령토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600" b="1" spc="-150" dirty="0" err="1">
                <a:solidFill>
                  <a:srgbClr val="404040"/>
                </a:solidFill>
                <a:ea typeface="맑은 고딕" pitchFamily="50" charset="-127"/>
              </a:rPr>
              <a:t>적점토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600" b="1" spc="-150" dirty="0" err="1">
                <a:solidFill>
                  <a:srgbClr val="404040"/>
                </a:solidFill>
                <a:ea typeface="맑은 고딕" pitchFamily="50" charset="-127"/>
              </a:rPr>
              <a:t>소성점토를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채취 후 적정 원료를 걸러 분쇄해 공급 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·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배합하고     사일로에서 </a:t>
            </a:r>
            <a:r>
              <a:rPr kumimoji="0" lang="ko-KR" altLang="en-US" sz="1600" b="1" spc="-150" dirty="0" err="1">
                <a:solidFill>
                  <a:srgbClr val="404040"/>
                </a:solidFill>
                <a:ea typeface="맑은 고딕" pitchFamily="50" charset="-127"/>
              </a:rPr>
              <a:t>함수율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유지를 위해 숙성기간을 거쳐 </a:t>
            </a:r>
            <a:r>
              <a:rPr kumimoji="0" lang="ko-KR" altLang="en-US" sz="1600" b="1" spc="-150" dirty="0" err="1">
                <a:solidFill>
                  <a:srgbClr val="404040"/>
                </a:solidFill>
                <a:ea typeface="맑은 고딕" pitchFamily="50" charset="-127"/>
              </a:rPr>
              <a:t>혼련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공정으로 이송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9263" y="2561523"/>
            <a:ext cx="6687766" cy="335147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8C1F056-C210-C027-943C-FAC1871585E7}"/>
              </a:ext>
            </a:extLst>
          </p:cNvPr>
          <p:cNvSpPr txBox="1"/>
          <p:nvPr/>
        </p:nvSpPr>
        <p:spPr>
          <a:xfrm>
            <a:off x="759346" y="23027"/>
            <a:ext cx="558242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비금속광물제품제조업</a:t>
            </a:r>
            <a:r>
              <a:rPr kumimoji="0"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(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점토벽돌</a:t>
            </a:r>
            <a:r>
              <a:rPr kumimoji="0"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)</a:t>
            </a:r>
            <a:r>
              <a:rPr lang="ko-KR" altLang="ko-KR" sz="1500" b="1" dirty="0">
                <a:solidFill>
                  <a:prstClr val="white"/>
                </a:solidFill>
                <a:latin typeface="+mj-ea"/>
                <a:ea typeface="+mj-ea"/>
              </a:rPr>
              <a:t> </a:t>
            </a: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공정별 유해위험요인 </a:t>
            </a:r>
          </a:p>
        </p:txBody>
      </p:sp>
      <p:sp>
        <p:nvSpPr>
          <p:cNvPr id="8" name="모서리가 둥근 직사각형 15">
            <a:extLst>
              <a:ext uri="{FF2B5EF4-FFF2-40B4-BE49-F238E27FC236}">
                <a16:creationId xmlns="" xmlns:a16="http://schemas.microsoft.com/office/drawing/2014/main" id="{152A4C53-66B2-6FA7-3AF5-4F97DCB91003}"/>
              </a:ext>
            </a:extLst>
          </p:cNvPr>
          <p:cNvSpPr/>
          <p:nvPr/>
        </p:nvSpPr>
        <p:spPr>
          <a:xfrm>
            <a:off x="905818" y="1141611"/>
            <a:ext cx="3123258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 err="1" smtClean="0">
                <a:solidFill>
                  <a:prstClr val="white"/>
                </a:solidFill>
                <a:latin typeface="+mj-ea"/>
                <a:ea typeface="+mj-ea"/>
              </a:rPr>
              <a:t>제토</a:t>
            </a:r>
            <a:r>
              <a:rPr lang="ko-KR" altLang="en-US" sz="2200" b="1" dirty="0" smtClean="0">
                <a:solidFill>
                  <a:prstClr val="white"/>
                </a:solidFill>
                <a:latin typeface="+mj-ea"/>
                <a:ea typeface="+mj-ea"/>
              </a:rPr>
              <a:t> 및 숙성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235542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794448"/>
            <a:ext cx="7664450" cy="427481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662" y="2207157"/>
            <a:ext cx="8516633" cy="45077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4D70AD7-FB00-DE57-2F63-7744CF176DBC}"/>
              </a:ext>
            </a:extLst>
          </p:cNvPr>
          <p:cNvSpPr txBox="1"/>
          <p:nvPr/>
        </p:nvSpPr>
        <p:spPr>
          <a:xfrm>
            <a:off x="759346" y="23027"/>
            <a:ext cx="558242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비금속광물제품제조업</a:t>
            </a:r>
            <a:r>
              <a:rPr kumimoji="0"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(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점토벽돌</a:t>
            </a:r>
            <a:r>
              <a:rPr kumimoji="0"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)</a:t>
            </a:r>
            <a:r>
              <a:rPr lang="ko-KR" altLang="ko-KR" sz="1500" b="1" dirty="0">
                <a:solidFill>
                  <a:prstClr val="white"/>
                </a:solidFill>
                <a:latin typeface="+mj-ea"/>
                <a:ea typeface="+mj-ea"/>
              </a:rPr>
              <a:t> </a:t>
            </a: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공정별 유해위험요인 </a:t>
            </a:r>
          </a:p>
        </p:txBody>
      </p:sp>
      <p:sp>
        <p:nvSpPr>
          <p:cNvPr id="7" name="모서리가 둥근 직사각형 15">
            <a:extLst>
              <a:ext uri="{FF2B5EF4-FFF2-40B4-BE49-F238E27FC236}">
                <a16:creationId xmlns="" xmlns:a16="http://schemas.microsoft.com/office/drawing/2014/main" id="{152A4C53-66B2-6FA7-3AF5-4F97DCB91003}"/>
              </a:ext>
            </a:extLst>
          </p:cNvPr>
          <p:cNvSpPr/>
          <p:nvPr/>
        </p:nvSpPr>
        <p:spPr>
          <a:xfrm>
            <a:off x="905818" y="1141611"/>
            <a:ext cx="3123258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 err="1" smtClean="0">
                <a:solidFill>
                  <a:prstClr val="white"/>
                </a:solidFill>
                <a:latin typeface="+mj-ea"/>
                <a:ea typeface="+mj-ea"/>
              </a:rPr>
              <a:t>제토</a:t>
            </a:r>
            <a:r>
              <a:rPr lang="ko-KR" altLang="en-US" sz="2200" b="1" dirty="0" smtClean="0">
                <a:solidFill>
                  <a:prstClr val="white"/>
                </a:solidFill>
                <a:latin typeface="+mj-ea"/>
                <a:ea typeface="+mj-ea"/>
              </a:rPr>
              <a:t> 및 숙성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 err="1" smtClean="0">
                <a:solidFill>
                  <a:schemeClr val="accent5"/>
                </a:solidFill>
                <a:latin typeface="+mj-ea"/>
              </a:rPr>
              <a:t>공정별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 안전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작업 방법</a:t>
            </a:r>
            <a:endParaRPr lang="ko-KR" altLang="en-US" sz="3000" b="1" spc="-300" dirty="0">
              <a:solidFill>
                <a:schemeClr val="accent5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236058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731460"/>
            <a:ext cx="7664450" cy="43378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0045" y="2022203"/>
            <a:ext cx="7168936" cy="453686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E3C7C33-FB79-79FE-41B0-0FA04D64225C}"/>
              </a:ext>
            </a:extLst>
          </p:cNvPr>
          <p:cNvSpPr txBox="1"/>
          <p:nvPr/>
        </p:nvSpPr>
        <p:spPr>
          <a:xfrm>
            <a:off x="759346" y="23027"/>
            <a:ext cx="558242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비금속광물제품제조업</a:t>
            </a:r>
            <a:r>
              <a:rPr kumimoji="0"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(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점토벽돌</a:t>
            </a:r>
            <a:r>
              <a:rPr kumimoji="0"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)</a:t>
            </a:r>
            <a:r>
              <a:rPr lang="ko-KR" altLang="ko-KR" sz="1500" b="1" dirty="0">
                <a:solidFill>
                  <a:prstClr val="white"/>
                </a:solidFill>
                <a:latin typeface="+mj-ea"/>
                <a:ea typeface="+mj-ea"/>
              </a:rPr>
              <a:t> </a:t>
            </a: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공정별 유해위험요인 </a:t>
            </a:r>
          </a:p>
        </p:txBody>
      </p:sp>
      <p:sp>
        <p:nvSpPr>
          <p:cNvPr id="7" name="모서리가 둥근 직사각형 15">
            <a:extLst>
              <a:ext uri="{FF2B5EF4-FFF2-40B4-BE49-F238E27FC236}">
                <a16:creationId xmlns="" xmlns:a16="http://schemas.microsoft.com/office/drawing/2014/main" id="{152A4C53-66B2-6FA7-3AF5-4F97DCB91003}"/>
              </a:ext>
            </a:extLst>
          </p:cNvPr>
          <p:cNvSpPr/>
          <p:nvPr/>
        </p:nvSpPr>
        <p:spPr>
          <a:xfrm>
            <a:off x="905818" y="1141611"/>
            <a:ext cx="3123258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 err="1" smtClean="0">
                <a:solidFill>
                  <a:prstClr val="white"/>
                </a:solidFill>
                <a:latin typeface="+mj-ea"/>
                <a:ea typeface="+mj-ea"/>
              </a:rPr>
              <a:t>제토</a:t>
            </a:r>
            <a:r>
              <a:rPr lang="ko-KR" altLang="en-US" sz="2200" b="1" dirty="0" smtClean="0">
                <a:solidFill>
                  <a:prstClr val="white"/>
                </a:solidFill>
                <a:latin typeface="+mj-ea"/>
                <a:ea typeface="+mj-ea"/>
              </a:rPr>
              <a:t> 및 숙성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 err="1" smtClean="0">
                <a:solidFill>
                  <a:schemeClr val="accent5"/>
                </a:solidFill>
                <a:latin typeface="+mj-ea"/>
              </a:rPr>
              <a:t>공정별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 안전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작업 방법</a:t>
            </a:r>
            <a:endParaRPr lang="ko-KR" altLang="en-US" sz="3000" b="1" spc="-300" dirty="0">
              <a:solidFill>
                <a:schemeClr val="accent5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02327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1086</TotalTime>
  <Words>552</Words>
  <Application>Microsoft Office PowerPoint</Application>
  <PresentationFormat>화면 슬라이드 쇼(4:3)</PresentationFormat>
  <Paragraphs>89</Paragraphs>
  <Slides>21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21</vt:i4>
      </vt:variant>
    </vt:vector>
  </HeadingPairs>
  <TitlesOfParts>
    <vt:vector size="24" baseType="lpstr">
      <vt:lpstr>Arial</vt:lpstr>
      <vt:lpstr>맑은 고딕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fieldguide</dc:creator>
  <cp:keywords/>
  <dc:description/>
  <cp:lastModifiedBy>user</cp:lastModifiedBy>
  <cp:revision>353</cp:revision>
  <dcterms:created xsi:type="dcterms:W3CDTF">2022-11-13T15:13:23Z</dcterms:created>
  <dcterms:modified xsi:type="dcterms:W3CDTF">2022-12-28T00:44:39Z</dcterms:modified>
  <cp:category/>
</cp:coreProperties>
</file>