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89" r:id="rId2"/>
    <p:sldId id="275" r:id="rId3"/>
    <p:sldId id="257" r:id="rId4"/>
    <p:sldId id="258" r:id="rId5"/>
    <p:sldId id="259" r:id="rId6"/>
    <p:sldId id="284" r:id="rId7"/>
    <p:sldId id="285" r:id="rId8"/>
    <p:sldId id="290" r:id="rId9"/>
    <p:sldId id="291" r:id="rId10"/>
    <p:sldId id="292" r:id="rId11"/>
    <p:sldId id="287" r:id="rId12"/>
    <p:sldId id="288" r:id="rId13"/>
    <p:sldId id="283" r:id="rId14"/>
  </p:sldIdLst>
  <p:sldSz cx="9144000" cy="6858000" type="screen4x3"/>
  <p:notesSz cx="6858000" cy="9144000"/>
  <p:embeddedFontLst>
    <p:embeddedFont>
      <p:font typeface="Arial Black" panose="020B0A04020102020204" pitchFamily="34" charset="0"/>
      <p:bold r:id="rId15"/>
    </p:embeddedFont>
    <p:embeddedFont>
      <p:font typeface="맑은 고딕" panose="020B0503020000020004" pitchFamily="50" charset="-127"/>
      <p:regular r:id="rId16"/>
      <p:bold r:id="rId17"/>
    </p:embeddedFont>
    <p:embeddedFont>
      <p:font typeface="Calibri" panose="020F0502020204030204" pitchFamily="34" charset="0"/>
      <p:regular r:id="rId18"/>
      <p:bold r:id="rId19"/>
      <p:italic r:id="rId20"/>
      <p:boldItalic r:id="rId21"/>
    </p:embeddedFont>
    <p:embeddedFont>
      <p:font typeface="MS PGothic" panose="020B0600070205080204" pitchFamily="34" charset="-128"/>
      <p:regular r:id="rId22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7DE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657" autoAdjust="0"/>
  </p:normalViewPr>
  <p:slideViewPr>
    <p:cSldViewPr snapToGrid="0" snapToObjects="1">
      <p:cViewPr varScale="1">
        <p:scale>
          <a:sx n="100" d="100"/>
          <a:sy n="100" d="100"/>
        </p:scale>
        <p:origin x="45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8.fntdata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63B7C-C7BF-6E4D-8550-7ED87F47B293}" type="datetimeFigureOut">
              <a:rPr lang="en-US" smtClean="0"/>
              <a:t>12/27/2022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06061-D2CC-2A49-B5EA-991612BC1A3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back-ivory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391" cy="6857543"/>
          </a:xfrm>
          <a:prstGeom prst="rect">
            <a:avLst/>
          </a:prstGeom>
        </p:spPr>
      </p:pic>
      <p:pic>
        <p:nvPicPr>
          <p:cNvPr id="8" name="Picture 7" descr="아래이미지 사본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6341"/>
            <a:ext cx="9143391" cy="104234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24855"/>
            <a:ext cx="9151380" cy="122628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81893" y="576564"/>
            <a:ext cx="433374" cy="433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4034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63B7C-C7BF-6E4D-8550-7ED87F47B293}" type="datetimeFigureOut">
              <a:rPr lang="en-US" smtClean="0"/>
              <a:t>12/27/2022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06061-D2CC-2A49-B5EA-991612BC1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61003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63B7C-C7BF-6E4D-8550-7ED87F47B293}" type="datetimeFigureOut">
              <a:rPr lang="en-US" smtClean="0"/>
              <a:t>12/27/2022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06061-D2CC-2A49-B5EA-991612BC1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8661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63B7C-C7BF-6E4D-8550-7ED87F47B293}" type="datetimeFigureOut">
              <a:rPr lang="en-US" smtClean="0"/>
              <a:t>12/27/2022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06061-D2CC-2A49-B5EA-991612BC1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6920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63B7C-C7BF-6E4D-8550-7ED87F47B293}" type="datetimeFigureOut">
              <a:rPr lang="en-US" smtClean="0"/>
              <a:t>12/27/2022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06061-D2CC-2A49-B5EA-991612BC1A3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114800" y="3416300"/>
            <a:ext cx="896112" cy="18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08651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63B7C-C7BF-6E4D-8550-7ED87F47B293}" type="datetimeFigureOut">
              <a:rPr lang="en-US" smtClean="0"/>
              <a:t>12/27/2022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06061-D2CC-2A49-B5EA-991612BC1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5194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63B7C-C7BF-6E4D-8550-7ED87F47B293}" type="datetimeFigureOut">
              <a:rPr lang="en-US" smtClean="0"/>
              <a:t>12/27/2022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06061-D2CC-2A49-B5EA-991612BC1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28808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63B7C-C7BF-6E4D-8550-7ED87F47B293}" type="datetimeFigureOut">
              <a:rPr lang="en-US" smtClean="0"/>
              <a:t>12/27/2022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06061-D2CC-2A49-B5EA-991612BC1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1643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24855"/>
            <a:ext cx="9151380" cy="1226285"/>
          </a:xfrm>
          <a:prstGeom prst="rect">
            <a:avLst/>
          </a:prstGeom>
        </p:spPr>
      </p:pic>
      <p:pic>
        <p:nvPicPr>
          <p:cNvPr id="6" name="Picture 5" descr="아래이미지 사본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6341"/>
            <a:ext cx="9143391" cy="1042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65312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63B7C-C7BF-6E4D-8550-7ED87F47B293}" type="datetimeFigureOut">
              <a:rPr lang="en-US" smtClean="0"/>
              <a:t>12/27/2022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06061-D2CC-2A49-B5EA-991612BC1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7795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63B7C-C7BF-6E4D-8550-7ED87F47B293}" type="datetimeFigureOut">
              <a:rPr lang="en-US" smtClean="0"/>
              <a:t>12/27/2022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06061-D2CC-2A49-B5EA-991612BC1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44341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063B7C-C7BF-6E4D-8550-7ED87F47B293}" type="datetimeFigureOut">
              <a:rPr lang="en-US" smtClean="0"/>
              <a:t>12/27/2022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306061-D2CC-2A49-B5EA-991612BC1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729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emf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>
            <a:extLst>
              <a:ext uri="{FF2B5EF4-FFF2-40B4-BE49-F238E27FC236}">
                <a16:creationId xmlns:a16="http://schemas.microsoft.com/office/drawing/2014/main" xmlns="" id="{39E983F7-A15A-570B-609D-F842C608B8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744210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8">
            <a:extLst>
              <a:ext uri="{FF2B5EF4-FFF2-40B4-BE49-F238E27FC236}">
                <a16:creationId xmlns:a16="http://schemas.microsoft.com/office/drawing/2014/main" xmlns="" id="{3B9D20C7-F380-14A9-61CF-C601C2EC16EF}"/>
              </a:ext>
            </a:extLst>
          </p:cNvPr>
          <p:cNvSpPr txBox="1"/>
          <p:nvPr/>
        </p:nvSpPr>
        <p:spPr>
          <a:xfrm>
            <a:off x="1389063" y="574011"/>
            <a:ext cx="7964487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2300" b="1" spc="-300" dirty="0">
                <a:solidFill>
                  <a:schemeClr val="accent5"/>
                </a:solidFill>
                <a:latin typeface="+mj-ea"/>
              </a:rPr>
              <a:t>이산화탄소 사용 소화설비 및 소화용기에 대한 조치</a:t>
            </a:r>
            <a:r>
              <a:rPr lang="en-US" altLang="ko-KR" sz="2000" b="1" spc="-300" dirty="0">
                <a:solidFill>
                  <a:schemeClr val="accent5"/>
                </a:solidFill>
                <a:latin typeface="+mj-ea"/>
              </a:rPr>
              <a:t>(</a:t>
            </a:r>
            <a:r>
              <a:rPr lang="ko-KR" altLang="en-US" sz="2000" b="1" spc="-300" dirty="0">
                <a:solidFill>
                  <a:schemeClr val="accent5"/>
                </a:solidFill>
                <a:latin typeface="+mj-ea"/>
              </a:rPr>
              <a:t>제</a:t>
            </a:r>
            <a:r>
              <a:rPr lang="en-US" altLang="ko-KR" sz="2000" b="1" spc="-300" dirty="0">
                <a:solidFill>
                  <a:schemeClr val="accent5"/>
                </a:solidFill>
                <a:latin typeface="+mj-ea"/>
              </a:rPr>
              <a:t>628</a:t>
            </a:r>
            <a:r>
              <a:rPr lang="ko-KR" altLang="en-US" sz="2000" b="1" spc="-300" dirty="0">
                <a:solidFill>
                  <a:schemeClr val="accent5"/>
                </a:solidFill>
                <a:latin typeface="+mj-ea"/>
              </a:rPr>
              <a:t>조의</a:t>
            </a:r>
            <a:r>
              <a:rPr lang="en-US" altLang="ko-KR" sz="2000" b="1" spc="-300" dirty="0">
                <a:solidFill>
                  <a:schemeClr val="accent5"/>
                </a:solidFill>
                <a:latin typeface="+mj-ea"/>
              </a:rPr>
              <a:t>2 </a:t>
            </a:r>
            <a:r>
              <a:rPr lang="ko-KR" altLang="en-US" sz="2000" b="1" spc="-300" dirty="0">
                <a:solidFill>
                  <a:schemeClr val="accent5"/>
                </a:solidFill>
                <a:latin typeface="+mj-ea"/>
              </a:rPr>
              <a:t>신설</a:t>
            </a:r>
            <a:r>
              <a:rPr lang="en-US" altLang="ko-KR" sz="2000" b="1" spc="-300" dirty="0">
                <a:solidFill>
                  <a:schemeClr val="accent5"/>
                </a:solidFill>
                <a:latin typeface="+mj-ea"/>
              </a:rPr>
              <a:t>)</a:t>
            </a:r>
            <a:endParaRPr lang="ko-KR" altLang="en-US" sz="2000" b="1" spc="-300" dirty="0">
              <a:solidFill>
                <a:schemeClr val="accent5"/>
              </a:solidFill>
              <a:latin typeface="+mj-ea"/>
            </a:endParaRPr>
          </a:p>
        </p:txBody>
      </p:sp>
      <p:pic>
        <p:nvPicPr>
          <p:cNvPr id="5" name="Picture 11">
            <a:extLst>
              <a:ext uri="{FF2B5EF4-FFF2-40B4-BE49-F238E27FC236}">
                <a16:creationId xmlns:a16="http://schemas.microsoft.com/office/drawing/2014/main" xmlns="" id="{EFB7863A-22FE-2614-CE27-87D003103C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966" y="1257292"/>
            <a:ext cx="7909984" cy="4844928"/>
          </a:xfrm>
          <a:prstGeom prst="rect">
            <a:avLst/>
          </a:prstGeom>
        </p:spPr>
      </p:pic>
      <p:grpSp>
        <p:nvGrpSpPr>
          <p:cNvPr id="10" name="그룹 9">
            <a:extLst>
              <a:ext uri="{FF2B5EF4-FFF2-40B4-BE49-F238E27FC236}">
                <a16:creationId xmlns:a16="http://schemas.microsoft.com/office/drawing/2014/main" xmlns="" id="{58E98F9E-C30B-FDD4-5F38-F4BDA1D568EE}"/>
              </a:ext>
            </a:extLst>
          </p:cNvPr>
          <p:cNvGrpSpPr/>
          <p:nvPr/>
        </p:nvGrpSpPr>
        <p:grpSpPr>
          <a:xfrm>
            <a:off x="1120245" y="1608410"/>
            <a:ext cx="7855196" cy="733575"/>
            <a:chOff x="1131358" y="3014771"/>
            <a:chExt cx="7855196" cy="588369"/>
          </a:xfrm>
        </p:grpSpPr>
        <p:pic>
          <p:nvPicPr>
            <p:cNvPr id="11" name="Picture 9">
              <a:extLst>
                <a:ext uri="{FF2B5EF4-FFF2-40B4-BE49-F238E27FC236}">
                  <a16:creationId xmlns:a16="http://schemas.microsoft.com/office/drawing/2014/main" xmlns="" id="{768E2B86-5C94-1FEF-497C-2875DAC91CD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1358" y="3014771"/>
              <a:ext cx="7315200" cy="5635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7C315492-3535-4A70-9487-22CB7FBBF052}"/>
                </a:ext>
              </a:extLst>
            </p:cNvPr>
            <p:cNvSpPr txBox="1"/>
            <p:nvPr/>
          </p:nvSpPr>
          <p:spPr>
            <a:xfrm>
              <a:off x="1499604" y="3079920"/>
              <a:ext cx="74869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400" b="1" spc="-150" dirty="0">
                  <a:solidFill>
                    <a:schemeClr val="bg1"/>
                  </a:solidFill>
                  <a:latin typeface="+mj-lt"/>
                </a:rPr>
                <a:t>소화설비가 작동되거나 이산화탄소 누출로 인한 질식 우려 시 관계 근로자 외 </a:t>
              </a:r>
              <a:r>
                <a:rPr lang="ko-KR" altLang="en-US" sz="1400" b="1" spc="-150" dirty="0" err="1">
                  <a:solidFill>
                    <a:schemeClr val="bg1"/>
                  </a:solidFill>
                  <a:latin typeface="+mj-lt"/>
                </a:rPr>
                <a:t>방호구역등</a:t>
              </a:r>
              <a:r>
                <a:rPr lang="ko-KR" altLang="en-US" sz="1400" b="1" spc="-150" dirty="0">
                  <a:solidFill>
                    <a:schemeClr val="bg1"/>
                  </a:solidFill>
                  <a:latin typeface="+mj-lt"/>
                </a:rPr>
                <a:t> </a:t>
              </a:r>
              <a:endParaRPr lang="en-US" altLang="ko-KR" sz="1400" b="1" spc="-150" dirty="0">
                <a:solidFill>
                  <a:schemeClr val="bg1"/>
                </a:solidFill>
                <a:latin typeface="+mj-lt"/>
              </a:endParaRPr>
            </a:p>
            <a:p>
              <a:r>
                <a:rPr lang="ko-KR" altLang="en-US" sz="1400" b="1" spc="-150" dirty="0">
                  <a:solidFill>
                    <a:schemeClr val="bg1"/>
                  </a:solidFill>
                  <a:latin typeface="+mj-lt"/>
                </a:rPr>
                <a:t>출입금지 실시 및 그 내용을 </a:t>
              </a:r>
              <a:r>
                <a:rPr lang="ko-KR" altLang="en-US" sz="1400" b="1" spc="-150" dirty="0" err="1">
                  <a:solidFill>
                    <a:schemeClr val="bg1"/>
                  </a:solidFill>
                  <a:latin typeface="+mj-lt"/>
                </a:rPr>
                <a:t>방호구역등의</a:t>
              </a:r>
              <a:r>
                <a:rPr lang="ko-KR" altLang="en-US" sz="1400" b="1" spc="-150" dirty="0">
                  <a:solidFill>
                    <a:schemeClr val="bg1"/>
                  </a:solidFill>
                  <a:latin typeface="+mj-lt"/>
                </a:rPr>
                <a:t> 출입구에 게시</a:t>
              </a:r>
              <a:endParaRPr lang="en-US" altLang="ko-KR" sz="1400" b="1" spc="-150" dirty="0">
                <a:solidFill>
                  <a:schemeClr val="bg1"/>
                </a:solidFill>
                <a:latin typeface="+mj-lt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9606460A-38D1-608D-34F4-EDDD575244EA}"/>
              </a:ext>
            </a:extLst>
          </p:cNvPr>
          <p:cNvSpPr txBox="1"/>
          <p:nvPr/>
        </p:nvSpPr>
        <p:spPr>
          <a:xfrm>
            <a:off x="1257000" y="1724982"/>
            <a:ext cx="46746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400" b="1" spc="-150" dirty="0">
                <a:solidFill>
                  <a:schemeClr val="accent6"/>
                </a:solidFill>
                <a:latin typeface="Arial Black" panose="020B0A04020102020204" pitchFamily="34" charset="0"/>
              </a:rPr>
              <a:t>7</a:t>
            </a:r>
            <a:r>
              <a:rPr lang="en-US" altLang="ko-KR" sz="1800" b="1" spc="-150" dirty="0">
                <a:solidFill>
                  <a:schemeClr val="accent6"/>
                </a:solidFill>
                <a:latin typeface="Arial Black" panose="020B0A04020102020204" pitchFamily="34" charset="0"/>
              </a:rPr>
              <a:t> </a:t>
            </a:r>
            <a:endParaRPr lang="ko-KR" altLang="en-US" dirty="0"/>
          </a:p>
        </p:txBody>
      </p:sp>
      <p:pic>
        <p:nvPicPr>
          <p:cNvPr id="14" name="Picture 1" descr="이산화-99.psd">
            <a:extLst>
              <a:ext uri="{FF2B5EF4-FFF2-40B4-BE49-F238E27FC236}">
                <a16:creationId xmlns:a16="http://schemas.microsoft.com/office/drawing/2014/main" xmlns="" id="{34A8F776-62EA-DF75-D43F-DC2BEE022E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4649" y="2578990"/>
            <a:ext cx="4894619" cy="27244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217320" y="5471353"/>
            <a:ext cx="69892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/>
              <a:t>※ </a:t>
            </a:r>
            <a:r>
              <a:rPr lang="ko-KR" altLang="en-US" sz="1200" b="1" dirty="0"/>
              <a:t>산업안전보건기준에 관한 규칙 전문 및 이산화탄소 소화설비 관련 개정사항은 국가법령정보센터 </a:t>
            </a:r>
            <a:r>
              <a:rPr lang="ko-KR" altLang="en-US" sz="1200" b="1" dirty="0" smtClean="0"/>
              <a:t> </a:t>
            </a:r>
            <a:endParaRPr lang="en-US" altLang="ko-KR" sz="1200" b="1" dirty="0" smtClean="0"/>
          </a:p>
          <a:p>
            <a:r>
              <a:rPr lang="en-US" altLang="ko-KR" sz="1200" b="1" dirty="0"/>
              <a:t> </a:t>
            </a:r>
            <a:r>
              <a:rPr lang="en-US" altLang="ko-KR" sz="1200" b="1" dirty="0" smtClean="0"/>
              <a:t>  </a:t>
            </a:r>
            <a:r>
              <a:rPr lang="ko-KR" altLang="en-US" sz="1200" b="1" dirty="0" smtClean="0"/>
              <a:t>홈페이지 </a:t>
            </a:r>
            <a:r>
              <a:rPr lang="ko-KR" altLang="en-US" sz="1200" b="1" dirty="0"/>
              <a:t>→ </a:t>
            </a:r>
            <a:r>
              <a:rPr lang="en-US" altLang="ko-KR" sz="1200" b="1" dirty="0" smtClean="0"/>
              <a:t> </a:t>
            </a:r>
            <a:r>
              <a:rPr lang="ko-KR" altLang="en-US" sz="1200" b="1" dirty="0" smtClean="0"/>
              <a:t>‘</a:t>
            </a:r>
            <a:r>
              <a:rPr lang="ko-KR" altLang="en-US" sz="1200" b="1" dirty="0"/>
              <a:t>산업안전보건기준에 관한 규칙’ 검색으로 확인 가능 </a:t>
            </a:r>
          </a:p>
        </p:txBody>
      </p:sp>
    </p:spTree>
    <p:extLst>
      <p:ext uri="{BB962C8B-B14F-4D97-AF65-F5344CB8AC3E}">
        <p14:creationId xmlns:p14="http://schemas.microsoft.com/office/powerpoint/2010/main" val="18360844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1">
            <a:extLst>
              <a:ext uri="{FF2B5EF4-FFF2-40B4-BE49-F238E27FC236}">
                <a16:creationId xmlns:a16="http://schemas.microsoft.com/office/drawing/2014/main" xmlns="" id="{43867815-4189-F00D-BC9B-E786DE0853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966" y="1257292"/>
            <a:ext cx="7909984" cy="4844928"/>
          </a:xfrm>
          <a:prstGeom prst="rect">
            <a:avLst/>
          </a:prstGeom>
        </p:spPr>
      </p:pic>
      <p:sp>
        <p:nvSpPr>
          <p:cNvPr id="7" name="TextBox 8">
            <a:extLst>
              <a:ext uri="{FF2B5EF4-FFF2-40B4-BE49-F238E27FC236}">
                <a16:creationId xmlns:a16="http://schemas.microsoft.com/office/drawing/2014/main" xmlns="" id="{DBA59CFB-6C78-4E8F-F619-0836F1880BA4}"/>
              </a:ext>
            </a:extLst>
          </p:cNvPr>
          <p:cNvSpPr txBox="1"/>
          <p:nvPr/>
        </p:nvSpPr>
        <p:spPr>
          <a:xfrm>
            <a:off x="1389063" y="535911"/>
            <a:ext cx="676810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3000" b="1" spc="-300" dirty="0">
                <a:solidFill>
                  <a:schemeClr val="accent5"/>
                </a:solidFill>
                <a:latin typeface="+mj-ea"/>
              </a:rPr>
              <a:t>이산화탄소 소화설비 </a:t>
            </a:r>
            <a:r>
              <a:rPr lang="ko-KR" altLang="en-US" sz="3000" b="1" spc="-300" dirty="0" err="1">
                <a:solidFill>
                  <a:schemeClr val="accent5"/>
                </a:solidFill>
                <a:latin typeface="+mj-ea"/>
              </a:rPr>
              <a:t>질식재해</a:t>
            </a:r>
            <a:r>
              <a:rPr lang="ko-KR" altLang="en-US" sz="3000" b="1" spc="-300" dirty="0">
                <a:solidFill>
                  <a:schemeClr val="accent5"/>
                </a:solidFill>
                <a:latin typeface="+mj-ea"/>
              </a:rPr>
              <a:t> 예방 </a:t>
            </a:r>
            <a:r>
              <a:rPr lang="ko-KR" altLang="en-US" sz="3000" b="1" spc="-300" dirty="0" err="1">
                <a:solidFill>
                  <a:schemeClr val="accent5"/>
                </a:solidFill>
                <a:latin typeface="+mj-ea"/>
              </a:rPr>
              <a:t>점검표</a:t>
            </a:r>
            <a:endParaRPr lang="ko-KR" altLang="en-US" sz="2000" b="1" spc="-300" dirty="0">
              <a:solidFill>
                <a:schemeClr val="accent5"/>
              </a:solidFill>
              <a:latin typeface="+mj-ea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FF087BEE-8842-DB33-F823-9FD09F1A1FCB}"/>
              </a:ext>
            </a:extLst>
          </p:cNvPr>
          <p:cNvSpPr txBox="1"/>
          <p:nvPr/>
        </p:nvSpPr>
        <p:spPr>
          <a:xfrm>
            <a:off x="759346" y="-1547"/>
            <a:ext cx="457702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이산화탄소 소화설비 소화용기 안전조치</a:t>
            </a:r>
            <a:endParaRPr kumimoji="0" lang="ko-KR" altLang="en-US" sz="15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  <p:graphicFrame>
        <p:nvGraphicFramePr>
          <p:cNvPr id="6" name="Table 3">
            <a:extLst>
              <a:ext uri="{FF2B5EF4-FFF2-40B4-BE49-F238E27FC236}">
                <a16:creationId xmlns:a16="http://schemas.microsoft.com/office/drawing/2014/main" xmlns="" id="{F38CE0A8-7676-E473-CC93-FD71871AEF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2832365"/>
              </p:ext>
            </p:extLst>
          </p:nvPr>
        </p:nvGraphicFramePr>
        <p:xfrm>
          <a:off x="1131149" y="1484259"/>
          <a:ext cx="7283935" cy="4437686"/>
        </p:xfrm>
        <a:graphic>
          <a:graphicData uri="http://schemas.openxmlformats.org/drawingml/2006/table">
            <a:tbl>
              <a:tblPr/>
              <a:tblGrid>
                <a:gridCol w="619793">
                  <a:extLst>
                    <a:ext uri="{9D8B030D-6E8A-4147-A177-3AD203B41FA5}">
                      <a16:colId xmlns:a16="http://schemas.microsoft.com/office/drawing/2014/main" xmlns="" val="2644855417"/>
                    </a:ext>
                  </a:extLst>
                </a:gridCol>
                <a:gridCol w="5604965">
                  <a:extLst>
                    <a:ext uri="{9D8B030D-6E8A-4147-A177-3AD203B41FA5}">
                      <a16:colId xmlns:a16="http://schemas.microsoft.com/office/drawing/2014/main" xmlns="" val="1220717488"/>
                    </a:ext>
                  </a:extLst>
                </a:gridCol>
                <a:gridCol w="1059177">
                  <a:extLst>
                    <a:ext uri="{9D8B030D-6E8A-4147-A177-3AD203B41FA5}">
                      <a16:colId xmlns:a16="http://schemas.microsoft.com/office/drawing/2014/main" xmlns="" val="2919852533"/>
                    </a:ext>
                  </a:extLst>
                </a:gridCol>
              </a:tblGrid>
              <a:tr h="325880"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점검항목</a:t>
                      </a:r>
                      <a:endParaRPr kumimoji="0" lang="ko-K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3CDDD"/>
                    </a:solidFill>
                  </a:tcPr>
                </a:tc>
                <a:tc hMerge="1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자율점검 항목</a:t>
                      </a:r>
                      <a:endParaRPr kumimoji="0" lang="ko-K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3CDDD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점검결과</a:t>
                      </a:r>
                    </a:p>
                  </a:txBody>
                  <a:tcPr marL="59664" marR="59664" marT="29831" marB="29831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3CD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88104720"/>
                  </a:ext>
                </a:extLst>
              </a:tr>
              <a:tr h="260350">
                <a:tc rowSpan="9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공</a:t>
                      </a:r>
                      <a:endParaRPr kumimoji="0" lang="en-US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통</a:t>
                      </a:r>
                      <a:endParaRPr kumimoji="0" lang="en-US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사</a:t>
                      </a:r>
                      <a:endParaRPr kumimoji="0" lang="en-US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항</a:t>
                      </a:r>
                      <a:endParaRPr kumimoji="0" lang="en-US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59664" marR="59664" marT="29831" marB="29831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228600" marR="0" lvl="0" indent="-22860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ko-KR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방호구역 및 소화용기실에 출입하는 인원을 제한하고 출입기록을 관리하고 있는지</a:t>
                      </a:r>
                      <a:r>
                        <a:rPr kumimoji="0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?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       * </a:t>
                      </a:r>
                      <a:r>
                        <a:rPr kumimoji="0" lang="ko-KR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영상정보처리기기</a:t>
                      </a:r>
                      <a:r>
                        <a:rPr kumimoji="0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(CCTV)</a:t>
                      </a:r>
                      <a:r>
                        <a:rPr kumimoji="0" lang="ko-KR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 모니터링 및 </a:t>
                      </a:r>
                      <a:r>
                        <a:rPr kumimoji="0" lang="ko-KR" altLang="en-US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카드키</a:t>
                      </a:r>
                      <a:r>
                        <a:rPr kumimoji="0" lang="ko-KR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 출입방식 출입의 경우는 제외</a:t>
                      </a:r>
                    </a:p>
                  </a:txBody>
                  <a:tcPr marL="73762" marR="73762" marT="36881" marB="3688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59664" marR="59664" marT="29831" marB="2983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31395402"/>
                  </a:ext>
                </a:extLst>
              </a:tr>
              <a:tr h="260350">
                <a:tc vMerge="1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2</a:t>
                      </a:r>
                    </a:p>
                  </a:txBody>
                  <a:tcPr marL="59664" marR="59664" marT="29831" marB="2983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2. </a:t>
                      </a:r>
                      <a:r>
                        <a:rPr kumimoji="0" lang="ko-KR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방호구역 및 소화용기실 출입 시에는 환기 조치를 수행하는지</a:t>
                      </a:r>
                      <a:r>
                        <a:rPr kumimoji="0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?</a:t>
                      </a:r>
                      <a:endParaRPr kumimoji="0" lang="ko-KR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73762" marR="73762" marT="36881" marB="3688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59664" marR="59664" marT="29831" marB="2983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58860083"/>
                  </a:ext>
                </a:extLst>
              </a:tr>
              <a:tr h="260350">
                <a:tc vMerge="1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3</a:t>
                      </a:r>
                    </a:p>
                  </a:txBody>
                  <a:tcPr marL="59664" marR="59664" marT="29831" marB="2983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3. </a:t>
                      </a:r>
                      <a:r>
                        <a:rPr kumimoji="0" lang="ko-KR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방호구역 및 소화용기실에서 작업 시 소화설비 수동밸브의 </a:t>
                      </a:r>
                      <a:r>
                        <a:rPr kumimoji="0" lang="ko-KR" altLang="en-US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잠금조치</a:t>
                      </a:r>
                      <a:r>
                        <a:rPr kumimoji="0" lang="ko-KR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 및 </a:t>
                      </a:r>
                      <a:endParaRPr kumimoji="0" lang="en-US" altLang="ko-KR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    </a:t>
                      </a:r>
                      <a:r>
                        <a:rPr kumimoji="0" lang="ko-KR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기동장치에 안전핀을 꽂아서 관리하는 내용을 알고 있는지</a:t>
                      </a:r>
                      <a:r>
                        <a:rPr kumimoji="0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?</a:t>
                      </a:r>
                      <a:endParaRPr kumimoji="0" lang="ko-KR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73762" marR="73762" marT="36881" marB="3688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59664" marR="59664" marT="29831" marB="2983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655511791"/>
                  </a:ext>
                </a:extLst>
              </a:tr>
              <a:tr h="301625">
                <a:tc vMerge="1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4</a:t>
                      </a:r>
                    </a:p>
                  </a:txBody>
                  <a:tcPr marL="59664" marR="59664" marT="29831" marB="2983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4. </a:t>
                      </a:r>
                      <a:r>
                        <a:rPr kumimoji="0" lang="ko-KR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방호구역 및 소화용기실 출입인원 대상 주기적인</a:t>
                      </a:r>
                      <a:r>
                        <a:rPr kumimoji="0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(</a:t>
                      </a:r>
                      <a:r>
                        <a:rPr kumimoji="0" lang="ko-KR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반기 </a:t>
                      </a:r>
                      <a:r>
                        <a:rPr kumimoji="0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1</a:t>
                      </a:r>
                      <a:r>
                        <a:rPr kumimoji="0" lang="ko-KR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회 이상</a:t>
                      </a:r>
                      <a:r>
                        <a:rPr kumimoji="0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) </a:t>
                      </a:r>
                      <a:r>
                        <a:rPr kumimoji="0" lang="ko-KR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교육 및 훈련을 </a:t>
                      </a:r>
                      <a:endParaRPr kumimoji="0" lang="en-US" altLang="ko-KR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    </a:t>
                      </a:r>
                      <a:r>
                        <a:rPr kumimoji="0" lang="ko-KR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실시하는지</a:t>
                      </a:r>
                      <a:r>
                        <a:rPr kumimoji="0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?</a:t>
                      </a:r>
                      <a:endParaRPr kumimoji="0" lang="ko-KR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73762" marR="73762" marT="36881" marB="3688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59664" marR="59664" marT="29831" marB="2983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12166735"/>
                  </a:ext>
                </a:extLst>
              </a:tr>
              <a:tr h="252413">
                <a:tc vMerge="1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5</a:t>
                      </a:r>
                    </a:p>
                  </a:txBody>
                  <a:tcPr marL="59664" marR="59664" marT="29831" marB="2983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5. </a:t>
                      </a:r>
                      <a:r>
                        <a:rPr kumimoji="0" lang="ko-KR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소화설비 작동과 관련된 전기</a:t>
                      </a:r>
                      <a:r>
                        <a:rPr kumimoji="0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, </a:t>
                      </a:r>
                      <a:r>
                        <a:rPr kumimoji="0" lang="ko-KR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배관 등의 작업수행 시 작업계획서를 작성하고    </a:t>
                      </a:r>
                      <a:endParaRPr kumimoji="0" lang="en-US" altLang="ko-KR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    </a:t>
                      </a:r>
                      <a:r>
                        <a:rPr kumimoji="0" lang="ko-KR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그 계획에 따라 작업하는지</a:t>
                      </a:r>
                      <a:r>
                        <a:rPr kumimoji="0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?</a:t>
                      </a:r>
                      <a:endParaRPr kumimoji="0" lang="ko-KR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73762" marR="73762" marT="36881" marB="3688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59664" marR="59664" marT="29831" marB="2983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80463237"/>
                  </a:ext>
                </a:extLst>
              </a:tr>
              <a:tr h="260350">
                <a:tc vMerge="1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6</a:t>
                      </a:r>
                    </a:p>
                  </a:txBody>
                  <a:tcPr marL="59664" marR="59664" marT="29831" marB="2983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6. </a:t>
                      </a:r>
                      <a:r>
                        <a:rPr kumimoji="0" lang="ko-KR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방호구역 및 소화용기실에는 이산화탄소 또는 산소 농도 감지기 및 경보기가 </a:t>
                      </a:r>
                      <a:endParaRPr kumimoji="0" lang="en-US" altLang="ko-KR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    </a:t>
                      </a:r>
                      <a:r>
                        <a:rPr kumimoji="0" lang="ko-KR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설치</a:t>
                      </a:r>
                      <a:r>
                        <a:rPr kumimoji="0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*</a:t>
                      </a:r>
                      <a:r>
                        <a:rPr kumimoji="0" lang="ko-KR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되어 정산 작동하는지</a:t>
                      </a:r>
                      <a:r>
                        <a:rPr kumimoji="0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?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     * </a:t>
                      </a:r>
                      <a:r>
                        <a:rPr kumimoji="0" lang="ko-KR" alt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출입구 또는 비상구까지 이동거리가 </a:t>
                      </a: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10m </a:t>
                      </a:r>
                      <a:r>
                        <a:rPr kumimoji="0" lang="ko-KR" alt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이상인 방호구역과 이산화탄소 소화용기 </a:t>
                      </a: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        100</a:t>
                      </a:r>
                      <a:r>
                        <a:rPr kumimoji="0" lang="ko-KR" alt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개 이상</a:t>
                      </a: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(4.5kg</a:t>
                      </a:r>
                      <a:r>
                        <a:rPr kumimoji="0" lang="ko-KR" alt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 용기 기준</a:t>
                      </a: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)</a:t>
                      </a:r>
                      <a:r>
                        <a:rPr kumimoji="0" lang="ko-KR" alt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을 보관하는 소화용기 보관장소</a:t>
                      </a:r>
                      <a:endParaRPr kumimoji="0" lang="ko-K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73762" marR="73762" marT="36881" marB="3688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59664" marR="59664" marT="29831" marB="2983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94809050"/>
                  </a:ext>
                </a:extLst>
              </a:tr>
              <a:tr h="212725">
                <a:tc vMerge="1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7</a:t>
                      </a:r>
                    </a:p>
                  </a:txBody>
                  <a:tcPr marL="59664" marR="59664" marT="29831" marB="2983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7. </a:t>
                      </a:r>
                      <a:r>
                        <a:rPr kumimoji="0" lang="ko-KR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방호구역 내부</a:t>
                      </a:r>
                      <a:r>
                        <a:rPr kumimoji="0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, </a:t>
                      </a:r>
                      <a:r>
                        <a:rPr kumimoji="0" lang="ko-KR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방호구역 입구</a:t>
                      </a:r>
                      <a:r>
                        <a:rPr kumimoji="0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, </a:t>
                      </a:r>
                      <a:r>
                        <a:rPr kumimoji="0" lang="ko-KR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소화용기실 입구</a:t>
                      </a:r>
                      <a:r>
                        <a:rPr kumimoji="0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, </a:t>
                      </a:r>
                      <a:r>
                        <a:rPr kumimoji="0" lang="ko-KR" altLang="en-US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수동조작함</a:t>
                      </a:r>
                      <a:r>
                        <a:rPr kumimoji="0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, </a:t>
                      </a:r>
                      <a:r>
                        <a:rPr kumimoji="0" lang="ko-KR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이산화탄소 축적 </a:t>
                      </a:r>
                      <a:endParaRPr kumimoji="0" lang="en-US" altLang="ko-KR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    </a:t>
                      </a:r>
                      <a:r>
                        <a:rPr kumimoji="0" lang="ko-KR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우려 장소에는 경고표지가 부착되어 있는지</a:t>
                      </a:r>
                      <a:r>
                        <a:rPr kumimoji="0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?</a:t>
                      </a:r>
                      <a:endParaRPr kumimoji="0" lang="ko-KR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73762" marR="73762" marT="36881" marB="3688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59664" marR="59664" marT="29831" marB="2983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15584305"/>
                  </a:ext>
                </a:extLst>
              </a:tr>
              <a:tr h="130175">
                <a:tc vMerge="1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8</a:t>
                      </a:r>
                    </a:p>
                  </a:txBody>
                  <a:tcPr marL="59664" marR="59664" marT="29831" marB="2983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8. </a:t>
                      </a:r>
                      <a:r>
                        <a:rPr kumimoji="0" lang="ko-KR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방호구역 내</a:t>
                      </a:r>
                      <a:r>
                        <a:rPr kumimoji="0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.</a:t>
                      </a:r>
                      <a:r>
                        <a:rPr kumimoji="0" lang="ko-KR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외부</a:t>
                      </a:r>
                      <a:r>
                        <a:rPr kumimoji="0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, </a:t>
                      </a:r>
                      <a:r>
                        <a:rPr kumimoji="0" lang="ko-KR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소화용기실 출입구 등 대피로에 신속한 대피를 방해하는 </a:t>
                      </a:r>
                      <a:endParaRPr kumimoji="0" lang="en-US" altLang="ko-KR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    </a:t>
                      </a:r>
                      <a:r>
                        <a:rPr kumimoji="0" lang="ko-KR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장애물</a:t>
                      </a:r>
                      <a:r>
                        <a:rPr kumimoji="0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, </a:t>
                      </a:r>
                      <a:r>
                        <a:rPr kumimoji="0" lang="ko-KR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적재된 물건 등을 두고 있지 않는지</a:t>
                      </a:r>
                      <a:r>
                        <a:rPr kumimoji="0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?</a:t>
                      </a:r>
                      <a:endParaRPr kumimoji="0" lang="ko-KR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73762" marR="73762" marT="36881" marB="3688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59664" marR="59664" marT="29831" marB="2983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58836253"/>
                  </a:ext>
                </a:extLst>
              </a:tr>
              <a:tr h="130175">
                <a:tc vMerge="1"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9</a:t>
                      </a:r>
                    </a:p>
                  </a:txBody>
                  <a:tcPr marL="59664" marR="59664" marT="29831" marB="2983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9. </a:t>
                      </a:r>
                      <a:r>
                        <a:rPr kumimoji="0" lang="ko-KR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방호구영 및 소화용기실 인근에는 공기호흡기가 비치</a:t>
                      </a:r>
                      <a:r>
                        <a:rPr kumimoji="0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(</a:t>
                      </a:r>
                      <a:r>
                        <a:rPr kumimoji="0" lang="ko-KR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정상작동</a:t>
                      </a:r>
                      <a:r>
                        <a:rPr kumimoji="0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)</a:t>
                      </a:r>
                      <a:r>
                        <a:rPr kumimoji="0" lang="ko-KR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되어 있는지</a:t>
                      </a:r>
                      <a:r>
                        <a:rPr kumimoji="0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?</a:t>
                      </a:r>
                      <a:endParaRPr kumimoji="0" lang="ko-KR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73762" marR="73762" marT="36881" marB="3688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586270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740182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8">
            <a:extLst>
              <a:ext uri="{FF2B5EF4-FFF2-40B4-BE49-F238E27FC236}">
                <a16:creationId xmlns:a16="http://schemas.microsoft.com/office/drawing/2014/main" xmlns="" id="{DBA59CFB-6C78-4E8F-F619-0836F1880BA4}"/>
              </a:ext>
            </a:extLst>
          </p:cNvPr>
          <p:cNvSpPr txBox="1"/>
          <p:nvPr/>
        </p:nvSpPr>
        <p:spPr>
          <a:xfrm>
            <a:off x="1389063" y="535911"/>
            <a:ext cx="676810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3000" b="1" spc="-300" dirty="0">
                <a:solidFill>
                  <a:schemeClr val="accent5"/>
                </a:solidFill>
                <a:latin typeface="+mj-ea"/>
              </a:rPr>
              <a:t>이산화탄소 소화설비 </a:t>
            </a:r>
            <a:r>
              <a:rPr lang="ko-KR" altLang="en-US" sz="3000" b="1" spc="-300" dirty="0" err="1">
                <a:solidFill>
                  <a:schemeClr val="accent5"/>
                </a:solidFill>
                <a:latin typeface="+mj-ea"/>
              </a:rPr>
              <a:t>질식재해</a:t>
            </a:r>
            <a:r>
              <a:rPr lang="ko-KR" altLang="en-US" sz="3000" b="1" spc="-300" dirty="0">
                <a:solidFill>
                  <a:schemeClr val="accent5"/>
                </a:solidFill>
                <a:latin typeface="+mj-ea"/>
              </a:rPr>
              <a:t> 예방 </a:t>
            </a:r>
            <a:r>
              <a:rPr lang="ko-KR" altLang="en-US" sz="3000" b="1" spc="-300" dirty="0" err="1">
                <a:solidFill>
                  <a:schemeClr val="accent5"/>
                </a:solidFill>
                <a:latin typeface="+mj-ea"/>
              </a:rPr>
              <a:t>점검표</a:t>
            </a:r>
            <a:endParaRPr lang="ko-KR" altLang="en-US" sz="2000" b="1" spc="-300" dirty="0">
              <a:solidFill>
                <a:schemeClr val="accent5"/>
              </a:solidFill>
              <a:latin typeface="+mj-ea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060AF2E2-9007-542A-4553-BE25C38A3086}"/>
              </a:ext>
            </a:extLst>
          </p:cNvPr>
          <p:cNvSpPr txBox="1"/>
          <p:nvPr/>
        </p:nvSpPr>
        <p:spPr>
          <a:xfrm>
            <a:off x="759346" y="-1547"/>
            <a:ext cx="457702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이산화탄소 소화설비 소화용기 안전조치</a:t>
            </a:r>
            <a:endParaRPr kumimoji="0" lang="ko-KR" altLang="en-US" sz="15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  <p:pic>
        <p:nvPicPr>
          <p:cNvPr id="5" name="Picture 11">
            <a:extLst>
              <a:ext uri="{FF2B5EF4-FFF2-40B4-BE49-F238E27FC236}">
                <a16:creationId xmlns:a16="http://schemas.microsoft.com/office/drawing/2014/main" xmlns="" id="{319D3E94-CD3F-9745-4EE2-0C7F7A8D52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966" y="1257292"/>
            <a:ext cx="7909984" cy="3781239"/>
          </a:xfrm>
          <a:prstGeom prst="rect">
            <a:avLst/>
          </a:prstGeom>
        </p:spPr>
      </p:pic>
      <p:graphicFrame>
        <p:nvGraphicFramePr>
          <p:cNvPr id="6" name="Table 3">
            <a:extLst>
              <a:ext uri="{FF2B5EF4-FFF2-40B4-BE49-F238E27FC236}">
                <a16:creationId xmlns:a16="http://schemas.microsoft.com/office/drawing/2014/main" xmlns="" id="{C7720427-86ED-2111-98E3-3EE718A2BE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133937"/>
              </p:ext>
            </p:extLst>
          </p:nvPr>
        </p:nvGraphicFramePr>
        <p:xfrm>
          <a:off x="1131149" y="1596230"/>
          <a:ext cx="7283935" cy="2848485"/>
        </p:xfrm>
        <a:graphic>
          <a:graphicData uri="http://schemas.openxmlformats.org/drawingml/2006/table">
            <a:tbl>
              <a:tblPr/>
              <a:tblGrid>
                <a:gridCol w="619793">
                  <a:extLst>
                    <a:ext uri="{9D8B030D-6E8A-4147-A177-3AD203B41FA5}">
                      <a16:colId xmlns:a16="http://schemas.microsoft.com/office/drawing/2014/main" xmlns="" val="2644855417"/>
                    </a:ext>
                  </a:extLst>
                </a:gridCol>
                <a:gridCol w="5604965">
                  <a:extLst>
                    <a:ext uri="{9D8B030D-6E8A-4147-A177-3AD203B41FA5}">
                      <a16:colId xmlns:a16="http://schemas.microsoft.com/office/drawing/2014/main" xmlns="" val="1220717488"/>
                    </a:ext>
                  </a:extLst>
                </a:gridCol>
                <a:gridCol w="1059177">
                  <a:extLst>
                    <a:ext uri="{9D8B030D-6E8A-4147-A177-3AD203B41FA5}">
                      <a16:colId xmlns:a16="http://schemas.microsoft.com/office/drawing/2014/main" xmlns="" val="2919852533"/>
                    </a:ext>
                  </a:extLst>
                </a:gridCol>
              </a:tblGrid>
              <a:tr h="390525"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점검항목</a:t>
                      </a:r>
                      <a:endParaRPr kumimoji="0" lang="ko-K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3CDDD"/>
                    </a:solidFill>
                  </a:tcPr>
                </a:tc>
                <a:tc hMerge="1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자율점검 항목</a:t>
                      </a:r>
                      <a:endParaRPr kumimoji="0" lang="ko-K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3CDDD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점검결과</a:t>
                      </a:r>
                    </a:p>
                  </a:txBody>
                  <a:tcPr marL="59664" marR="59664" marT="29831" marB="29831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3CD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88104720"/>
                  </a:ext>
                </a:extLst>
              </a:tr>
              <a:tr h="260350">
                <a:tc rowSpan="4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방 </a:t>
                      </a:r>
                      <a:endParaRPr kumimoji="0" lang="en-US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호</a:t>
                      </a:r>
                      <a:endParaRPr kumimoji="0" lang="en-US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구</a:t>
                      </a:r>
                      <a:endParaRPr kumimoji="0" lang="en-US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역</a:t>
                      </a:r>
                      <a:endParaRPr kumimoji="0" lang="en-US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59664" marR="59664" marT="29831" marB="29831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10.</a:t>
                      </a:r>
                      <a:r>
                        <a:rPr kumimoji="0" lang="ko-KR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 소화를 위해 작동하는 경우 외에는 소화설비의 임의조작 금지 내용을 출입구 및 </a:t>
                      </a:r>
                      <a:endParaRPr kumimoji="0" lang="en-US" altLang="ko-KR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      </a:t>
                      </a:r>
                      <a:r>
                        <a:rPr kumimoji="0" lang="ko-KR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수동조작반 등에 게시하고 있는지</a:t>
                      </a:r>
                      <a:r>
                        <a:rPr kumimoji="0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?</a:t>
                      </a:r>
                      <a:endParaRPr kumimoji="0" lang="ko-KR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73762" marR="73762" marT="36881" marB="3688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59664" marR="59664" marT="29831" marB="2983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31395402"/>
                  </a:ext>
                </a:extLst>
              </a:tr>
              <a:tr h="260350">
                <a:tc vMerge="1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2</a:t>
                      </a:r>
                    </a:p>
                  </a:txBody>
                  <a:tcPr marL="59664" marR="59664" marT="29831" marB="2983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11. </a:t>
                      </a:r>
                      <a:r>
                        <a:rPr kumimoji="0" lang="ko-KR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방호구역 </a:t>
                      </a:r>
                      <a:r>
                        <a:rPr kumimoji="0" lang="ko-KR" altLang="en-US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수동조작함</a:t>
                      </a:r>
                      <a:r>
                        <a:rPr kumimoji="0" lang="ko-KR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 작동 시 기동 스위치와 비상스위치의 역할과 </a:t>
                      </a:r>
                      <a:r>
                        <a:rPr kumimoji="0" lang="ko-KR" altLang="en-US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조작장법을</a:t>
                      </a:r>
                      <a:r>
                        <a:rPr kumimoji="0" lang="ko-KR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 </a:t>
                      </a:r>
                      <a:endParaRPr kumimoji="0" lang="en-US" altLang="ko-KR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      </a:t>
                      </a:r>
                      <a:r>
                        <a:rPr kumimoji="0" lang="ko-KR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알고 있는지</a:t>
                      </a:r>
                      <a:r>
                        <a:rPr kumimoji="0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?</a:t>
                      </a:r>
                      <a:endParaRPr kumimoji="0" lang="ko-KR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73762" marR="73762" marT="36881" marB="3688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59664" marR="59664" marT="29831" marB="2983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58860083"/>
                  </a:ext>
                </a:extLst>
              </a:tr>
              <a:tr h="260350">
                <a:tc vMerge="1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3</a:t>
                      </a:r>
                    </a:p>
                  </a:txBody>
                  <a:tcPr marL="59664" marR="59664" marT="29831" marB="2983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12. </a:t>
                      </a:r>
                      <a:r>
                        <a:rPr kumimoji="0" lang="ko-KR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방호구역에 설치된 음향경보장치</a:t>
                      </a:r>
                      <a:r>
                        <a:rPr kumimoji="0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(</a:t>
                      </a:r>
                      <a:r>
                        <a:rPr kumimoji="0" lang="ko-KR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사이렌 등</a:t>
                      </a:r>
                      <a:r>
                        <a:rPr kumimoji="0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) </a:t>
                      </a:r>
                      <a:r>
                        <a:rPr kumimoji="0" lang="ko-KR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및 방출표시 등은 정상 </a:t>
                      </a:r>
                      <a:endParaRPr kumimoji="0" lang="en-US" altLang="ko-KR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      </a:t>
                      </a:r>
                      <a:r>
                        <a:rPr kumimoji="0" lang="ko-KR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작동하는지</a:t>
                      </a:r>
                      <a:r>
                        <a:rPr kumimoji="0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?</a:t>
                      </a:r>
                      <a:endParaRPr kumimoji="0" lang="ko-KR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73762" marR="73762" marT="36881" marB="3688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59664" marR="59664" marT="29831" marB="2983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655511791"/>
                  </a:ext>
                </a:extLst>
              </a:tr>
              <a:tr h="301625">
                <a:tc vMerge="1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4</a:t>
                      </a:r>
                    </a:p>
                  </a:txBody>
                  <a:tcPr marL="59664" marR="59664" marT="29831" marB="2983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13. </a:t>
                      </a:r>
                      <a:r>
                        <a:rPr kumimoji="0" lang="ko-KR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방호구역에 이산화탄소가 방출된 이후 출입금지 조치 및 환기 이후 출입 여부에 </a:t>
                      </a:r>
                      <a:endParaRPr kumimoji="0" lang="en-US" altLang="ko-KR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      </a:t>
                      </a:r>
                      <a:r>
                        <a:rPr kumimoji="0" lang="ko-KR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대한 내용을 알고 있는지</a:t>
                      </a:r>
                      <a:endParaRPr kumimoji="0" lang="ko-KR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73762" marR="73762" marT="36881" marB="3688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59664" marR="59664" marT="29831" marB="2983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12166735"/>
                  </a:ext>
                </a:extLst>
              </a:tr>
              <a:tr h="252413"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소화</a:t>
                      </a:r>
                      <a:endParaRPr kumimoji="0" lang="en-US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1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용기실</a:t>
                      </a:r>
                      <a:endParaRPr kumimoji="0" lang="en-US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59664" marR="59664" marT="29831" marB="29831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14. </a:t>
                      </a:r>
                      <a:r>
                        <a:rPr kumimoji="0" lang="ko-KR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소화용기실에 소화용기 및 </a:t>
                      </a:r>
                      <a:r>
                        <a:rPr kumimoji="0" lang="ko-KR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배관밸브 등의 교체 </a:t>
                      </a:r>
                      <a:r>
                        <a:rPr kumimoji="0" lang="ko-KR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작업을 하는 경우 작업자에게 </a:t>
                      </a:r>
                      <a:endParaRPr kumimoji="0" lang="en-US" altLang="ko-KR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      </a:t>
                      </a:r>
                      <a:r>
                        <a:rPr kumimoji="0" lang="ko-KR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공기호흡기 또는 </a:t>
                      </a:r>
                      <a:r>
                        <a:rPr kumimoji="0" lang="ko-KR" altLang="en-US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송기마스크를</a:t>
                      </a:r>
                      <a:r>
                        <a:rPr kumimoji="0" lang="ko-KR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 지급하고 착용하는지</a:t>
                      </a:r>
                      <a:r>
                        <a:rPr kumimoji="0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?</a:t>
                      </a:r>
                      <a:endParaRPr kumimoji="0" lang="ko-KR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73762" marR="73762" marT="36881" marB="3688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59664" marR="59664" marT="29831" marB="2983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80463237"/>
                  </a:ext>
                </a:extLst>
              </a:tr>
              <a:tr h="260350">
                <a:tc vMerge="1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6</a:t>
                      </a:r>
                    </a:p>
                  </a:txBody>
                  <a:tcPr marL="59664" marR="59664" marT="29831" marB="2983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15. </a:t>
                      </a:r>
                      <a:r>
                        <a:rPr kumimoji="0" lang="ko-KR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소화용기실의 선택밸브 본체에 변형 또는 손상은 없는지</a:t>
                      </a:r>
                      <a:r>
                        <a:rPr kumimoji="0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?</a:t>
                      </a:r>
                      <a:endParaRPr kumimoji="0" lang="ko-K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73762" marR="73762" marT="36881" marB="3688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59664" marR="59664" marT="29831" marB="2983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948090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775411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116" y="224367"/>
            <a:ext cx="8633883" cy="6379633"/>
          </a:xfrm>
          <a:prstGeom prst="rect">
            <a:avLst/>
          </a:prstGeom>
        </p:spPr>
      </p:pic>
      <p:pic>
        <p:nvPicPr>
          <p:cNvPr id="2" name="Picture 3">
            <a:extLst>
              <a:ext uri="{FF2B5EF4-FFF2-40B4-BE49-F238E27FC236}">
                <a16:creationId xmlns:a16="http://schemas.microsoft.com/office/drawing/2014/main" xmlns="" id="{EB433D76-74A0-62E8-57E9-E6A989335D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6672" y="5763682"/>
            <a:ext cx="1732683" cy="577561"/>
          </a:xfrm>
          <a:prstGeom prst="rect">
            <a:avLst/>
          </a:prstGeom>
        </p:spPr>
      </p:pic>
      <p:pic>
        <p:nvPicPr>
          <p:cNvPr id="5" name="Picture 1">
            <a:extLst>
              <a:ext uri="{FF2B5EF4-FFF2-40B4-BE49-F238E27FC236}">
                <a16:creationId xmlns:a16="http://schemas.microsoft.com/office/drawing/2014/main" xmlns="" id="{B64D5C25-6280-D4A1-79EF-785B0BFAC8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336" y="904811"/>
            <a:ext cx="5295900" cy="292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71876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BEA1717D-B64D-D9F9-6F64-2462D0414728}"/>
              </a:ext>
            </a:extLst>
          </p:cNvPr>
          <p:cNvSpPr txBox="1"/>
          <p:nvPr/>
        </p:nvSpPr>
        <p:spPr>
          <a:xfrm>
            <a:off x="759346" y="-1547"/>
            <a:ext cx="457702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이산화탄소 소화설비 소화용기 안전조치</a:t>
            </a:r>
            <a:endParaRPr kumimoji="0" lang="ko-KR" altLang="en-US" sz="15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9BEF4025-C824-DD13-575B-60BA07A40CE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00000"/>
                    </a14:imgEffect>
                    <a14:imgEffect>
                      <a14:brightnessContrast bright="100000" contrast="-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34495" y="619422"/>
            <a:ext cx="323165" cy="323165"/>
          </a:xfrm>
          <a:prstGeom prst="rect">
            <a:avLst/>
          </a:prstGeom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xmlns="" id="{963189DB-188D-A2D4-38D6-8A4ABD493DB6}"/>
              </a:ext>
            </a:extLst>
          </p:cNvPr>
          <p:cNvSpPr txBox="1"/>
          <p:nvPr/>
        </p:nvSpPr>
        <p:spPr>
          <a:xfrm>
            <a:off x="1389063" y="538398"/>
            <a:ext cx="5400675" cy="553998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3000" b="1" dirty="0">
                <a:solidFill>
                  <a:schemeClr val="accent5"/>
                </a:solidFill>
                <a:latin typeface="+mj-ea"/>
                <a:ea typeface="+mj-ea"/>
              </a:rPr>
              <a:t>차례 </a:t>
            </a:r>
            <a:r>
              <a:rPr lang="en-US" altLang="ko-KR" sz="3000" b="1" dirty="0">
                <a:solidFill>
                  <a:schemeClr val="accent5"/>
                </a:solidFill>
                <a:latin typeface="+mj-ea"/>
                <a:ea typeface="+mj-ea"/>
              </a:rPr>
              <a:t>contents</a:t>
            </a:r>
            <a:endParaRPr lang="ko-KR" altLang="en-US" sz="3000" b="1" dirty="0">
              <a:solidFill>
                <a:schemeClr val="accent5"/>
              </a:solidFill>
              <a:latin typeface="+mj-ea"/>
              <a:ea typeface="+mj-ea"/>
            </a:endParaRPr>
          </a:p>
        </p:txBody>
      </p:sp>
      <p:sp>
        <p:nvSpPr>
          <p:cNvPr id="5" name="TextBox 8">
            <a:extLst>
              <a:ext uri="{FF2B5EF4-FFF2-40B4-BE49-F238E27FC236}">
                <a16:creationId xmlns:a16="http://schemas.microsoft.com/office/drawing/2014/main" xmlns="" id="{D8565875-20F7-BB09-1E51-A267F8F4EE46}"/>
              </a:ext>
            </a:extLst>
          </p:cNvPr>
          <p:cNvSpPr txBox="1"/>
          <p:nvPr/>
        </p:nvSpPr>
        <p:spPr>
          <a:xfrm>
            <a:off x="1439863" y="1998951"/>
            <a:ext cx="5804999" cy="270073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ko-KR" altLang="en-US" sz="1900" spc="-1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주요 </a:t>
            </a:r>
            <a:r>
              <a:rPr lang="ko-KR" altLang="en-US" sz="1900" spc="-1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개정 내용</a:t>
            </a:r>
            <a:endParaRPr lang="en-US" altLang="ko-KR" sz="1900" spc="-15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ko-KR" altLang="en-US" sz="1900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j-ea"/>
              </a:rPr>
              <a:t>이산화탄소로 인한 질식사고 사례</a:t>
            </a:r>
            <a:endParaRPr lang="en-US" altLang="ko-KR" sz="1900" spc="-15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  <a:ea typeface="+mj-ea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ko-KR" altLang="en-US" sz="1900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j-ea"/>
              </a:rPr>
              <a:t>이산화탄소 사용 소화기에 대한 조치</a:t>
            </a:r>
            <a:endParaRPr lang="en-US" altLang="ko-KR" sz="1900" spc="-15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  <a:ea typeface="+mj-ea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ko-KR" altLang="en-US" sz="1900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j-ea"/>
              </a:rPr>
              <a:t>이산화탄소 사용 소화설비 및 소화용기에 대한 조치</a:t>
            </a:r>
            <a:endParaRPr lang="en-US" altLang="ko-KR" sz="1900" spc="-15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  <a:ea typeface="+mj-ea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ko-KR" altLang="en-US" sz="1900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j-ea"/>
              </a:rPr>
              <a:t>이산화탄소 소화설비 질식재해 예방 </a:t>
            </a:r>
            <a:r>
              <a:rPr lang="ko-KR" altLang="en-US" sz="1900" spc="-15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j-ea"/>
              </a:rPr>
              <a:t>점검표</a:t>
            </a:r>
            <a:endParaRPr lang="en-US" altLang="ko-KR" sz="1900" spc="-15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  <a:ea typeface="+mj-ea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ko-KR" altLang="en-US" spc="-300" dirty="0">
              <a:solidFill>
                <a:schemeClr val="accent5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42876054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8">
            <a:extLst>
              <a:ext uri="{FF2B5EF4-FFF2-40B4-BE49-F238E27FC236}">
                <a16:creationId xmlns:a16="http://schemas.microsoft.com/office/drawing/2014/main" xmlns="" id="{DBA59CFB-6C78-4E8F-F619-0836F1880BA4}"/>
              </a:ext>
            </a:extLst>
          </p:cNvPr>
          <p:cNvSpPr txBox="1"/>
          <p:nvPr/>
        </p:nvSpPr>
        <p:spPr>
          <a:xfrm>
            <a:off x="1389063" y="535911"/>
            <a:ext cx="5400675" cy="553998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3000" b="1" spc="-300" dirty="0" smtClean="0">
                <a:solidFill>
                  <a:schemeClr val="accent5"/>
                </a:solidFill>
                <a:latin typeface="+mj-ea"/>
              </a:rPr>
              <a:t>주요 </a:t>
            </a:r>
            <a:r>
              <a:rPr lang="ko-KR" altLang="en-US" sz="3000" b="1" spc="-300" dirty="0" smtClean="0">
                <a:solidFill>
                  <a:schemeClr val="accent5"/>
                </a:solidFill>
                <a:latin typeface="+mj-ea"/>
              </a:rPr>
              <a:t>개정 내용</a:t>
            </a:r>
            <a:endParaRPr lang="ko-KR" altLang="en-US" sz="3000" b="1" spc="-300" dirty="0">
              <a:solidFill>
                <a:schemeClr val="accent5"/>
              </a:solidFill>
              <a:latin typeface="+mj-ea"/>
              <a:ea typeface="+mj-ea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71F74AF1-5AF3-C329-5980-EE18A29740B5}"/>
              </a:ext>
            </a:extLst>
          </p:cNvPr>
          <p:cNvSpPr txBox="1"/>
          <p:nvPr/>
        </p:nvSpPr>
        <p:spPr>
          <a:xfrm>
            <a:off x="759346" y="-1547"/>
            <a:ext cx="457702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이산화탄소 소화설비 소화용기 안전조치</a:t>
            </a:r>
            <a:endParaRPr kumimoji="0" lang="ko-KR" altLang="en-US" sz="15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  <p:pic>
        <p:nvPicPr>
          <p:cNvPr id="6" name="Picture 11">
            <a:extLst>
              <a:ext uri="{FF2B5EF4-FFF2-40B4-BE49-F238E27FC236}">
                <a16:creationId xmlns:a16="http://schemas.microsoft.com/office/drawing/2014/main" xmlns="" id="{8B355758-D4A3-D7EE-793D-C8C3FC57FC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966" y="1685484"/>
            <a:ext cx="7909984" cy="3147773"/>
          </a:xfrm>
          <a:prstGeom prst="rect">
            <a:avLst/>
          </a:prstGeom>
        </p:spPr>
      </p:pic>
      <p:sp>
        <p:nvSpPr>
          <p:cNvPr id="7" name="TextBox 13">
            <a:extLst>
              <a:ext uri="{FF2B5EF4-FFF2-40B4-BE49-F238E27FC236}">
                <a16:creationId xmlns:a16="http://schemas.microsoft.com/office/drawing/2014/main" xmlns="" id="{A3C3E19C-6E92-F9B4-207A-4C62A133BB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9225" y="2047970"/>
            <a:ext cx="713037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marL="285750" indent="-285750">
              <a:lnSpc>
                <a:spcPct val="150000"/>
              </a:lnSpc>
              <a:buFont typeface="Arial"/>
              <a:buChar char="•"/>
              <a:defRPr/>
            </a:pP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이산화탄소 소화설비 오동작 등으로 인한 질식을 예방하기 위해 이산화탄소                 소화설비 및 소화용기의 안전관리 기준을 </a:t>
            </a:r>
            <a:r>
              <a:rPr kumimoji="0" lang="ko-KR" altLang="en-US" sz="1600" b="1" spc="-150" dirty="0" smtClean="0">
                <a:solidFill>
                  <a:srgbClr val="404040"/>
                </a:solidFill>
                <a:ea typeface="맑은 고딕" pitchFamily="50" charset="-127"/>
              </a:rPr>
              <a:t>마련 </a:t>
            </a:r>
            <a:r>
              <a:rPr kumimoji="0" lang="en-US" altLang="ko-KR" sz="1600" b="1" spc="-150" dirty="0" smtClean="0">
                <a:solidFill>
                  <a:srgbClr val="404040"/>
                </a:solidFill>
                <a:ea typeface="맑은 고딕" pitchFamily="50" charset="-127"/>
              </a:rPr>
              <a:t>[2022.10.18. </a:t>
            </a:r>
            <a:r>
              <a:rPr kumimoji="0" lang="ko-KR" altLang="en-US" sz="1600" b="1" spc="-150" dirty="0" smtClean="0">
                <a:solidFill>
                  <a:srgbClr val="404040"/>
                </a:solidFill>
                <a:ea typeface="맑은 고딕" pitchFamily="50" charset="-127"/>
              </a:rPr>
              <a:t>개정</a:t>
            </a:r>
            <a:r>
              <a:rPr kumimoji="0" lang="en-US" altLang="ko-KR" sz="1600" b="1" spc="-150" dirty="0" smtClean="0">
                <a:solidFill>
                  <a:srgbClr val="404040"/>
                </a:solidFill>
                <a:ea typeface="맑은 고딕" pitchFamily="50" charset="-127"/>
              </a:rPr>
              <a:t>·</a:t>
            </a:r>
            <a:r>
              <a:rPr kumimoji="0" lang="ko-KR" altLang="en-US" sz="1600" b="1" spc="-150" dirty="0" smtClean="0">
                <a:solidFill>
                  <a:srgbClr val="404040"/>
                </a:solidFill>
                <a:ea typeface="맑은 고딕" pitchFamily="50" charset="-127"/>
              </a:rPr>
              <a:t>시행</a:t>
            </a:r>
            <a:r>
              <a:rPr kumimoji="0" lang="en-US" altLang="ko-KR" sz="1600" b="1" spc="-150" dirty="0" smtClean="0">
                <a:solidFill>
                  <a:srgbClr val="404040"/>
                </a:solidFill>
                <a:ea typeface="맑은 고딕" pitchFamily="50" charset="-127"/>
              </a:rPr>
              <a:t>]</a:t>
            </a:r>
            <a:endParaRPr kumimoji="0" lang="en-US" altLang="ko-KR" sz="1600" b="1" spc="-150" dirty="0">
              <a:solidFill>
                <a:srgbClr val="404040"/>
              </a:solidFill>
              <a:ea typeface="맑은 고딕" pitchFamily="50" charset="-127"/>
            </a:endParaRPr>
          </a:p>
        </p:txBody>
      </p:sp>
      <p:pic>
        <p:nvPicPr>
          <p:cNvPr id="8" name="Picture 1" descr="이산화11.psd">
            <a:extLst>
              <a:ext uri="{FF2B5EF4-FFF2-40B4-BE49-F238E27FC236}">
                <a16:creationId xmlns:a16="http://schemas.microsoft.com/office/drawing/2014/main" xmlns="" id="{B3D74695-3BD2-4CF4-BD78-BF6730CF3F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4014" y="3142871"/>
            <a:ext cx="7312827" cy="850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00645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8">
            <a:extLst>
              <a:ext uri="{FF2B5EF4-FFF2-40B4-BE49-F238E27FC236}">
                <a16:creationId xmlns:a16="http://schemas.microsoft.com/office/drawing/2014/main" xmlns="" id="{DBA59CFB-6C78-4E8F-F619-0836F1880BA4}"/>
              </a:ext>
            </a:extLst>
          </p:cNvPr>
          <p:cNvSpPr txBox="1"/>
          <p:nvPr/>
        </p:nvSpPr>
        <p:spPr>
          <a:xfrm>
            <a:off x="1389063" y="535911"/>
            <a:ext cx="5946457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3000" b="1" spc="-300" dirty="0">
                <a:solidFill>
                  <a:schemeClr val="accent5"/>
                </a:solidFill>
                <a:latin typeface="+mj-ea"/>
              </a:rPr>
              <a:t>이산화탄소로 인한 </a:t>
            </a:r>
            <a:r>
              <a:rPr lang="ko-KR" altLang="en-US" sz="3000" b="1" spc="-300" dirty="0" err="1">
                <a:solidFill>
                  <a:schemeClr val="accent5"/>
                </a:solidFill>
                <a:latin typeface="+mj-ea"/>
              </a:rPr>
              <a:t>질식사고</a:t>
            </a:r>
            <a:r>
              <a:rPr lang="ko-KR" altLang="en-US" sz="3000" b="1" spc="-300" dirty="0">
                <a:solidFill>
                  <a:schemeClr val="accent5"/>
                </a:solidFill>
                <a:latin typeface="+mj-ea"/>
              </a:rPr>
              <a:t> 사례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1F296920-1711-8E75-17BF-4C2343D2CBD1}"/>
              </a:ext>
            </a:extLst>
          </p:cNvPr>
          <p:cNvSpPr txBox="1"/>
          <p:nvPr/>
        </p:nvSpPr>
        <p:spPr>
          <a:xfrm>
            <a:off x="1389062" y="4288339"/>
            <a:ext cx="2782887" cy="52322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1400" b="1" dirty="0"/>
              <a:t>작업 중 이산화탄소 소화설비가</a:t>
            </a:r>
            <a:endParaRPr lang="en-US" altLang="ko-KR" sz="1400" b="1" dirty="0"/>
          </a:p>
          <a:p>
            <a:pPr algn="ctr"/>
            <a:r>
              <a:rPr lang="ko-KR" altLang="en-US" sz="1400" b="1" dirty="0"/>
              <a:t>작동되어 질식</a:t>
            </a:r>
            <a:endParaRPr lang="en-US" altLang="ko-KR" sz="1400" b="1" dirty="0"/>
          </a:p>
        </p:txBody>
      </p:sp>
      <p:pic>
        <p:nvPicPr>
          <p:cNvPr id="4" name="Picture 1" descr="이산화-22.psd">
            <a:extLst>
              <a:ext uri="{FF2B5EF4-FFF2-40B4-BE49-F238E27FC236}">
                <a16:creationId xmlns:a16="http://schemas.microsoft.com/office/drawing/2014/main" xmlns="" id="{B2589F80-B18F-5783-F033-1FCE402CE2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541" y="1816894"/>
            <a:ext cx="8191500" cy="2325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A14D39ED-8A9E-7BAE-3BEE-E432AEFE2688}"/>
              </a:ext>
            </a:extLst>
          </p:cNvPr>
          <p:cNvSpPr txBox="1"/>
          <p:nvPr/>
        </p:nvSpPr>
        <p:spPr>
          <a:xfrm>
            <a:off x="5095878" y="4290428"/>
            <a:ext cx="2983692" cy="52322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1400" b="1"/>
              <a:t>선박 내 이산화탄소 용기 호스 교체작업 중 누출된 가스에 질식</a:t>
            </a:r>
            <a:endParaRPr lang="ko-KR" altLang="en-US" sz="14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8CFF0272-DED6-C87B-6935-90E90EF1D3BA}"/>
              </a:ext>
            </a:extLst>
          </p:cNvPr>
          <p:cNvSpPr txBox="1"/>
          <p:nvPr/>
        </p:nvSpPr>
        <p:spPr>
          <a:xfrm>
            <a:off x="759346" y="-1547"/>
            <a:ext cx="457702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이산화탄소 소화설비 소화용기 안전조치</a:t>
            </a:r>
            <a:endParaRPr kumimoji="0" lang="ko-KR" altLang="en-US" sz="15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2986554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8">
            <a:extLst>
              <a:ext uri="{FF2B5EF4-FFF2-40B4-BE49-F238E27FC236}">
                <a16:creationId xmlns:a16="http://schemas.microsoft.com/office/drawing/2014/main" xmlns="" id="{DBA59CFB-6C78-4E8F-F619-0836F1880BA4}"/>
              </a:ext>
            </a:extLst>
          </p:cNvPr>
          <p:cNvSpPr txBox="1"/>
          <p:nvPr/>
        </p:nvSpPr>
        <p:spPr>
          <a:xfrm>
            <a:off x="1389063" y="535911"/>
            <a:ext cx="735658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3000" b="1" spc="-300" dirty="0">
                <a:solidFill>
                  <a:schemeClr val="accent5"/>
                </a:solidFill>
                <a:latin typeface="+mj-ea"/>
              </a:rPr>
              <a:t>이산화탄소 사용 소화기에 대한 조치</a:t>
            </a:r>
            <a:r>
              <a:rPr lang="en-US" altLang="ko-KR" sz="2000" b="1" spc="-300" dirty="0">
                <a:solidFill>
                  <a:schemeClr val="accent5"/>
                </a:solidFill>
                <a:latin typeface="+mj-ea"/>
              </a:rPr>
              <a:t>(</a:t>
            </a:r>
            <a:r>
              <a:rPr lang="ko-KR" altLang="en-US" sz="2000" b="1" spc="-300" dirty="0">
                <a:solidFill>
                  <a:schemeClr val="accent5"/>
                </a:solidFill>
                <a:latin typeface="+mj-ea"/>
              </a:rPr>
              <a:t>제</a:t>
            </a:r>
            <a:r>
              <a:rPr lang="en-US" altLang="ko-KR" sz="2000" b="1" spc="-300" dirty="0">
                <a:solidFill>
                  <a:schemeClr val="accent5"/>
                </a:solidFill>
                <a:latin typeface="+mj-ea"/>
              </a:rPr>
              <a:t>628</a:t>
            </a:r>
            <a:r>
              <a:rPr lang="ko-KR" altLang="en-US" sz="2000" b="1" spc="-300" dirty="0">
                <a:solidFill>
                  <a:schemeClr val="accent5"/>
                </a:solidFill>
                <a:latin typeface="+mj-ea"/>
              </a:rPr>
              <a:t>조 개정</a:t>
            </a:r>
            <a:r>
              <a:rPr lang="en-US" altLang="ko-KR" sz="2000" b="1" spc="-300" dirty="0">
                <a:solidFill>
                  <a:schemeClr val="accent5"/>
                </a:solidFill>
                <a:latin typeface="+mj-ea"/>
              </a:rPr>
              <a:t>)</a:t>
            </a:r>
            <a:endParaRPr lang="ko-KR" altLang="en-US" sz="3200" b="1" spc="-300" dirty="0">
              <a:solidFill>
                <a:schemeClr val="accent5"/>
              </a:solidFill>
              <a:latin typeface="+mj-ea"/>
            </a:endParaRPr>
          </a:p>
        </p:txBody>
      </p:sp>
      <p:pic>
        <p:nvPicPr>
          <p:cNvPr id="2" name="Picture 11">
            <a:extLst>
              <a:ext uri="{FF2B5EF4-FFF2-40B4-BE49-F238E27FC236}">
                <a16:creationId xmlns:a16="http://schemas.microsoft.com/office/drawing/2014/main" xmlns="" id="{E2CD21C3-2468-9CCF-8FF1-D26D00A57D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966" y="1454500"/>
            <a:ext cx="7909984" cy="454624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F298675D-90A3-8E72-13A3-581CC6F088D7}"/>
              </a:ext>
            </a:extLst>
          </p:cNvPr>
          <p:cNvSpPr txBox="1"/>
          <p:nvPr/>
        </p:nvSpPr>
        <p:spPr>
          <a:xfrm>
            <a:off x="1143273" y="1774670"/>
            <a:ext cx="7338254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600" b="1" dirty="0">
                <a:latin typeface="+mj-lt"/>
              </a:rPr>
              <a:t>사업주는 통풍이 불충분한 장소</a:t>
            </a:r>
            <a:r>
              <a:rPr lang="en-US" altLang="ko-KR" sz="1600" b="1" dirty="0">
                <a:latin typeface="+mj-lt"/>
              </a:rPr>
              <a:t>*</a:t>
            </a:r>
            <a:r>
              <a:rPr lang="ko-KR" altLang="en-US" sz="1600" b="1" dirty="0">
                <a:latin typeface="+mj-lt"/>
              </a:rPr>
              <a:t>에 비치한 소화기에 이산화탄소를 사용하는 경우 다음 조치 실시 </a:t>
            </a:r>
            <a:endParaRPr lang="en-US" altLang="ko-KR" sz="1600" b="1" dirty="0"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en-US" altLang="ko-KR" sz="1200" b="1" dirty="0">
                <a:latin typeface="+mj-lt"/>
              </a:rPr>
              <a:t>     </a:t>
            </a:r>
            <a:r>
              <a:rPr lang="en-US" altLang="ko-KR" sz="1300" dirty="0">
                <a:latin typeface="+mj-lt"/>
              </a:rPr>
              <a:t>* </a:t>
            </a:r>
            <a:r>
              <a:rPr lang="ko-KR" altLang="en-US" sz="1300" dirty="0">
                <a:latin typeface="+mj-lt"/>
              </a:rPr>
              <a:t>지하실</a:t>
            </a:r>
            <a:r>
              <a:rPr lang="en-US" altLang="ko-KR" sz="1300" dirty="0">
                <a:latin typeface="+mj-lt"/>
              </a:rPr>
              <a:t>, </a:t>
            </a:r>
            <a:r>
              <a:rPr lang="ko-KR" altLang="en-US" sz="1300" dirty="0">
                <a:latin typeface="+mj-lt"/>
              </a:rPr>
              <a:t>기관실</a:t>
            </a:r>
            <a:r>
              <a:rPr lang="en-US" altLang="ko-KR" sz="1300" dirty="0">
                <a:latin typeface="+mj-lt"/>
              </a:rPr>
              <a:t>, </a:t>
            </a:r>
            <a:r>
              <a:rPr lang="ko-KR" altLang="en-US" sz="1300" dirty="0">
                <a:latin typeface="+mj-lt"/>
              </a:rPr>
              <a:t>선창 등 그 밖에 </a:t>
            </a:r>
            <a:r>
              <a:rPr lang="ko-KR" altLang="en-US" sz="1300" dirty="0" smtClean="0">
                <a:latin typeface="+mj-lt"/>
              </a:rPr>
              <a:t>통풍이 </a:t>
            </a:r>
            <a:r>
              <a:rPr lang="ko-KR" altLang="en-US" sz="1300" dirty="0">
                <a:latin typeface="+mj-lt"/>
              </a:rPr>
              <a:t>불충한 장소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55BBC7E-0F17-84F3-FD28-9AE41E1CB15B}"/>
              </a:ext>
            </a:extLst>
          </p:cNvPr>
          <p:cNvSpPr txBox="1"/>
          <p:nvPr/>
        </p:nvSpPr>
        <p:spPr>
          <a:xfrm>
            <a:off x="6501572" y="5500793"/>
            <a:ext cx="1979955" cy="307777"/>
          </a:xfrm>
          <a:prstGeom prst="rect">
            <a:avLst/>
          </a:prstGeom>
          <a:solidFill>
            <a:srgbClr val="B7DEE8"/>
          </a:solidFill>
        </p:spPr>
        <p:txBody>
          <a:bodyPr wrap="square" rtlCol="0">
            <a:spAutoFit/>
          </a:bodyPr>
          <a:lstStyle/>
          <a:p>
            <a:r>
              <a:rPr lang="en-US" altLang="ko-KR" sz="1400" b="1" dirty="0" smtClean="0"/>
              <a:t>[</a:t>
            </a:r>
            <a:r>
              <a:rPr lang="ko-KR" altLang="en-US" sz="1400" b="1" dirty="0" smtClean="0"/>
              <a:t>시행일 </a:t>
            </a:r>
            <a:r>
              <a:rPr lang="en-US" altLang="ko-KR" sz="1400" b="1" dirty="0"/>
              <a:t>2022. 10. 18</a:t>
            </a:r>
            <a:r>
              <a:rPr lang="en-US" altLang="ko-KR" sz="1400" b="1" dirty="0" smtClean="0"/>
              <a:t>.]</a:t>
            </a:r>
            <a:endParaRPr lang="ko-KR" altLang="en-US" sz="14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EF9FAF0-2B61-A138-CB0F-A07C258EB434}"/>
              </a:ext>
            </a:extLst>
          </p:cNvPr>
          <p:cNvSpPr txBox="1"/>
          <p:nvPr/>
        </p:nvSpPr>
        <p:spPr>
          <a:xfrm>
            <a:off x="5108386" y="3139935"/>
            <a:ext cx="3373141" cy="21929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AutoNum type="arabicPeriod"/>
            </a:pPr>
            <a:r>
              <a:rPr lang="ko-KR" altLang="en-US" sz="1300" b="1" dirty="0">
                <a:latin typeface="+mj-lt"/>
              </a:rPr>
              <a:t>소화기가 쉽게 뒤집히거나 손잡이가 쉽게 작동되지 않도록 함</a:t>
            </a:r>
            <a:endParaRPr lang="en-US" altLang="ko-KR" sz="1300" b="1" dirty="0">
              <a:latin typeface="+mj-lt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ko-KR" altLang="en-US" sz="1300" b="1" dirty="0">
                <a:latin typeface="+mj-lt"/>
              </a:rPr>
              <a:t>소화를 위한 작동 외 소화기를 임의로 작동 금지 및 그 내용을 보기 쉬운 장소에 게시</a:t>
            </a:r>
            <a:endParaRPr lang="en-US" altLang="ko-KR" sz="1300" b="1" dirty="0"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en-US" altLang="ko-KR" sz="1100" b="1" dirty="0">
                <a:latin typeface="+mj-lt"/>
              </a:rPr>
              <a:t>     </a:t>
            </a:r>
            <a:r>
              <a:rPr lang="en-US" altLang="ko-KR" sz="1300" b="1" dirty="0" smtClean="0">
                <a:latin typeface="+mj-lt"/>
              </a:rPr>
              <a:t>※ </a:t>
            </a:r>
            <a:r>
              <a:rPr lang="ko-KR" altLang="en-US" sz="1300" b="1" dirty="0" smtClean="0">
                <a:latin typeface="+mj-lt"/>
              </a:rPr>
              <a:t>기존의 </a:t>
            </a:r>
            <a:r>
              <a:rPr lang="ko-KR" altLang="en-US" sz="1300" b="1" dirty="0">
                <a:latin typeface="+mj-lt"/>
              </a:rPr>
              <a:t>소화설비 등을 이산화탄소 </a:t>
            </a:r>
            <a:r>
              <a:rPr lang="ko-KR" altLang="en-US" sz="1300" b="1" dirty="0" smtClean="0">
                <a:latin typeface="+mj-lt"/>
              </a:rPr>
              <a:t>       </a:t>
            </a:r>
            <a:endParaRPr lang="en-US" altLang="ko-KR" sz="1300" b="1" dirty="0" smtClean="0"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en-US" altLang="ko-KR" sz="1300" b="1" dirty="0">
                <a:latin typeface="+mj-lt"/>
              </a:rPr>
              <a:t> </a:t>
            </a:r>
            <a:r>
              <a:rPr lang="en-US" altLang="ko-KR" sz="1300" b="1" dirty="0" smtClean="0">
                <a:latin typeface="+mj-lt"/>
              </a:rPr>
              <a:t>      </a:t>
            </a:r>
            <a:r>
              <a:rPr lang="ko-KR" altLang="en-US" sz="1300" b="1" dirty="0" smtClean="0">
                <a:latin typeface="+mj-lt"/>
              </a:rPr>
              <a:t>소화기로 용어 </a:t>
            </a:r>
            <a:r>
              <a:rPr lang="ko-KR" altLang="en-US" sz="1300" b="1" dirty="0">
                <a:latin typeface="+mj-lt"/>
              </a:rPr>
              <a:t>명확화</a:t>
            </a:r>
          </a:p>
        </p:txBody>
      </p:sp>
      <p:pic>
        <p:nvPicPr>
          <p:cNvPr id="10" name="Picture 1" descr="이산화-33.psd">
            <a:extLst>
              <a:ext uri="{FF2B5EF4-FFF2-40B4-BE49-F238E27FC236}">
                <a16:creationId xmlns:a16="http://schemas.microsoft.com/office/drawing/2014/main" xmlns="" id="{F826E3A5-B148-2BE0-1E44-504736E827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325" y="3162634"/>
            <a:ext cx="4140566" cy="219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A2D8911F-4DDC-5350-0000-DAFA3B025EA7}"/>
              </a:ext>
            </a:extLst>
          </p:cNvPr>
          <p:cNvSpPr txBox="1"/>
          <p:nvPr/>
        </p:nvSpPr>
        <p:spPr>
          <a:xfrm>
            <a:off x="759346" y="-1547"/>
            <a:ext cx="457702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이산화탄소 소화설비 소화용기 안전조치</a:t>
            </a:r>
            <a:endParaRPr kumimoji="0" lang="ko-KR" altLang="en-US" sz="15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42355424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8">
            <a:extLst>
              <a:ext uri="{FF2B5EF4-FFF2-40B4-BE49-F238E27FC236}">
                <a16:creationId xmlns:a16="http://schemas.microsoft.com/office/drawing/2014/main" xmlns="" id="{DBA59CFB-6C78-4E8F-F619-0836F1880BA4}"/>
              </a:ext>
            </a:extLst>
          </p:cNvPr>
          <p:cNvSpPr txBox="1"/>
          <p:nvPr/>
        </p:nvSpPr>
        <p:spPr>
          <a:xfrm>
            <a:off x="1389063" y="574011"/>
            <a:ext cx="7964487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2300" b="1" spc="-300" dirty="0">
                <a:solidFill>
                  <a:schemeClr val="accent5"/>
                </a:solidFill>
                <a:latin typeface="+mj-ea"/>
              </a:rPr>
              <a:t>이산화탄소 사용 소화설비 및 소화용기에 대한 조치</a:t>
            </a:r>
            <a:r>
              <a:rPr lang="en-US" altLang="ko-KR" sz="2000" b="1" spc="-300" dirty="0">
                <a:solidFill>
                  <a:schemeClr val="accent5"/>
                </a:solidFill>
                <a:latin typeface="+mj-ea"/>
              </a:rPr>
              <a:t>(</a:t>
            </a:r>
            <a:r>
              <a:rPr lang="ko-KR" altLang="en-US" sz="2000" b="1" spc="-300" dirty="0">
                <a:solidFill>
                  <a:schemeClr val="accent5"/>
                </a:solidFill>
                <a:latin typeface="+mj-ea"/>
              </a:rPr>
              <a:t>제</a:t>
            </a:r>
            <a:r>
              <a:rPr lang="en-US" altLang="ko-KR" sz="2000" b="1" spc="-300" dirty="0">
                <a:solidFill>
                  <a:schemeClr val="accent5"/>
                </a:solidFill>
                <a:latin typeface="+mj-ea"/>
              </a:rPr>
              <a:t>628</a:t>
            </a:r>
            <a:r>
              <a:rPr lang="ko-KR" altLang="en-US" sz="2000" b="1" spc="-300" dirty="0">
                <a:solidFill>
                  <a:schemeClr val="accent5"/>
                </a:solidFill>
                <a:latin typeface="+mj-ea"/>
              </a:rPr>
              <a:t>조의</a:t>
            </a:r>
            <a:r>
              <a:rPr lang="en-US" altLang="ko-KR" sz="2000" b="1" spc="-300" dirty="0">
                <a:solidFill>
                  <a:schemeClr val="accent5"/>
                </a:solidFill>
                <a:latin typeface="+mj-ea"/>
              </a:rPr>
              <a:t>2 </a:t>
            </a:r>
            <a:r>
              <a:rPr lang="ko-KR" altLang="en-US" sz="2000" b="1" spc="-300" dirty="0">
                <a:solidFill>
                  <a:schemeClr val="accent5"/>
                </a:solidFill>
                <a:latin typeface="+mj-ea"/>
              </a:rPr>
              <a:t>신설</a:t>
            </a:r>
            <a:r>
              <a:rPr lang="en-US" altLang="ko-KR" sz="2000" b="1" spc="-300" dirty="0">
                <a:solidFill>
                  <a:schemeClr val="accent5"/>
                </a:solidFill>
                <a:latin typeface="+mj-ea"/>
              </a:rPr>
              <a:t>)</a:t>
            </a:r>
            <a:endParaRPr lang="ko-KR" altLang="en-US" sz="2000" b="1" spc="-300" dirty="0">
              <a:solidFill>
                <a:schemeClr val="accent5"/>
              </a:solidFill>
              <a:latin typeface="+mj-ea"/>
            </a:endParaRPr>
          </a:p>
        </p:txBody>
      </p:sp>
      <p:pic>
        <p:nvPicPr>
          <p:cNvPr id="2" name="Picture 11">
            <a:extLst>
              <a:ext uri="{FF2B5EF4-FFF2-40B4-BE49-F238E27FC236}">
                <a16:creationId xmlns:a16="http://schemas.microsoft.com/office/drawing/2014/main" xmlns="" id="{22E030C7-476F-F675-C5CF-69C21D8EC2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966" y="1257292"/>
            <a:ext cx="7909984" cy="484492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DC193BC5-B691-ABB8-8EE1-D01BD8906F05}"/>
              </a:ext>
            </a:extLst>
          </p:cNvPr>
          <p:cNvSpPr txBox="1"/>
          <p:nvPr/>
        </p:nvSpPr>
        <p:spPr>
          <a:xfrm>
            <a:off x="1143273" y="1523769"/>
            <a:ext cx="7338254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600" b="1" dirty="0">
                <a:latin typeface="+mj-lt"/>
              </a:rPr>
              <a:t>사업주는 이산화탄소 소화설비 보관장소</a:t>
            </a:r>
            <a:r>
              <a:rPr lang="en-US" altLang="ko-KR" sz="1600" b="1" dirty="0">
                <a:latin typeface="+mj-lt"/>
              </a:rPr>
              <a:t>(</a:t>
            </a:r>
            <a:r>
              <a:rPr lang="ko-KR" altLang="en-US" sz="1600" b="1" dirty="0" err="1">
                <a:latin typeface="+mj-lt"/>
              </a:rPr>
              <a:t>방호구역등</a:t>
            </a:r>
            <a:r>
              <a:rPr lang="en-US" altLang="ko-KR" sz="1600" b="1" dirty="0">
                <a:latin typeface="+mj-lt"/>
              </a:rPr>
              <a:t>*)</a:t>
            </a:r>
            <a:r>
              <a:rPr lang="ko-KR" altLang="en-US" sz="1600" b="1" dirty="0">
                <a:latin typeface="+mj-lt"/>
              </a:rPr>
              <a:t>에 대한 조치 실시</a:t>
            </a:r>
            <a:endParaRPr lang="en-US" altLang="ko-KR" sz="1600" b="1" dirty="0"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en-US" altLang="ko-KR" sz="1300" b="1" dirty="0">
                <a:latin typeface="+mj-lt"/>
              </a:rPr>
              <a:t>     </a:t>
            </a:r>
            <a:r>
              <a:rPr lang="en-US" altLang="ko-KR" sz="1300" dirty="0">
                <a:latin typeface="+mj-lt"/>
              </a:rPr>
              <a:t>* (</a:t>
            </a:r>
            <a:r>
              <a:rPr lang="ko-KR" altLang="en-US" sz="1300" dirty="0" err="1">
                <a:latin typeface="+mj-lt"/>
              </a:rPr>
              <a:t>방호구역등이란</a:t>
            </a:r>
            <a:r>
              <a:rPr lang="en-US" altLang="ko-KR" sz="1300" dirty="0">
                <a:latin typeface="+mj-lt"/>
              </a:rPr>
              <a:t>) </a:t>
            </a:r>
            <a:r>
              <a:rPr lang="ko-KR" altLang="en-US" sz="1300" dirty="0">
                <a:latin typeface="+mj-lt"/>
              </a:rPr>
              <a:t>이산화탄소 소화설비를 설치한 지하실</a:t>
            </a:r>
            <a:r>
              <a:rPr lang="en-US" altLang="ko-KR" sz="1300" dirty="0">
                <a:latin typeface="+mj-lt"/>
              </a:rPr>
              <a:t>, </a:t>
            </a:r>
            <a:r>
              <a:rPr lang="ko-KR" altLang="en-US" sz="1300" dirty="0">
                <a:latin typeface="+mj-lt"/>
              </a:rPr>
              <a:t>전기실</a:t>
            </a:r>
            <a:r>
              <a:rPr lang="en-US" altLang="ko-KR" sz="1300" dirty="0">
                <a:latin typeface="+mj-lt"/>
              </a:rPr>
              <a:t>, </a:t>
            </a:r>
            <a:r>
              <a:rPr lang="ko-KR" altLang="en-US" sz="1300" dirty="0">
                <a:latin typeface="+mj-lt"/>
              </a:rPr>
              <a:t>옥내 위험물 저장창고</a:t>
            </a:r>
            <a:r>
              <a:rPr lang="en-US" altLang="ko-KR" sz="1300" dirty="0">
                <a:latin typeface="+mj-lt"/>
              </a:rPr>
              <a:t>, </a:t>
            </a:r>
          </a:p>
          <a:p>
            <a:pPr>
              <a:lnSpc>
                <a:spcPct val="150000"/>
              </a:lnSpc>
            </a:pPr>
            <a:r>
              <a:rPr lang="en-US" altLang="ko-KR" sz="1300" dirty="0">
                <a:latin typeface="+mj-lt"/>
              </a:rPr>
              <a:t>       </a:t>
            </a:r>
            <a:r>
              <a:rPr lang="ko-KR" altLang="en-US" sz="1300" dirty="0" smtClean="0">
                <a:latin typeface="+mj-lt"/>
              </a:rPr>
              <a:t>소화약제로 </a:t>
            </a:r>
            <a:r>
              <a:rPr lang="ko-KR" altLang="en-US" sz="1300" dirty="0">
                <a:latin typeface="+mj-lt"/>
              </a:rPr>
              <a:t>이산화탄소가 충전된 소화용기 보관장소 등</a:t>
            </a: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xmlns="" id="{2611DE51-F7D2-32D2-4BDA-AF2A07F1A3C6}"/>
              </a:ext>
            </a:extLst>
          </p:cNvPr>
          <p:cNvGrpSpPr/>
          <p:nvPr/>
        </p:nvGrpSpPr>
        <p:grpSpPr>
          <a:xfrm>
            <a:off x="1131358" y="2641548"/>
            <a:ext cx="7566534" cy="563563"/>
            <a:chOff x="1131358" y="3014771"/>
            <a:chExt cx="7566534" cy="563563"/>
          </a:xfrm>
        </p:grpSpPr>
        <p:pic>
          <p:nvPicPr>
            <p:cNvPr id="6" name="Picture 9">
              <a:extLst>
                <a:ext uri="{FF2B5EF4-FFF2-40B4-BE49-F238E27FC236}">
                  <a16:creationId xmlns:a16="http://schemas.microsoft.com/office/drawing/2014/main" xmlns="" id="{48390360-1088-0208-0F1B-AB8957C9230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1358" y="3014771"/>
              <a:ext cx="7315200" cy="5635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08497A30-040E-BD9E-F57A-6D4784993DBB}"/>
                </a:ext>
              </a:extLst>
            </p:cNvPr>
            <p:cNvSpPr txBox="1"/>
            <p:nvPr/>
          </p:nvSpPr>
          <p:spPr>
            <a:xfrm>
              <a:off x="1359638" y="3048137"/>
              <a:ext cx="7338254" cy="400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sz="1500" b="1" spc="-150" dirty="0">
                  <a:solidFill>
                    <a:schemeClr val="accent6"/>
                  </a:solidFill>
                  <a:latin typeface="Arial Black" panose="020B0A04020102020204" pitchFamily="34" charset="0"/>
                </a:rPr>
                <a:t>1   </a:t>
              </a:r>
              <a:r>
                <a:rPr lang="ko-KR" altLang="en-US" sz="1500" b="1" spc="-150" dirty="0">
                  <a:solidFill>
                    <a:schemeClr val="bg1"/>
                  </a:solidFill>
                  <a:latin typeface="+mj-lt"/>
                </a:rPr>
                <a:t>점검</a:t>
              </a:r>
              <a:r>
                <a:rPr lang="en-US" altLang="ko-KR" sz="1500" b="1" spc="-150" dirty="0">
                  <a:solidFill>
                    <a:schemeClr val="bg1"/>
                  </a:solidFill>
                  <a:latin typeface="+mj-lt"/>
                </a:rPr>
                <a:t>, </a:t>
              </a:r>
              <a:r>
                <a:rPr lang="ko-KR" altLang="en-US" sz="1500" b="1" spc="-150" dirty="0">
                  <a:solidFill>
                    <a:schemeClr val="bg1"/>
                  </a:solidFill>
                  <a:latin typeface="+mj-lt"/>
                </a:rPr>
                <a:t>유지</a:t>
              </a:r>
              <a:r>
                <a:rPr lang="en-US" altLang="ko-KR" sz="1500" b="1" spc="-150" dirty="0">
                  <a:solidFill>
                    <a:schemeClr val="bg1"/>
                  </a:solidFill>
                  <a:latin typeface="+mj-lt"/>
                </a:rPr>
                <a:t>.</a:t>
              </a:r>
              <a:r>
                <a:rPr lang="ko-KR" altLang="en-US" sz="1500" b="1" spc="-150" dirty="0">
                  <a:solidFill>
                    <a:schemeClr val="bg1"/>
                  </a:solidFill>
                  <a:latin typeface="+mj-lt"/>
                </a:rPr>
                <a:t>보수 등</a:t>
              </a:r>
              <a:r>
                <a:rPr lang="en-US" altLang="ko-KR" sz="1500" b="1" spc="-150" dirty="0">
                  <a:solidFill>
                    <a:schemeClr val="bg1"/>
                  </a:solidFill>
                  <a:latin typeface="+mj-lt"/>
                </a:rPr>
                <a:t>(</a:t>
              </a:r>
              <a:r>
                <a:rPr lang="ko-KR" altLang="en-US" sz="1500" b="1" spc="-150" dirty="0">
                  <a:solidFill>
                    <a:schemeClr val="bg1"/>
                  </a:solidFill>
                  <a:latin typeface="+mj-lt"/>
                </a:rPr>
                <a:t>이하 점검 등</a:t>
              </a:r>
              <a:r>
                <a:rPr lang="en-US" altLang="ko-KR" sz="1500" b="1" spc="-150" dirty="0">
                  <a:solidFill>
                    <a:schemeClr val="bg1"/>
                  </a:solidFill>
                  <a:latin typeface="+mj-lt"/>
                </a:rPr>
                <a:t>)</a:t>
              </a:r>
              <a:r>
                <a:rPr lang="ko-KR" altLang="en-US" sz="1500" b="1" spc="-150" dirty="0">
                  <a:solidFill>
                    <a:schemeClr val="bg1"/>
                  </a:solidFill>
                  <a:latin typeface="+mj-lt"/>
                </a:rPr>
                <a:t>을 수행하는 관계근로자 외 방호구역 등 출입금지</a:t>
              </a:r>
            </a:p>
          </p:txBody>
        </p:sp>
      </p:grpSp>
      <p:grpSp>
        <p:nvGrpSpPr>
          <p:cNvPr id="12" name="그룹 11">
            <a:extLst>
              <a:ext uri="{FF2B5EF4-FFF2-40B4-BE49-F238E27FC236}">
                <a16:creationId xmlns:a16="http://schemas.microsoft.com/office/drawing/2014/main" xmlns="" id="{41D38DD2-47B2-515D-71E4-A73DF17B9B5E}"/>
              </a:ext>
            </a:extLst>
          </p:cNvPr>
          <p:cNvGrpSpPr/>
          <p:nvPr/>
        </p:nvGrpSpPr>
        <p:grpSpPr>
          <a:xfrm>
            <a:off x="1131358" y="3326031"/>
            <a:ext cx="7566534" cy="563563"/>
            <a:chOff x="1283758" y="3167171"/>
            <a:chExt cx="7566534" cy="563563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xmlns="" id="{B22E1574-A334-5AE0-2FAF-392AA8D8347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83758" y="3167171"/>
              <a:ext cx="7315200" cy="5635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5087E357-7B29-D3CA-7E17-5A23CE3DB8F8}"/>
                </a:ext>
              </a:extLst>
            </p:cNvPr>
            <p:cNvSpPr txBox="1"/>
            <p:nvPr/>
          </p:nvSpPr>
          <p:spPr>
            <a:xfrm>
              <a:off x="1512038" y="3200537"/>
              <a:ext cx="7338254" cy="400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sz="1500" b="1" spc="-150" dirty="0">
                  <a:solidFill>
                    <a:schemeClr val="accent6"/>
                  </a:solidFill>
                  <a:latin typeface="Arial Black" panose="020B0A04020102020204" pitchFamily="34" charset="0"/>
                </a:rPr>
                <a:t>2   </a:t>
              </a:r>
              <a:r>
                <a:rPr lang="ko-KR" altLang="en-US" sz="1500" b="1" spc="-150" dirty="0">
                  <a:solidFill>
                    <a:schemeClr val="bg1"/>
                  </a:solidFill>
                  <a:latin typeface="+mj-lt"/>
                </a:rPr>
                <a:t>점검</a:t>
              </a:r>
              <a:r>
                <a:rPr lang="en-US" altLang="ko-KR" sz="1500" b="1" spc="-150" dirty="0">
                  <a:solidFill>
                    <a:schemeClr val="bg1"/>
                  </a:solidFill>
                  <a:latin typeface="+mj-lt"/>
                </a:rPr>
                <a:t> </a:t>
              </a:r>
              <a:r>
                <a:rPr lang="ko-KR" altLang="en-US" sz="1500" b="1" spc="-150" dirty="0">
                  <a:solidFill>
                    <a:schemeClr val="bg1"/>
                  </a:solidFill>
                  <a:latin typeface="+mj-lt"/>
                </a:rPr>
                <a:t>등 수행 근로자 사전 지정 및 출입기록 작성</a:t>
              </a:r>
              <a:r>
                <a:rPr lang="en-US" altLang="ko-KR" sz="1500" b="1" spc="-150" dirty="0">
                  <a:solidFill>
                    <a:schemeClr val="bg1"/>
                  </a:solidFill>
                  <a:latin typeface="+mj-lt"/>
                </a:rPr>
                <a:t>.</a:t>
              </a:r>
              <a:r>
                <a:rPr lang="ko-KR" altLang="en-US" sz="1500" b="1" spc="-150" dirty="0">
                  <a:solidFill>
                    <a:schemeClr val="bg1"/>
                  </a:solidFill>
                  <a:latin typeface="+mj-lt"/>
                </a:rPr>
                <a:t>관리</a:t>
              </a:r>
            </a:p>
          </p:txBody>
        </p:sp>
      </p:grpSp>
      <p:pic>
        <p:nvPicPr>
          <p:cNvPr id="14" name="Picture 1" descr="이산화-77.psd">
            <a:extLst>
              <a:ext uri="{FF2B5EF4-FFF2-40B4-BE49-F238E27FC236}">
                <a16:creationId xmlns:a16="http://schemas.microsoft.com/office/drawing/2014/main" xmlns="" id="{4CBAA5F1-8B74-6D83-BA21-33E93A9B96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303" y="4010496"/>
            <a:ext cx="2717832" cy="197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2D2D989E-1124-5D64-145D-59A9A5EDA08D}"/>
              </a:ext>
            </a:extLst>
          </p:cNvPr>
          <p:cNvSpPr txBox="1"/>
          <p:nvPr/>
        </p:nvSpPr>
        <p:spPr>
          <a:xfrm>
            <a:off x="759346" y="-1547"/>
            <a:ext cx="457702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이산화탄소 소화설비 소화용기 안전조치</a:t>
            </a:r>
            <a:endParaRPr kumimoji="0" lang="ko-KR" altLang="en-US" sz="15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4430390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8">
            <a:extLst>
              <a:ext uri="{FF2B5EF4-FFF2-40B4-BE49-F238E27FC236}">
                <a16:creationId xmlns:a16="http://schemas.microsoft.com/office/drawing/2014/main" xmlns="" id="{4EEDBB88-8B15-ECF0-234F-52348BC4DE30}"/>
              </a:ext>
            </a:extLst>
          </p:cNvPr>
          <p:cNvSpPr txBox="1"/>
          <p:nvPr/>
        </p:nvSpPr>
        <p:spPr>
          <a:xfrm>
            <a:off x="1389063" y="574011"/>
            <a:ext cx="7964487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2300" b="1" spc="-300" dirty="0">
                <a:solidFill>
                  <a:schemeClr val="accent5"/>
                </a:solidFill>
                <a:latin typeface="+mj-ea"/>
              </a:rPr>
              <a:t>이산화탄소 사용 소화설비 및 소화용기에 대한 조치</a:t>
            </a:r>
            <a:r>
              <a:rPr lang="en-US" altLang="ko-KR" sz="2000" b="1" spc="-300" dirty="0">
                <a:solidFill>
                  <a:schemeClr val="accent5"/>
                </a:solidFill>
                <a:latin typeface="+mj-ea"/>
              </a:rPr>
              <a:t>(</a:t>
            </a:r>
            <a:r>
              <a:rPr lang="ko-KR" altLang="en-US" sz="2000" b="1" spc="-300" dirty="0">
                <a:solidFill>
                  <a:schemeClr val="accent5"/>
                </a:solidFill>
                <a:latin typeface="+mj-ea"/>
              </a:rPr>
              <a:t>제</a:t>
            </a:r>
            <a:r>
              <a:rPr lang="en-US" altLang="ko-KR" sz="2000" b="1" spc="-300" dirty="0">
                <a:solidFill>
                  <a:schemeClr val="accent5"/>
                </a:solidFill>
                <a:latin typeface="+mj-ea"/>
              </a:rPr>
              <a:t>628</a:t>
            </a:r>
            <a:r>
              <a:rPr lang="ko-KR" altLang="en-US" sz="2000" b="1" spc="-300" dirty="0">
                <a:solidFill>
                  <a:schemeClr val="accent5"/>
                </a:solidFill>
                <a:latin typeface="+mj-ea"/>
              </a:rPr>
              <a:t>조의</a:t>
            </a:r>
            <a:r>
              <a:rPr lang="en-US" altLang="ko-KR" sz="2000" b="1" spc="-300" dirty="0">
                <a:solidFill>
                  <a:schemeClr val="accent5"/>
                </a:solidFill>
                <a:latin typeface="+mj-ea"/>
              </a:rPr>
              <a:t>2 </a:t>
            </a:r>
            <a:r>
              <a:rPr lang="ko-KR" altLang="en-US" sz="2000" b="1" spc="-300" dirty="0">
                <a:solidFill>
                  <a:schemeClr val="accent5"/>
                </a:solidFill>
                <a:latin typeface="+mj-ea"/>
              </a:rPr>
              <a:t>신설</a:t>
            </a:r>
            <a:r>
              <a:rPr lang="en-US" altLang="ko-KR" sz="2000" b="1" spc="-300" dirty="0">
                <a:solidFill>
                  <a:schemeClr val="accent5"/>
                </a:solidFill>
                <a:latin typeface="+mj-ea"/>
              </a:rPr>
              <a:t>)</a:t>
            </a:r>
            <a:endParaRPr lang="ko-KR" altLang="en-US" sz="2000" b="1" spc="-300" dirty="0">
              <a:solidFill>
                <a:schemeClr val="accent5"/>
              </a:solidFill>
              <a:latin typeface="+mj-ea"/>
            </a:endParaRPr>
          </a:p>
        </p:txBody>
      </p:sp>
      <p:pic>
        <p:nvPicPr>
          <p:cNvPr id="5" name="Picture 11">
            <a:extLst>
              <a:ext uri="{FF2B5EF4-FFF2-40B4-BE49-F238E27FC236}">
                <a16:creationId xmlns:a16="http://schemas.microsoft.com/office/drawing/2014/main" xmlns="" id="{4828FD97-2750-42D2-D6B4-1DC4B80571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9346" y="1272680"/>
            <a:ext cx="7909984" cy="4844928"/>
          </a:xfrm>
          <a:prstGeom prst="rect">
            <a:avLst/>
          </a:prstGeom>
        </p:spPr>
      </p:pic>
      <p:grpSp>
        <p:nvGrpSpPr>
          <p:cNvPr id="6" name="그룹 5">
            <a:extLst>
              <a:ext uri="{FF2B5EF4-FFF2-40B4-BE49-F238E27FC236}">
                <a16:creationId xmlns:a16="http://schemas.microsoft.com/office/drawing/2014/main" xmlns="" id="{50BAE793-2291-38E8-4F51-53EF4DD29B79}"/>
              </a:ext>
            </a:extLst>
          </p:cNvPr>
          <p:cNvGrpSpPr/>
          <p:nvPr/>
        </p:nvGrpSpPr>
        <p:grpSpPr>
          <a:xfrm>
            <a:off x="1056738" y="1581265"/>
            <a:ext cx="7566534" cy="563563"/>
            <a:chOff x="1131358" y="3014771"/>
            <a:chExt cx="7566534" cy="563563"/>
          </a:xfrm>
        </p:grpSpPr>
        <p:pic>
          <p:nvPicPr>
            <p:cNvPr id="8" name="Picture 9">
              <a:extLst>
                <a:ext uri="{FF2B5EF4-FFF2-40B4-BE49-F238E27FC236}">
                  <a16:creationId xmlns:a16="http://schemas.microsoft.com/office/drawing/2014/main" xmlns="" id="{BB34C746-E25B-1083-DDEA-759EFFED439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1358" y="3014771"/>
              <a:ext cx="7315200" cy="5635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373F0D57-E4E5-90E8-0F72-14A3E5C86809}"/>
                </a:ext>
              </a:extLst>
            </p:cNvPr>
            <p:cNvSpPr txBox="1"/>
            <p:nvPr/>
          </p:nvSpPr>
          <p:spPr>
            <a:xfrm>
              <a:off x="1359638" y="3048137"/>
              <a:ext cx="7338254" cy="400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sz="1500" b="1" spc="-150" dirty="0">
                  <a:solidFill>
                    <a:schemeClr val="accent6"/>
                  </a:solidFill>
                  <a:latin typeface="Arial Black" panose="020B0A04020102020204" pitchFamily="34" charset="0"/>
                </a:rPr>
                <a:t>3   </a:t>
              </a:r>
              <a:r>
                <a:rPr lang="ko-KR" altLang="en-US" sz="1500" b="1" spc="-150" dirty="0">
                  <a:solidFill>
                    <a:schemeClr val="bg1"/>
                  </a:solidFill>
                  <a:latin typeface="+mj-lt"/>
                </a:rPr>
                <a:t>점검</a:t>
              </a:r>
              <a:r>
                <a:rPr lang="en-US" altLang="ko-KR" sz="1500" b="1" spc="-150" dirty="0">
                  <a:solidFill>
                    <a:schemeClr val="bg1"/>
                  </a:solidFill>
                  <a:latin typeface="+mj-lt"/>
                </a:rPr>
                <a:t> </a:t>
              </a:r>
              <a:r>
                <a:rPr lang="ko-KR" altLang="en-US" sz="1500" b="1" spc="-150" dirty="0">
                  <a:solidFill>
                    <a:schemeClr val="bg1"/>
                  </a:solidFill>
                  <a:latin typeface="+mj-lt"/>
                </a:rPr>
                <a:t>등을 위해 </a:t>
              </a:r>
              <a:r>
                <a:rPr lang="ko-KR" altLang="en-US" sz="1500" b="1" spc="-150" dirty="0" err="1">
                  <a:solidFill>
                    <a:schemeClr val="bg1"/>
                  </a:solidFill>
                  <a:latin typeface="+mj-lt"/>
                </a:rPr>
                <a:t>방호구역등</a:t>
              </a:r>
              <a:r>
                <a:rPr lang="ko-KR" altLang="en-US" sz="1500" b="1" spc="-150" dirty="0">
                  <a:solidFill>
                    <a:schemeClr val="bg1"/>
                  </a:solidFill>
                  <a:latin typeface="+mj-lt"/>
                </a:rPr>
                <a:t> 출입 시 미리 아래의 각 조치 실시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09EC9FF7-CEA9-F1BF-105F-D5A40112CD13}"/>
              </a:ext>
            </a:extLst>
          </p:cNvPr>
          <p:cNvSpPr txBox="1"/>
          <p:nvPr/>
        </p:nvSpPr>
        <p:spPr>
          <a:xfrm>
            <a:off x="1068653" y="2252451"/>
            <a:ext cx="7412898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600" b="1" dirty="0">
                <a:latin typeface="+mj-lt"/>
              </a:rPr>
              <a:t>가</a:t>
            </a:r>
            <a:r>
              <a:rPr lang="en-US" altLang="ko-KR" sz="1600" b="1" dirty="0">
                <a:latin typeface="+mj-lt"/>
              </a:rPr>
              <a:t>. </a:t>
            </a:r>
            <a:r>
              <a:rPr lang="ko-KR" altLang="en-US" sz="1600" b="1" dirty="0">
                <a:latin typeface="+mj-lt"/>
              </a:rPr>
              <a:t>적정공기</a:t>
            </a:r>
            <a:r>
              <a:rPr lang="en-US" altLang="ko-KR" sz="1600" b="1" dirty="0">
                <a:latin typeface="+mj-lt"/>
              </a:rPr>
              <a:t>*(</a:t>
            </a:r>
            <a:r>
              <a:rPr lang="ko-KR" altLang="en-US" sz="1600" b="1" dirty="0">
                <a:latin typeface="+mj-lt"/>
              </a:rPr>
              <a:t>제</a:t>
            </a:r>
            <a:r>
              <a:rPr lang="en-US" altLang="ko-KR" sz="1600" b="1" dirty="0">
                <a:latin typeface="+mj-lt"/>
              </a:rPr>
              <a:t>618</a:t>
            </a:r>
            <a:r>
              <a:rPr lang="ko-KR" altLang="en-US" sz="1600" b="1" dirty="0">
                <a:latin typeface="+mj-lt"/>
              </a:rPr>
              <a:t>조제</a:t>
            </a:r>
            <a:r>
              <a:rPr lang="en-US" altLang="ko-KR" sz="1600" b="1" dirty="0">
                <a:latin typeface="+mj-lt"/>
              </a:rPr>
              <a:t>3</a:t>
            </a:r>
            <a:r>
              <a:rPr lang="ko-KR" altLang="en-US" sz="1600" b="1" dirty="0">
                <a:latin typeface="+mj-lt"/>
              </a:rPr>
              <a:t>호</a:t>
            </a:r>
            <a:r>
              <a:rPr lang="en-US" altLang="ko-KR" sz="1600" b="1" dirty="0">
                <a:latin typeface="+mj-lt"/>
              </a:rPr>
              <a:t>) </a:t>
            </a:r>
            <a:r>
              <a:rPr lang="ko-KR" altLang="en-US" sz="1600" b="1" dirty="0">
                <a:latin typeface="+mj-lt"/>
              </a:rPr>
              <a:t>상태가 유지되도록 환기</a:t>
            </a:r>
            <a:endParaRPr lang="en-US" altLang="ko-KR" sz="1600" b="1" dirty="0">
              <a:latin typeface="+mj-lt"/>
            </a:endParaRPr>
          </a:p>
          <a:p>
            <a:r>
              <a:rPr lang="en-US" altLang="ko-KR" sz="1200" b="1" dirty="0">
                <a:latin typeface="+mj-lt"/>
              </a:rPr>
              <a:t>      </a:t>
            </a:r>
            <a:r>
              <a:rPr lang="en-US" altLang="ko-KR" sz="1300" dirty="0">
                <a:latin typeface="+mj-lt"/>
              </a:rPr>
              <a:t>* </a:t>
            </a:r>
            <a:r>
              <a:rPr lang="ko-KR" altLang="en-US" sz="1300" dirty="0">
                <a:latin typeface="+mj-lt"/>
              </a:rPr>
              <a:t>산소농도 </a:t>
            </a:r>
            <a:r>
              <a:rPr lang="en-US" altLang="ko-KR" sz="1300" dirty="0">
                <a:latin typeface="+mj-lt"/>
              </a:rPr>
              <a:t>18%</a:t>
            </a:r>
            <a:r>
              <a:rPr lang="ko-KR" altLang="en-US" sz="1300" dirty="0">
                <a:latin typeface="+mj-lt"/>
              </a:rPr>
              <a:t>이상</a:t>
            </a:r>
            <a:r>
              <a:rPr lang="en-US" altLang="ko-KR" sz="1300" dirty="0">
                <a:latin typeface="+mj-lt"/>
              </a:rPr>
              <a:t>~23.5%</a:t>
            </a:r>
            <a:r>
              <a:rPr lang="ko-KR" altLang="en-US" sz="1300" dirty="0">
                <a:latin typeface="+mj-lt"/>
              </a:rPr>
              <a:t>미만</a:t>
            </a:r>
            <a:r>
              <a:rPr lang="en-US" altLang="ko-KR" sz="1300" dirty="0">
                <a:latin typeface="+mj-lt"/>
              </a:rPr>
              <a:t>, </a:t>
            </a:r>
            <a:r>
              <a:rPr lang="ko-KR" altLang="en-US" sz="1300" dirty="0">
                <a:latin typeface="+mj-lt"/>
              </a:rPr>
              <a:t>탄산가스 농도 </a:t>
            </a:r>
            <a:r>
              <a:rPr lang="en-US" altLang="ko-KR" sz="1300" dirty="0">
                <a:latin typeface="+mj-lt"/>
              </a:rPr>
              <a:t>1.5%</a:t>
            </a:r>
            <a:r>
              <a:rPr lang="ko-KR" altLang="en-US" sz="1300" dirty="0">
                <a:latin typeface="+mj-lt"/>
              </a:rPr>
              <a:t>미만</a:t>
            </a:r>
            <a:r>
              <a:rPr lang="en-US" altLang="ko-KR" sz="1300" dirty="0">
                <a:latin typeface="+mj-lt"/>
              </a:rPr>
              <a:t>, </a:t>
            </a:r>
            <a:r>
              <a:rPr lang="ko-KR" altLang="en-US" sz="1300" dirty="0">
                <a:latin typeface="+mj-lt"/>
              </a:rPr>
              <a:t>일산화탄소 농도 </a:t>
            </a:r>
            <a:r>
              <a:rPr lang="en-US" altLang="ko-KR" sz="1300" dirty="0">
                <a:latin typeface="+mj-lt"/>
              </a:rPr>
              <a:t>30ppm</a:t>
            </a:r>
            <a:r>
              <a:rPr lang="ko-KR" altLang="en-US" sz="1300" dirty="0">
                <a:latin typeface="+mj-lt"/>
              </a:rPr>
              <a:t>미만                          </a:t>
            </a:r>
            <a:endParaRPr lang="en-US" altLang="ko-KR" sz="1300" dirty="0">
              <a:latin typeface="+mj-lt"/>
            </a:endParaRPr>
          </a:p>
          <a:p>
            <a:r>
              <a:rPr lang="en-US" altLang="ko-KR" sz="1300" dirty="0">
                <a:latin typeface="+mj-lt"/>
              </a:rPr>
              <a:t>        </a:t>
            </a:r>
            <a:r>
              <a:rPr lang="ko-KR" altLang="en-US" sz="1300" dirty="0">
                <a:latin typeface="+mj-lt"/>
              </a:rPr>
              <a:t>황화수소 농도 </a:t>
            </a:r>
            <a:r>
              <a:rPr lang="en-US" altLang="ko-KR" sz="1300" dirty="0">
                <a:latin typeface="+mj-lt"/>
              </a:rPr>
              <a:t>10ppm</a:t>
            </a:r>
            <a:r>
              <a:rPr lang="ko-KR" altLang="en-US" sz="1300" dirty="0">
                <a:latin typeface="+mj-lt"/>
              </a:rPr>
              <a:t>미만</a:t>
            </a:r>
            <a:endParaRPr lang="en-US" altLang="ko-KR" sz="1300" dirty="0"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ko-KR" altLang="en-US" sz="1600" b="1" dirty="0">
                <a:latin typeface="+mj-lt"/>
              </a:rPr>
              <a:t>나</a:t>
            </a:r>
            <a:r>
              <a:rPr lang="en-US" altLang="ko-KR" sz="1600" b="1" dirty="0">
                <a:latin typeface="+mj-lt"/>
              </a:rPr>
              <a:t>. </a:t>
            </a:r>
            <a:r>
              <a:rPr lang="ko-KR" altLang="en-US" sz="1600" b="1" dirty="0">
                <a:latin typeface="+mj-lt"/>
              </a:rPr>
              <a:t>수동밸브</a:t>
            </a:r>
            <a:r>
              <a:rPr lang="en-US" altLang="ko-KR" sz="1600" b="1" dirty="0">
                <a:latin typeface="+mj-lt"/>
              </a:rPr>
              <a:t>.</a:t>
            </a:r>
            <a:r>
              <a:rPr lang="ko-KR" altLang="en-US" sz="1600" b="1" dirty="0">
                <a:latin typeface="+mj-lt"/>
              </a:rPr>
              <a:t>콕을 잠그거나 차단판을 설치하고 기동장치에 안전핀을 꽂어야 함</a:t>
            </a:r>
          </a:p>
          <a:p>
            <a:pPr>
              <a:lnSpc>
                <a:spcPct val="150000"/>
              </a:lnSpc>
            </a:pPr>
            <a:r>
              <a:rPr lang="en-US" altLang="ko-KR" sz="1400" b="1" dirty="0">
                <a:latin typeface="+mj-lt"/>
              </a:rPr>
              <a:t>   </a:t>
            </a:r>
            <a:r>
              <a:rPr lang="en-US" altLang="ko-KR" sz="1400" b="1" dirty="0" smtClean="0">
                <a:latin typeface="+mj-lt"/>
              </a:rPr>
              <a:t>- </a:t>
            </a:r>
            <a:r>
              <a:rPr lang="ko-KR" altLang="en-US" sz="1400" b="1" dirty="0">
                <a:latin typeface="+mj-lt"/>
              </a:rPr>
              <a:t>이를 임의 개방하거나 안전핀을 제거하는 것을 금지한다는 내용을 보기 쉬운 장소에 </a:t>
            </a:r>
            <a:endParaRPr lang="en-US" altLang="ko-KR" sz="1400" b="1" dirty="0"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en-US" altLang="ko-KR" sz="1400" b="1" dirty="0">
                <a:latin typeface="+mj-lt"/>
              </a:rPr>
              <a:t>     </a:t>
            </a:r>
            <a:r>
              <a:rPr lang="ko-KR" altLang="en-US" sz="1400" b="1" dirty="0" smtClean="0">
                <a:latin typeface="+mj-lt"/>
              </a:rPr>
              <a:t>게시</a:t>
            </a:r>
            <a:endParaRPr lang="en-US" altLang="ko-KR" sz="1400" b="1" dirty="0"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8EF04B2E-2ECC-9DC9-AD91-D8745A20A60B}"/>
              </a:ext>
            </a:extLst>
          </p:cNvPr>
          <p:cNvSpPr txBox="1"/>
          <p:nvPr/>
        </p:nvSpPr>
        <p:spPr>
          <a:xfrm>
            <a:off x="759346" y="-1547"/>
            <a:ext cx="457702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이산화탄소 소화설비 소화용기 안전조치</a:t>
            </a:r>
            <a:endParaRPr kumimoji="0" lang="ko-KR" altLang="en-US" sz="15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  <p:pic>
        <p:nvPicPr>
          <p:cNvPr id="9" name="Picture 2" descr="이산화-88.psd">
            <a:extLst>
              <a:ext uri="{FF2B5EF4-FFF2-40B4-BE49-F238E27FC236}">
                <a16:creationId xmlns:a16="http://schemas.microsoft.com/office/drawing/2014/main" xmlns="" id="{4FA883CA-14FB-5FA7-AC5F-1F2C564C0F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5977" y="3818451"/>
            <a:ext cx="4056721" cy="2137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77771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8">
            <a:extLst>
              <a:ext uri="{FF2B5EF4-FFF2-40B4-BE49-F238E27FC236}">
                <a16:creationId xmlns:a16="http://schemas.microsoft.com/office/drawing/2014/main" xmlns="" id="{4A7D8967-7C20-B482-FD24-E20B8FB5D5CA}"/>
              </a:ext>
            </a:extLst>
          </p:cNvPr>
          <p:cNvSpPr txBox="1"/>
          <p:nvPr/>
        </p:nvSpPr>
        <p:spPr>
          <a:xfrm>
            <a:off x="1389063" y="574011"/>
            <a:ext cx="7964487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2300" b="1" spc="-300" dirty="0">
                <a:solidFill>
                  <a:schemeClr val="accent5"/>
                </a:solidFill>
                <a:latin typeface="+mj-ea"/>
              </a:rPr>
              <a:t>이산화탄소 사용 소화설비 및 소화용기에 대한 조치</a:t>
            </a:r>
            <a:r>
              <a:rPr lang="en-US" altLang="ko-KR" sz="2000" b="1" spc="-300" dirty="0">
                <a:solidFill>
                  <a:schemeClr val="accent5"/>
                </a:solidFill>
                <a:latin typeface="+mj-ea"/>
              </a:rPr>
              <a:t>(</a:t>
            </a:r>
            <a:r>
              <a:rPr lang="ko-KR" altLang="en-US" sz="2000" b="1" spc="-300" dirty="0">
                <a:solidFill>
                  <a:schemeClr val="accent5"/>
                </a:solidFill>
                <a:latin typeface="+mj-ea"/>
              </a:rPr>
              <a:t>제</a:t>
            </a:r>
            <a:r>
              <a:rPr lang="en-US" altLang="ko-KR" sz="2000" b="1" spc="-300" dirty="0">
                <a:solidFill>
                  <a:schemeClr val="accent5"/>
                </a:solidFill>
                <a:latin typeface="+mj-ea"/>
              </a:rPr>
              <a:t>628</a:t>
            </a:r>
            <a:r>
              <a:rPr lang="ko-KR" altLang="en-US" sz="2000" b="1" spc="-300" dirty="0">
                <a:solidFill>
                  <a:schemeClr val="accent5"/>
                </a:solidFill>
                <a:latin typeface="+mj-ea"/>
              </a:rPr>
              <a:t>조의</a:t>
            </a:r>
            <a:r>
              <a:rPr lang="en-US" altLang="ko-KR" sz="2000" b="1" spc="-300" dirty="0">
                <a:solidFill>
                  <a:schemeClr val="accent5"/>
                </a:solidFill>
                <a:latin typeface="+mj-ea"/>
              </a:rPr>
              <a:t>2 </a:t>
            </a:r>
            <a:r>
              <a:rPr lang="ko-KR" altLang="en-US" sz="2000" b="1" spc="-300" dirty="0">
                <a:solidFill>
                  <a:schemeClr val="accent5"/>
                </a:solidFill>
                <a:latin typeface="+mj-ea"/>
              </a:rPr>
              <a:t>신설</a:t>
            </a:r>
            <a:r>
              <a:rPr lang="en-US" altLang="ko-KR" sz="2000" b="1" spc="-300" dirty="0">
                <a:solidFill>
                  <a:schemeClr val="accent5"/>
                </a:solidFill>
                <a:latin typeface="+mj-ea"/>
              </a:rPr>
              <a:t>)</a:t>
            </a:r>
            <a:endParaRPr lang="ko-KR" altLang="en-US" sz="2000" b="1" spc="-300" dirty="0">
              <a:solidFill>
                <a:schemeClr val="accent5"/>
              </a:solidFill>
              <a:latin typeface="+mj-ea"/>
            </a:endParaRPr>
          </a:p>
        </p:txBody>
      </p:sp>
      <p:pic>
        <p:nvPicPr>
          <p:cNvPr id="6" name="Picture 11">
            <a:extLst>
              <a:ext uri="{FF2B5EF4-FFF2-40B4-BE49-F238E27FC236}">
                <a16:creationId xmlns:a16="http://schemas.microsoft.com/office/drawing/2014/main" xmlns="" id="{4E778E91-3F29-DE11-277A-B571E621C0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966" y="1257292"/>
            <a:ext cx="7909984" cy="4844928"/>
          </a:xfrm>
          <a:prstGeom prst="rect">
            <a:avLst/>
          </a:prstGeom>
        </p:spPr>
      </p:pic>
      <p:grpSp>
        <p:nvGrpSpPr>
          <p:cNvPr id="7" name="그룹 6">
            <a:extLst>
              <a:ext uri="{FF2B5EF4-FFF2-40B4-BE49-F238E27FC236}">
                <a16:creationId xmlns:a16="http://schemas.microsoft.com/office/drawing/2014/main" xmlns="" id="{EF649BC5-63B1-F350-2828-6114FF184FCD}"/>
              </a:ext>
            </a:extLst>
          </p:cNvPr>
          <p:cNvGrpSpPr/>
          <p:nvPr/>
        </p:nvGrpSpPr>
        <p:grpSpPr>
          <a:xfrm>
            <a:off x="1131358" y="1565877"/>
            <a:ext cx="7566534" cy="563563"/>
            <a:chOff x="1131358" y="3014771"/>
            <a:chExt cx="7566534" cy="563563"/>
          </a:xfrm>
        </p:grpSpPr>
        <p:pic>
          <p:nvPicPr>
            <p:cNvPr id="8" name="Picture 9">
              <a:extLst>
                <a:ext uri="{FF2B5EF4-FFF2-40B4-BE49-F238E27FC236}">
                  <a16:creationId xmlns:a16="http://schemas.microsoft.com/office/drawing/2014/main" xmlns="" id="{F2A9F120-883F-B849-1AD9-25CFEE6EA9B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1358" y="3014771"/>
              <a:ext cx="7315200" cy="5635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9F5E7B21-E457-0612-4AAB-A4201FC6C2B3}"/>
                </a:ext>
              </a:extLst>
            </p:cNvPr>
            <p:cNvSpPr txBox="1"/>
            <p:nvPr/>
          </p:nvSpPr>
          <p:spPr>
            <a:xfrm>
              <a:off x="1359638" y="3048137"/>
              <a:ext cx="7338254" cy="400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sz="1500" b="1" spc="-150" dirty="0">
                  <a:solidFill>
                    <a:schemeClr val="accent6"/>
                  </a:solidFill>
                  <a:latin typeface="Arial Black" panose="020B0A04020102020204" pitchFamily="34" charset="0"/>
                </a:rPr>
                <a:t>3   </a:t>
              </a:r>
              <a:r>
                <a:rPr lang="ko-KR" altLang="en-US" sz="1500" b="1" spc="-150" dirty="0">
                  <a:solidFill>
                    <a:schemeClr val="bg1"/>
                  </a:solidFill>
                  <a:latin typeface="+mj-lt"/>
                </a:rPr>
                <a:t>점검</a:t>
              </a:r>
              <a:r>
                <a:rPr lang="en-US" altLang="ko-KR" sz="1500" b="1" spc="-150" dirty="0">
                  <a:solidFill>
                    <a:schemeClr val="bg1"/>
                  </a:solidFill>
                  <a:latin typeface="+mj-lt"/>
                </a:rPr>
                <a:t> </a:t>
              </a:r>
              <a:r>
                <a:rPr lang="ko-KR" altLang="en-US" sz="1500" b="1" spc="-150" dirty="0">
                  <a:solidFill>
                    <a:schemeClr val="bg1"/>
                  </a:solidFill>
                  <a:latin typeface="+mj-lt"/>
                </a:rPr>
                <a:t>등을 위해 </a:t>
              </a:r>
              <a:r>
                <a:rPr lang="ko-KR" altLang="en-US" sz="1500" b="1" spc="-150" dirty="0" err="1">
                  <a:solidFill>
                    <a:schemeClr val="bg1"/>
                  </a:solidFill>
                  <a:latin typeface="+mj-lt"/>
                </a:rPr>
                <a:t>방호구역등</a:t>
              </a:r>
              <a:r>
                <a:rPr lang="ko-KR" altLang="en-US" sz="1500" b="1" spc="-150" dirty="0">
                  <a:solidFill>
                    <a:schemeClr val="bg1"/>
                  </a:solidFill>
                  <a:latin typeface="+mj-lt"/>
                </a:rPr>
                <a:t> 출입 시 미리 아래의 각 조치 실시</a:t>
              </a: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DE91236E-EF86-29D4-0F15-A3223CAC7975}"/>
              </a:ext>
            </a:extLst>
          </p:cNvPr>
          <p:cNvSpPr txBox="1"/>
          <p:nvPr/>
        </p:nvSpPr>
        <p:spPr>
          <a:xfrm>
            <a:off x="1284994" y="2342009"/>
            <a:ext cx="7412898" cy="28546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600" b="1" dirty="0"/>
              <a:t>다</a:t>
            </a:r>
            <a:r>
              <a:rPr lang="en-US" altLang="ko-KR" sz="1600" b="1" dirty="0"/>
              <a:t>. </a:t>
            </a:r>
            <a:r>
              <a:rPr lang="ko-KR" altLang="en-US" sz="1600" b="1" dirty="0" err="1"/>
              <a:t>방호구역등</a:t>
            </a:r>
            <a:r>
              <a:rPr lang="ko-KR" altLang="en-US" sz="1600" b="1" dirty="0"/>
              <a:t> </a:t>
            </a:r>
            <a:r>
              <a:rPr lang="ko-KR" altLang="en-US" sz="1600" b="1" dirty="0" err="1"/>
              <a:t>출입근로자</a:t>
            </a:r>
            <a:r>
              <a:rPr lang="ko-KR" altLang="en-US" sz="1600" b="1" dirty="0"/>
              <a:t> 대상 반기 </a:t>
            </a:r>
            <a:r>
              <a:rPr lang="en-US" altLang="ko-KR" sz="1600" b="1" dirty="0"/>
              <a:t>1</a:t>
            </a:r>
            <a:r>
              <a:rPr lang="ko-KR" altLang="en-US" sz="1600" b="1" dirty="0"/>
              <a:t>회 이상 교육</a:t>
            </a:r>
            <a:r>
              <a:rPr lang="en-US" altLang="ko-KR" sz="1600" b="1" dirty="0"/>
              <a:t>* </a:t>
            </a:r>
            <a:r>
              <a:rPr lang="ko-KR" altLang="en-US" sz="1600" b="1" dirty="0"/>
              <a:t>실시</a:t>
            </a:r>
            <a:endParaRPr lang="en-US" altLang="ko-KR" sz="1600" b="1" dirty="0"/>
          </a:p>
          <a:p>
            <a:pPr>
              <a:lnSpc>
                <a:spcPct val="150000"/>
              </a:lnSpc>
            </a:pPr>
            <a:r>
              <a:rPr lang="en-US" altLang="ko-KR" sz="1600" b="1" dirty="0"/>
              <a:t>  </a:t>
            </a:r>
            <a:r>
              <a:rPr lang="en-US" altLang="ko-KR" sz="1600" b="1" dirty="0" smtClean="0"/>
              <a:t>- </a:t>
            </a:r>
            <a:r>
              <a:rPr lang="ko-KR" altLang="en-US" sz="1600" b="1" dirty="0"/>
              <a:t>처음 출입하는 근로자에 대해서는 출입 전 교육 실시 및 </a:t>
            </a:r>
            <a:r>
              <a:rPr lang="ko-KR" altLang="en-US" sz="1600" b="1" dirty="0" err="1"/>
              <a:t>내용응</a:t>
            </a:r>
            <a:r>
              <a:rPr lang="ko-KR" altLang="en-US" sz="1600" b="1" dirty="0"/>
              <a:t> 주지 시킴</a:t>
            </a:r>
            <a:endParaRPr lang="en-US" altLang="ko-KR" sz="1600" b="1" dirty="0"/>
          </a:p>
          <a:p>
            <a:r>
              <a:rPr lang="en-US" altLang="ko-KR" sz="1400" b="1" dirty="0"/>
              <a:t>      </a:t>
            </a:r>
            <a:r>
              <a:rPr lang="en-US" altLang="ko-KR" sz="1300" dirty="0"/>
              <a:t>* </a:t>
            </a:r>
            <a:r>
              <a:rPr lang="ko-KR" altLang="en-US" sz="1300" dirty="0"/>
              <a:t>이산화탄소의 위험성</a:t>
            </a:r>
            <a:r>
              <a:rPr lang="en-US" altLang="ko-KR" sz="1300" dirty="0"/>
              <a:t>, </a:t>
            </a:r>
            <a:r>
              <a:rPr lang="ko-KR" altLang="en-US" sz="1300" dirty="0"/>
              <a:t>소화설비 작동 시 확인방법</a:t>
            </a:r>
            <a:r>
              <a:rPr lang="en-US" altLang="ko-KR" sz="1300" dirty="0"/>
              <a:t>, </a:t>
            </a:r>
            <a:r>
              <a:rPr lang="ko-KR" altLang="en-US" sz="1300" dirty="0"/>
              <a:t>대피방법</a:t>
            </a:r>
            <a:r>
              <a:rPr lang="en-US" altLang="ko-KR" sz="1300" dirty="0"/>
              <a:t>, </a:t>
            </a:r>
            <a:r>
              <a:rPr lang="ko-KR" altLang="en-US" sz="1300" dirty="0"/>
              <a:t>대피로 등</a:t>
            </a:r>
            <a:endParaRPr lang="en-US" altLang="ko-KR" sz="1300" dirty="0"/>
          </a:p>
          <a:p>
            <a:pPr>
              <a:lnSpc>
                <a:spcPct val="150000"/>
              </a:lnSpc>
            </a:pPr>
            <a:r>
              <a:rPr lang="ko-KR" altLang="en-US" sz="1600" b="1" dirty="0"/>
              <a:t>라</a:t>
            </a:r>
            <a:r>
              <a:rPr lang="en-US" altLang="ko-KR" sz="1600" b="1" dirty="0"/>
              <a:t>. </a:t>
            </a:r>
            <a:r>
              <a:rPr lang="ko-KR" altLang="en-US" sz="1600" b="1" dirty="0" err="1"/>
              <a:t>소화용기</a:t>
            </a:r>
            <a:r>
              <a:rPr lang="ko-KR" altLang="en-US" sz="1600" b="1" dirty="0"/>
              <a:t> 보관장소에서 이산화탄소 누출 위험이 있는 작업</a:t>
            </a:r>
            <a:r>
              <a:rPr lang="en-US" altLang="ko-KR" sz="1600" b="1" dirty="0"/>
              <a:t>* </a:t>
            </a:r>
            <a:r>
              <a:rPr lang="ko-KR" altLang="en-US" sz="1600" b="1" dirty="0"/>
              <a:t>시 작업자에게 </a:t>
            </a:r>
            <a:endParaRPr lang="en-US" altLang="ko-KR" sz="1600" b="1" dirty="0"/>
          </a:p>
          <a:p>
            <a:pPr>
              <a:lnSpc>
                <a:spcPct val="150000"/>
              </a:lnSpc>
            </a:pPr>
            <a:r>
              <a:rPr lang="en-US" altLang="ko-KR" sz="1600" b="1" dirty="0"/>
              <a:t>    </a:t>
            </a:r>
            <a:r>
              <a:rPr lang="ko-KR" altLang="en-US" sz="1600" b="1" dirty="0"/>
              <a:t>공기호흡기 또는 </a:t>
            </a:r>
            <a:r>
              <a:rPr lang="ko-KR" altLang="en-US" sz="1600" b="1" dirty="0" err="1"/>
              <a:t>송기마스크</a:t>
            </a:r>
            <a:r>
              <a:rPr lang="ko-KR" altLang="en-US" sz="1600" b="1" dirty="0"/>
              <a:t> 지급</a:t>
            </a:r>
            <a:r>
              <a:rPr lang="en-US" altLang="ko-KR" sz="1600" b="1" dirty="0"/>
              <a:t>(</a:t>
            </a:r>
            <a:r>
              <a:rPr lang="ko-KR" altLang="en-US" sz="1600" b="1" dirty="0"/>
              <a:t>착용</a:t>
            </a:r>
            <a:r>
              <a:rPr lang="en-US" altLang="ko-KR" sz="1600" b="1" dirty="0"/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sz="1300" dirty="0"/>
              <a:t>    </a:t>
            </a:r>
            <a:r>
              <a:rPr lang="en-US" altLang="ko-KR" sz="1300" dirty="0" smtClean="0"/>
              <a:t>  </a:t>
            </a:r>
            <a:r>
              <a:rPr lang="en-US" altLang="ko-KR" sz="1300" dirty="0"/>
              <a:t>* </a:t>
            </a:r>
            <a:r>
              <a:rPr lang="ko-KR" altLang="en-US" sz="1300" dirty="0" err="1"/>
              <a:t>소화용기</a:t>
            </a:r>
            <a:r>
              <a:rPr lang="ko-KR" altLang="en-US" sz="1300" dirty="0"/>
              <a:t> 및 배관</a:t>
            </a:r>
            <a:r>
              <a:rPr lang="en-US" altLang="ko-KR" sz="1300" dirty="0"/>
              <a:t>.</a:t>
            </a:r>
            <a:r>
              <a:rPr lang="ko-KR" altLang="en-US" sz="1300" dirty="0"/>
              <a:t>밸브 등의 교체 등의 </a:t>
            </a:r>
            <a:r>
              <a:rPr lang="ko-KR" altLang="en-US" sz="1300" dirty="0" smtClean="0"/>
              <a:t>작업</a:t>
            </a:r>
            <a:endParaRPr lang="en-US" altLang="ko-KR" sz="1300" dirty="0"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ko-KR" altLang="en-US" sz="1600" b="1" dirty="0" smtClean="0">
                <a:latin typeface="+mj-lt"/>
              </a:rPr>
              <a:t>마</a:t>
            </a:r>
            <a:r>
              <a:rPr lang="en-US" altLang="ko-KR" sz="1600" b="1" dirty="0">
                <a:latin typeface="+mj-lt"/>
              </a:rPr>
              <a:t>. </a:t>
            </a:r>
            <a:r>
              <a:rPr lang="ko-KR" altLang="en-US" sz="1600" b="1" dirty="0">
                <a:latin typeface="+mj-lt"/>
              </a:rPr>
              <a:t>소화설비 작동 관련 전기</a:t>
            </a:r>
            <a:r>
              <a:rPr lang="en-US" altLang="ko-KR" sz="1600" b="1" dirty="0">
                <a:latin typeface="+mj-lt"/>
              </a:rPr>
              <a:t>, </a:t>
            </a:r>
            <a:r>
              <a:rPr lang="ko-KR" altLang="en-US" sz="1600" b="1" dirty="0">
                <a:latin typeface="+mj-lt"/>
              </a:rPr>
              <a:t>배관 등의 작업 시 작업계획서</a:t>
            </a:r>
            <a:r>
              <a:rPr lang="en-US" altLang="ko-KR" sz="1600" b="1" dirty="0">
                <a:latin typeface="+mj-lt"/>
              </a:rPr>
              <a:t>* </a:t>
            </a:r>
            <a:r>
              <a:rPr lang="ko-KR" altLang="en-US" sz="1600" b="1" dirty="0">
                <a:latin typeface="+mj-lt"/>
              </a:rPr>
              <a:t>작성</a:t>
            </a:r>
            <a:endParaRPr lang="en-US" altLang="ko-KR" sz="1600" b="1" dirty="0">
              <a:latin typeface="+mj-lt"/>
            </a:endParaRPr>
          </a:p>
          <a:p>
            <a:r>
              <a:rPr lang="en-US" altLang="ko-KR" sz="1200" b="1" dirty="0">
                <a:latin typeface="+mj-lt"/>
              </a:rPr>
              <a:t>      </a:t>
            </a:r>
            <a:r>
              <a:rPr lang="en-US" altLang="ko-KR" sz="1300" dirty="0">
                <a:latin typeface="+mj-lt"/>
              </a:rPr>
              <a:t>* </a:t>
            </a:r>
            <a:r>
              <a:rPr lang="ko-KR" altLang="en-US" sz="1300" dirty="0">
                <a:latin typeface="+mj-lt"/>
              </a:rPr>
              <a:t>작업일정</a:t>
            </a:r>
            <a:r>
              <a:rPr lang="en-US" altLang="ko-KR" sz="1300" dirty="0">
                <a:latin typeface="+mj-lt"/>
              </a:rPr>
              <a:t>, </a:t>
            </a:r>
            <a:r>
              <a:rPr lang="ko-KR" altLang="en-US" sz="1300" dirty="0">
                <a:latin typeface="+mj-lt"/>
              </a:rPr>
              <a:t>소화설비 설치도면 검토</a:t>
            </a:r>
            <a:r>
              <a:rPr lang="en-US" altLang="ko-KR" sz="1300" dirty="0">
                <a:latin typeface="+mj-lt"/>
              </a:rPr>
              <a:t>, </a:t>
            </a:r>
            <a:r>
              <a:rPr lang="ko-KR" altLang="en-US" sz="1300" dirty="0">
                <a:latin typeface="+mj-lt"/>
              </a:rPr>
              <a:t>작업방법</a:t>
            </a:r>
            <a:r>
              <a:rPr lang="en-US" altLang="ko-KR" sz="1300" dirty="0">
                <a:latin typeface="+mj-lt"/>
              </a:rPr>
              <a:t>, </a:t>
            </a:r>
            <a:r>
              <a:rPr lang="ko-KR" altLang="en-US" sz="1300" dirty="0">
                <a:latin typeface="+mj-lt"/>
              </a:rPr>
              <a:t>소화설비 작동금지 조치</a:t>
            </a:r>
            <a:r>
              <a:rPr lang="en-US" altLang="ko-KR" sz="1300" dirty="0">
                <a:latin typeface="+mj-lt"/>
              </a:rPr>
              <a:t>, </a:t>
            </a:r>
            <a:r>
              <a:rPr lang="ko-KR" altLang="en-US" sz="1300" dirty="0">
                <a:latin typeface="+mj-lt"/>
              </a:rPr>
              <a:t>방호구역 등 </a:t>
            </a:r>
            <a:r>
              <a:rPr lang="ko-KR" altLang="en-US" sz="1300" dirty="0" smtClean="0">
                <a:latin typeface="+mj-lt"/>
              </a:rPr>
              <a:t>    </a:t>
            </a:r>
            <a:endParaRPr lang="en-US" altLang="ko-KR" sz="1300" dirty="0" smtClean="0">
              <a:latin typeface="+mj-lt"/>
            </a:endParaRPr>
          </a:p>
          <a:p>
            <a:r>
              <a:rPr lang="en-US" altLang="ko-KR" sz="1300" dirty="0">
                <a:latin typeface="+mj-lt"/>
              </a:rPr>
              <a:t> </a:t>
            </a:r>
            <a:r>
              <a:rPr lang="en-US" altLang="ko-KR" sz="1300" dirty="0" smtClean="0">
                <a:latin typeface="+mj-lt"/>
              </a:rPr>
              <a:t>       </a:t>
            </a:r>
            <a:r>
              <a:rPr lang="ko-KR" altLang="en-US" sz="1300" dirty="0" smtClean="0">
                <a:latin typeface="+mj-lt"/>
              </a:rPr>
              <a:t>출입금지 </a:t>
            </a:r>
            <a:r>
              <a:rPr lang="ko-KR" altLang="en-US" sz="1300" dirty="0">
                <a:latin typeface="+mj-lt"/>
              </a:rPr>
              <a:t>조치</a:t>
            </a:r>
            <a:r>
              <a:rPr lang="en-US" altLang="ko-KR" sz="1300" dirty="0">
                <a:latin typeface="+mj-lt"/>
              </a:rPr>
              <a:t>, </a:t>
            </a:r>
            <a:r>
              <a:rPr lang="ko-KR" altLang="en-US" sz="1300" dirty="0" smtClean="0">
                <a:latin typeface="+mj-lt"/>
              </a:rPr>
              <a:t>교육</a:t>
            </a:r>
            <a:r>
              <a:rPr lang="en-US" altLang="ko-KR" sz="1300" dirty="0">
                <a:latin typeface="+mj-lt"/>
              </a:rPr>
              <a:t>, </a:t>
            </a:r>
            <a:r>
              <a:rPr lang="ko-KR" altLang="en-US" sz="1300" dirty="0">
                <a:latin typeface="+mj-lt"/>
              </a:rPr>
              <a:t>대피사항 포함</a:t>
            </a:r>
            <a:endParaRPr lang="en-US" altLang="ko-KR" sz="1300" dirty="0">
              <a:latin typeface="+mj-l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F83876E9-A0B6-88B8-22F4-D607177265CB}"/>
              </a:ext>
            </a:extLst>
          </p:cNvPr>
          <p:cNvSpPr txBox="1"/>
          <p:nvPr/>
        </p:nvSpPr>
        <p:spPr>
          <a:xfrm>
            <a:off x="759346" y="-1547"/>
            <a:ext cx="457702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이산화탄소 소화설비 소화용기 안전조치</a:t>
            </a:r>
            <a:endParaRPr kumimoji="0" lang="ko-KR" altLang="en-US" sz="15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7981021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0DFCC696-6F7E-19EC-8C9F-757593C7AC6D}"/>
              </a:ext>
            </a:extLst>
          </p:cNvPr>
          <p:cNvSpPr txBox="1"/>
          <p:nvPr/>
        </p:nvSpPr>
        <p:spPr>
          <a:xfrm>
            <a:off x="759346" y="-1547"/>
            <a:ext cx="457702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이산화탄소 소화설비 소화용기 안전조치</a:t>
            </a:r>
            <a:endParaRPr kumimoji="0" lang="ko-KR" altLang="en-US" sz="15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  <p:sp>
        <p:nvSpPr>
          <p:cNvPr id="5" name="TextBox 8">
            <a:extLst>
              <a:ext uri="{FF2B5EF4-FFF2-40B4-BE49-F238E27FC236}">
                <a16:creationId xmlns:a16="http://schemas.microsoft.com/office/drawing/2014/main" xmlns="" id="{F987AABE-322A-A82C-2F8B-282D471A5BF0}"/>
              </a:ext>
            </a:extLst>
          </p:cNvPr>
          <p:cNvSpPr txBox="1"/>
          <p:nvPr/>
        </p:nvSpPr>
        <p:spPr>
          <a:xfrm>
            <a:off x="1389063" y="574011"/>
            <a:ext cx="7964487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2300" b="1" spc="-300" dirty="0">
                <a:solidFill>
                  <a:schemeClr val="accent5"/>
                </a:solidFill>
                <a:latin typeface="+mj-ea"/>
              </a:rPr>
              <a:t>이산화탄소 사용 소화설비 및 소화용기에 대한 조치</a:t>
            </a:r>
            <a:r>
              <a:rPr lang="en-US" altLang="ko-KR" sz="2000" b="1" spc="-300" dirty="0">
                <a:solidFill>
                  <a:schemeClr val="accent5"/>
                </a:solidFill>
                <a:latin typeface="+mj-ea"/>
              </a:rPr>
              <a:t>(</a:t>
            </a:r>
            <a:r>
              <a:rPr lang="ko-KR" altLang="en-US" sz="2000" b="1" spc="-300" dirty="0">
                <a:solidFill>
                  <a:schemeClr val="accent5"/>
                </a:solidFill>
                <a:latin typeface="+mj-ea"/>
              </a:rPr>
              <a:t>제</a:t>
            </a:r>
            <a:r>
              <a:rPr lang="en-US" altLang="ko-KR" sz="2000" b="1" spc="-300" dirty="0">
                <a:solidFill>
                  <a:schemeClr val="accent5"/>
                </a:solidFill>
                <a:latin typeface="+mj-ea"/>
              </a:rPr>
              <a:t>628</a:t>
            </a:r>
            <a:r>
              <a:rPr lang="ko-KR" altLang="en-US" sz="2000" b="1" spc="-300" dirty="0">
                <a:solidFill>
                  <a:schemeClr val="accent5"/>
                </a:solidFill>
                <a:latin typeface="+mj-ea"/>
              </a:rPr>
              <a:t>조의</a:t>
            </a:r>
            <a:r>
              <a:rPr lang="en-US" altLang="ko-KR" sz="2000" b="1" spc="-300" dirty="0">
                <a:solidFill>
                  <a:schemeClr val="accent5"/>
                </a:solidFill>
                <a:latin typeface="+mj-ea"/>
              </a:rPr>
              <a:t>2 </a:t>
            </a:r>
            <a:r>
              <a:rPr lang="ko-KR" altLang="en-US" sz="2000" b="1" spc="-300" dirty="0">
                <a:solidFill>
                  <a:schemeClr val="accent5"/>
                </a:solidFill>
                <a:latin typeface="+mj-ea"/>
              </a:rPr>
              <a:t>신설</a:t>
            </a:r>
            <a:r>
              <a:rPr lang="en-US" altLang="ko-KR" sz="2000" b="1" spc="-300" dirty="0">
                <a:solidFill>
                  <a:schemeClr val="accent5"/>
                </a:solidFill>
                <a:latin typeface="+mj-ea"/>
              </a:rPr>
              <a:t>)</a:t>
            </a:r>
            <a:endParaRPr lang="ko-KR" altLang="en-US" sz="2000" b="1" spc="-300" dirty="0">
              <a:solidFill>
                <a:schemeClr val="accent5"/>
              </a:solidFill>
              <a:latin typeface="+mj-ea"/>
            </a:endParaRPr>
          </a:p>
        </p:txBody>
      </p:sp>
      <p:pic>
        <p:nvPicPr>
          <p:cNvPr id="6" name="Picture 11">
            <a:extLst>
              <a:ext uri="{FF2B5EF4-FFF2-40B4-BE49-F238E27FC236}">
                <a16:creationId xmlns:a16="http://schemas.microsoft.com/office/drawing/2014/main" xmlns="" id="{E69D7FA6-090D-966E-FA77-360ECA2250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966" y="1257292"/>
            <a:ext cx="7909984" cy="4844928"/>
          </a:xfrm>
          <a:prstGeom prst="rect">
            <a:avLst/>
          </a:prstGeom>
        </p:spPr>
      </p:pic>
      <p:grpSp>
        <p:nvGrpSpPr>
          <p:cNvPr id="7" name="그룹 6">
            <a:extLst>
              <a:ext uri="{FF2B5EF4-FFF2-40B4-BE49-F238E27FC236}">
                <a16:creationId xmlns:a16="http://schemas.microsoft.com/office/drawing/2014/main" xmlns="" id="{1A340BA8-7E27-F94F-4CAC-2B795C7A9154}"/>
              </a:ext>
            </a:extLst>
          </p:cNvPr>
          <p:cNvGrpSpPr/>
          <p:nvPr/>
        </p:nvGrpSpPr>
        <p:grpSpPr>
          <a:xfrm>
            <a:off x="1131358" y="1565877"/>
            <a:ext cx="7575268" cy="563563"/>
            <a:chOff x="1131358" y="3014771"/>
            <a:chExt cx="7575268" cy="563563"/>
          </a:xfrm>
        </p:grpSpPr>
        <p:pic>
          <p:nvPicPr>
            <p:cNvPr id="8" name="Picture 9">
              <a:extLst>
                <a:ext uri="{FF2B5EF4-FFF2-40B4-BE49-F238E27FC236}">
                  <a16:creationId xmlns:a16="http://schemas.microsoft.com/office/drawing/2014/main" xmlns="" id="{53EAC6F2-3BBB-97F9-5F1A-5EB17C4BF47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1358" y="3014771"/>
              <a:ext cx="7315200" cy="5635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174CAC46-A769-8526-4EE4-8D2DD75A0E0F}"/>
                </a:ext>
              </a:extLst>
            </p:cNvPr>
            <p:cNvSpPr txBox="1"/>
            <p:nvPr/>
          </p:nvSpPr>
          <p:spPr>
            <a:xfrm>
              <a:off x="1219676" y="3076130"/>
              <a:ext cx="7486950" cy="3802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sz="1400" b="1" spc="-150" dirty="0">
                  <a:solidFill>
                    <a:schemeClr val="accent6"/>
                  </a:solidFill>
                  <a:latin typeface="Arial Black" panose="020B0A04020102020204" pitchFamily="34" charset="0"/>
                </a:rPr>
                <a:t>4   </a:t>
              </a:r>
              <a:r>
                <a:rPr lang="ko-KR" altLang="en-US" sz="1400" b="1" spc="-150" dirty="0">
                  <a:solidFill>
                    <a:schemeClr val="bg1"/>
                  </a:solidFill>
                  <a:latin typeface="+mj-lt"/>
                </a:rPr>
                <a:t>점검</a:t>
              </a:r>
              <a:r>
                <a:rPr lang="en-US" altLang="ko-KR" sz="1400" b="1" spc="-150" dirty="0">
                  <a:solidFill>
                    <a:schemeClr val="bg1"/>
                  </a:solidFill>
                  <a:latin typeface="+mj-lt"/>
                </a:rPr>
                <a:t> </a:t>
              </a:r>
              <a:r>
                <a:rPr lang="ko-KR" altLang="en-US" sz="1400" b="1" spc="-150" dirty="0">
                  <a:solidFill>
                    <a:schemeClr val="bg1"/>
                  </a:solidFill>
                  <a:latin typeface="+mj-lt"/>
                </a:rPr>
                <a:t>등을 완료 후 </a:t>
              </a:r>
              <a:r>
                <a:rPr lang="ko-KR" altLang="en-US" sz="1400" b="1" spc="-150" dirty="0" err="1">
                  <a:solidFill>
                    <a:schemeClr val="bg1"/>
                  </a:solidFill>
                  <a:latin typeface="+mj-lt"/>
                </a:rPr>
                <a:t>방호구역등에</a:t>
              </a:r>
              <a:r>
                <a:rPr lang="ko-KR" altLang="en-US" sz="1400" b="1" spc="-150" dirty="0">
                  <a:solidFill>
                    <a:schemeClr val="bg1"/>
                  </a:solidFill>
                  <a:latin typeface="+mj-lt"/>
                </a:rPr>
                <a:t> 사람이 없음을 확인하고 소화설비를 작동할 수 있는 상태로 변경</a:t>
              </a:r>
            </a:p>
          </p:txBody>
        </p:sp>
      </p:grpSp>
      <p:grpSp>
        <p:nvGrpSpPr>
          <p:cNvPr id="13" name="그룹 12">
            <a:extLst>
              <a:ext uri="{FF2B5EF4-FFF2-40B4-BE49-F238E27FC236}">
                <a16:creationId xmlns:a16="http://schemas.microsoft.com/office/drawing/2014/main" xmlns="" id="{C2D16059-3B38-DE0D-AD7D-8297C3AB7294}"/>
              </a:ext>
            </a:extLst>
          </p:cNvPr>
          <p:cNvGrpSpPr/>
          <p:nvPr/>
        </p:nvGrpSpPr>
        <p:grpSpPr>
          <a:xfrm>
            <a:off x="1131358" y="2217602"/>
            <a:ext cx="7435302" cy="563563"/>
            <a:chOff x="1131358" y="3014771"/>
            <a:chExt cx="7435302" cy="563563"/>
          </a:xfrm>
        </p:grpSpPr>
        <p:pic>
          <p:nvPicPr>
            <p:cNvPr id="14" name="Picture 9">
              <a:extLst>
                <a:ext uri="{FF2B5EF4-FFF2-40B4-BE49-F238E27FC236}">
                  <a16:creationId xmlns:a16="http://schemas.microsoft.com/office/drawing/2014/main" xmlns="" id="{7050DE0D-DD72-B158-16BF-D09F58A398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1358" y="3014771"/>
              <a:ext cx="7315200" cy="5635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0D5E5924-2CF8-80E7-E731-751EFB0CA4E4}"/>
                </a:ext>
              </a:extLst>
            </p:cNvPr>
            <p:cNvSpPr txBox="1"/>
            <p:nvPr/>
          </p:nvSpPr>
          <p:spPr>
            <a:xfrm>
              <a:off x="1249098" y="3076130"/>
              <a:ext cx="7317562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sz="1400" b="1" spc="-150" dirty="0">
                  <a:solidFill>
                    <a:schemeClr val="accent6"/>
                  </a:solidFill>
                  <a:latin typeface="Arial Black" panose="020B0A04020102020204" pitchFamily="34" charset="0"/>
                </a:rPr>
                <a:t>5  </a:t>
              </a:r>
              <a:r>
                <a:rPr lang="ko-KR" altLang="en-US" sz="1400" b="1" spc="-300" dirty="0">
                  <a:solidFill>
                    <a:schemeClr val="bg1"/>
                  </a:solidFill>
                  <a:latin typeface="+mj-lt"/>
                </a:rPr>
                <a:t>소화를 위한 작동 외</a:t>
              </a:r>
              <a:r>
                <a:rPr lang="en-US" altLang="ko-KR" sz="1400" b="1" spc="-300" dirty="0">
                  <a:solidFill>
                    <a:schemeClr val="bg1"/>
                  </a:solidFill>
                  <a:latin typeface="+mj-lt"/>
                </a:rPr>
                <a:t>, </a:t>
              </a:r>
              <a:r>
                <a:rPr lang="ko-KR" altLang="en-US" sz="1400" b="1" spc="-300" dirty="0">
                  <a:solidFill>
                    <a:schemeClr val="bg1"/>
                  </a:solidFill>
                  <a:latin typeface="+mj-lt"/>
                </a:rPr>
                <a:t>소화설비 임의 작동을 금지하고 그 내용을 </a:t>
              </a:r>
              <a:r>
                <a:rPr lang="ko-KR" altLang="en-US" sz="1400" b="1" spc="-300" dirty="0" smtClean="0">
                  <a:solidFill>
                    <a:schemeClr val="bg1"/>
                  </a:solidFill>
                  <a:latin typeface="+mj-lt"/>
                </a:rPr>
                <a:t> 방호구역등의  출입구  및  </a:t>
              </a:r>
              <a:r>
                <a:rPr lang="ko-KR" altLang="en-US" sz="1400" b="1" spc="-300" dirty="0" err="1" smtClean="0">
                  <a:solidFill>
                    <a:schemeClr val="bg1"/>
                  </a:solidFill>
                  <a:latin typeface="+mj-lt"/>
                </a:rPr>
                <a:t>수동조직반</a:t>
              </a:r>
              <a:r>
                <a:rPr lang="ko-KR" altLang="en-US" sz="1400" b="1" spc="-300" dirty="0" smtClean="0">
                  <a:solidFill>
                    <a:schemeClr val="bg1"/>
                  </a:solidFill>
                  <a:latin typeface="+mj-lt"/>
                </a:rPr>
                <a:t>  등에  게시</a:t>
              </a:r>
              <a:endParaRPr lang="ko-KR" altLang="en-US" sz="1400" b="1" spc="-300" dirty="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16" name="그룹 15">
            <a:extLst>
              <a:ext uri="{FF2B5EF4-FFF2-40B4-BE49-F238E27FC236}">
                <a16:creationId xmlns:a16="http://schemas.microsoft.com/office/drawing/2014/main" xmlns="" id="{E3490486-F730-F63E-E6E3-22C6236480B3}"/>
              </a:ext>
            </a:extLst>
          </p:cNvPr>
          <p:cNvGrpSpPr/>
          <p:nvPr/>
        </p:nvGrpSpPr>
        <p:grpSpPr>
          <a:xfrm>
            <a:off x="1120245" y="2896036"/>
            <a:ext cx="7799210" cy="563563"/>
            <a:chOff x="1131358" y="3014771"/>
            <a:chExt cx="7799210" cy="563563"/>
          </a:xfrm>
        </p:grpSpPr>
        <p:pic>
          <p:nvPicPr>
            <p:cNvPr id="17" name="Picture 9">
              <a:extLst>
                <a:ext uri="{FF2B5EF4-FFF2-40B4-BE49-F238E27FC236}">
                  <a16:creationId xmlns:a16="http://schemas.microsoft.com/office/drawing/2014/main" xmlns="" id="{1ECE887E-24F5-65C2-B6BF-E9B750B7CDA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1358" y="3014771"/>
              <a:ext cx="7315200" cy="5635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86597C28-4473-5BA1-7C2A-7EA89449D960}"/>
                </a:ext>
              </a:extLst>
            </p:cNvPr>
            <p:cNvSpPr txBox="1"/>
            <p:nvPr/>
          </p:nvSpPr>
          <p:spPr>
            <a:xfrm>
              <a:off x="1443618" y="3057468"/>
              <a:ext cx="7486950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400" b="1" spc="-150" dirty="0">
                  <a:solidFill>
                    <a:schemeClr val="bg1"/>
                  </a:solidFill>
                  <a:latin typeface="+mj-lt"/>
                </a:rPr>
                <a:t>방호구역</a:t>
              </a:r>
              <a:r>
                <a:rPr lang="en-US" altLang="ko-KR" sz="1400" b="1" spc="-150" dirty="0">
                  <a:solidFill>
                    <a:schemeClr val="bg1"/>
                  </a:solidFill>
                  <a:latin typeface="+mj-lt"/>
                </a:rPr>
                <a:t>*</a:t>
              </a:r>
              <a:r>
                <a:rPr lang="ko-KR" altLang="en-US" sz="1400" b="1" spc="-150" dirty="0">
                  <a:solidFill>
                    <a:schemeClr val="bg1"/>
                  </a:solidFill>
                  <a:latin typeface="+mj-lt"/>
                </a:rPr>
                <a:t>과 소화용기 보관장소</a:t>
              </a:r>
              <a:r>
                <a:rPr lang="en-US" altLang="ko-KR" sz="1400" b="1" spc="-150" dirty="0">
                  <a:solidFill>
                    <a:schemeClr val="bg1"/>
                  </a:solidFill>
                  <a:latin typeface="+mj-lt"/>
                </a:rPr>
                <a:t>**</a:t>
              </a:r>
              <a:r>
                <a:rPr lang="ko-KR" altLang="en-US" sz="1400" b="1" spc="-150" dirty="0">
                  <a:solidFill>
                    <a:schemeClr val="bg1"/>
                  </a:solidFill>
                  <a:latin typeface="+mj-lt"/>
                </a:rPr>
                <a:t>에서 산소 또는 이산화탄소 감지 및 경보 장치 설치</a:t>
              </a:r>
              <a:endParaRPr lang="en-US" altLang="ko-KR" sz="1400" b="1" spc="-150" dirty="0">
                <a:solidFill>
                  <a:schemeClr val="bg1"/>
                </a:solidFill>
                <a:latin typeface="+mj-lt"/>
              </a:endParaRPr>
            </a:p>
            <a:p>
              <a:r>
                <a:rPr lang="en-US" altLang="ko-KR" sz="1200" b="1" spc="-150" dirty="0">
                  <a:solidFill>
                    <a:schemeClr val="bg1"/>
                  </a:solidFill>
                  <a:latin typeface="+mj-lt"/>
                </a:rPr>
                <a:t>(</a:t>
              </a:r>
              <a:r>
                <a:rPr lang="ko-KR" altLang="en-US" sz="1200" b="1" spc="-150" dirty="0">
                  <a:solidFill>
                    <a:schemeClr val="bg1"/>
                  </a:solidFill>
                  <a:latin typeface="+mj-lt"/>
                </a:rPr>
                <a:t>항상 유효한 상태로 유지</a:t>
              </a:r>
              <a:r>
                <a:rPr lang="en-US" altLang="ko-KR" sz="1200" b="1" spc="-150" dirty="0">
                  <a:solidFill>
                    <a:schemeClr val="bg1"/>
                  </a:solidFill>
                  <a:latin typeface="+mj-lt"/>
                </a:rPr>
                <a:t>)</a:t>
              </a:r>
              <a:endParaRPr lang="ko-KR" altLang="en-US" sz="1200" b="1" spc="-150" dirty="0">
                <a:solidFill>
                  <a:schemeClr val="bg1"/>
                </a:solidFill>
                <a:latin typeface="+mj-lt"/>
              </a:endParaRP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3586FC3E-099E-7DCB-6EA6-EDB1AF7327F6}"/>
              </a:ext>
            </a:extLst>
          </p:cNvPr>
          <p:cNvSpPr txBox="1"/>
          <p:nvPr/>
        </p:nvSpPr>
        <p:spPr>
          <a:xfrm>
            <a:off x="1257000" y="2959341"/>
            <a:ext cx="46746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400" b="1" spc="-150" dirty="0">
                <a:solidFill>
                  <a:schemeClr val="accent6"/>
                </a:solidFill>
                <a:latin typeface="Arial Black" panose="020B0A04020102020204" pitchFamily="34" charset="0"/>
              </a:rPr>
              <a:t>6</a:t>
            </a:r>
            <a:r>
              <a:rPr lang="en-US" altLang="ko-KR" sz="1800" b="1" spc="-150" dirty="0">
                <a:solidFill>
                  <a:schemeClr val="accent6"/>
                </a:solidFill>
                <a:latin typeface="Arial Black" panose="020B0A04020102020204" pitchFamily="34" charset="0"/>
              </a:rPr>
              <a:t> </a:t>
            </a:r>
            <a:endParaRPr lang="ko-KR" alt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26BFD8D0-3CB0-C1F3-E00C-32D2A9FB2C22}"/>
              </a:ext>
            </a:extLst>
          </p:cNvPr>
          <p:cNvSpPr txBox="1"/>
          <p:nvPr/>
        </p:nvSpPr>
        <p:spPr>
          <a:xfrm>
            <a:off x="1389063" y="3505181"/>
            <a:ext cx="7412898" cy="6538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300" dirty="0">
                <a:latin typeface="+mj-lt"/>
              </a:rPr>
              <a:t> * </a:t>
            </a:r>
            <a:r>
              <a:rPr lang="ko-KR" altLang="en-US" sz="1300" dirty="0">
                <a:latin typeface="+mj-lt"/>
              </a:rPr>
              <a:t>출입구 또는 비상구까지 이동거리가 </a:t>
            </a:r>
            <a:r>
              <a:rPr lang="en-US" altLang="ko-KR" sz="1300" dirty="0">
                <a:latin typeface="+mj-lt"/>
              </a:rPr>
              <a:t>10m </a:t>
            </a:r>
            <a:r>
              <a:rPr lang="ko-KR" altLang="en-US" sz="1300" dirty="0">
                <a:latin typeface="+mj-lt"/>
              </a:rPr>
              <a:t>이상인 방호구역</a:t>
            </a:r>
            <a:endParaRPr lang="en-US" altLang="ko-KR" sz="1300" dirty="0"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en-US" altLang="ko-KR" sz="1300" dirty="0">
                <a:latin typeface="+mj-lt"/>
              </a:rPr>
              <a:t>** </a:t>
            </a:r>
            <a:r>
              <a:rPr lang="ko-KR" altLang="en-US" sz="1300" dirty="0">
                <a:latin typeface="+mj-lt"/>
              </a:rPr>
              <a:t>이산화탄소가 충전된 소화용기 </a:t>
            </a:r>
            <a:r>
              <a:rPr lang="en-US" altLang="ko-KR" sz="1300" dirty="0">
                <a:latin typeface="+mj-lt"/>
              </a:rPr>
              <a:t>100</a:t>
            </a:r>
            <a:r>
              <a:rPr lang="ko-KR" altLang="en-US" sz="1300" dirty="0">
                <a:latin typeface="+mj-lt"/>
              </a:rPr>
              <a:t>개 이상</a:t>
            </a:r>
            <a:r>
              <a:rPr lang="en-US" altLang="ko-KR" sz="1300" dirty="0">
                <a:latin typeface="+mj-lt"/>
              </a:rPr>
              <a:t>(45kg</a:t>
            </a:r>
            <a:r>
              <a:rPr lang="ko-KR" altLang="en-US" sz="1300" dirty="0">
                <a:latin typeface="+mj-lt"/>
              </a:rPr>
              <a:t>기준</a:t>
            </a:r>
            <a:r>
              <a:rPr lang="en-US" altLang="ko-KR" sz="1300" dirty="0">
                <a:latin typeface="+mj-lt"/>
              </a:rPr>
              <a:t>)</a:t>
            </a:r>
            <a:r>
              <a:rPr lang="ko-KR" altLang="en-US" sz="1300" dirty="0">
                <a:latin typeface="+mj-lt"/>
              </a:rPr>
              <a:t>을 보관한 소화용기 보관장소</a:t>
            </a:r>
            <a:endParaRPr lang="en-US" altLang="ko-KR" sz="1300" dirty="0">
              <a:latin typeface="+mj-lt"/>
            </a:endParaRPr>
          </a:p>
        </p:txBody>
      </p:sp>
      <p:sp>
        <p:nvSpPr>
          <p:cNvPr id="22" name="Text Box 40">
            <a:extLst>
              <a:ext uri="{FF2B5EF4-FFF2-40B4-BE49-F238E27FC236}">
                <a16:creationId xmlns:a16="http://schemas.microsoft.com/office/drawing/2014/main" xmlns="" id="{BA13B532-B378-21D4-F727-8EED7ECFAD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5351" y="4362376"/>
            <a:ext cx="6884987" cy="110799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xtLst/>
        </p:spPr>
        <p:txBody>
          <a:bodyPr lIns="90000">
            <a:spAutoFit/>
          </a:bodyPr>
          <a:lstStyle>
            <a:defPPr>
              <a:defRPr lang="en-US"/>
            </a:defPPr>
            <a:lvl1pPr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5pPr>
            <a:lvl6pPr marL="2286000" algn="l" defTabSz="914400" rtl="0" eaLnBrk="1" latinLnBrk="1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6pPr>
            <a:lvl7pPr marL="2743200" algn="l" defTabSz="914400" rtl="0" eaLnBrk="1" latinLnBrk="1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7pPr>
            <a:lvl8pPr marL="3200400" algn="l" defTabSz="914400" rtl="0" eaLnBrk="1" latinLnBrk="1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8pPr>
            <a:lvl9pPr marL="3657600" algn="l" defTabSz="914400" rtl="0" eaLnBrk="1" latinLnBrk="1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ko-KR" sz="1200" dirty="0">
                <a:latin typeface="+mn-ea"/>
                <a:ea typeface="+mn-ea"/>
              </a:rPr>
              <a:t>※  </a:t>
            </a:r>
            <a:r>
              <a:rPr kumimoji="1" lang="ko-KR" altLang="en-US" sz="1200" dirty="0">
                <a:latin typeface="+mn-ea"/>
                <a:ea typeface="+mn-ea"/>
              </a:rPr>
              <a:t>부칙 제</a:t>
            </a:r>
            <a:r>
              <a:rPr kumimoji="1" lang="en-US" altLang="ko-KR" sz="1200" dirty="0">
                <a:latin typeface="+mn-ea"/>
                <a:ea typeface="+mn-ea"/>
              </a:rPr>
              <a:t>8</a:t>
            </a:r>
            <a:r>
              <a:rPr kumimoji="1" lang="ko-KR" altLang="en-US" sz="1200" dirty="0">
                <a:latin typeface="+mn-ea"/>
                <a:ea typeface="+mn-ea"/>
              </a:rPr>
              <a:t>조에 따라</a:t>
            </a:r>
            <a:r>
              <a:rPr kumimoji="1" lang="en-US" altLang="ko-KR" sz="1200" dirty="0">
                <a:latin typeface="+mn-ea"/>
                <a:ea typeface="+mn-ea"/>
              </a:rPr>
              <a:t>, </a:t>
            </a:r>
            <a:r>
              <a:rPr kumimoji="1" lang="ko-KR" altLang="en-US" sz="1200" dirty="0">
                <a:latin typeface="+mn-ea"/>
                <a:ea typeface="+mn-ea"/>
              </a:rPr>
              <a:t>이 규칙 시행 당시 이산화탄소를 사용한 소화설비나 이산화탄소가 충전된   </a:t>
            </a:r>
            <a:r>
              <a:rPr kumimoji="1" lang="en-US" altLang="ko-KR" sz="1200" dirty="0">
                <a:latin typeface="+mn-ea"/>
                <a:ea typeface="+mn-ea"/>
              </a:rPr>
              <a:t>     </a:t>
            </a:r>
          </a:p>
          <a:p>
            <a:pPr eaLnBrk="1" hangingPunct="1">
              <a:spcBef>
                <a:spcPct val="50000"/>
              </a:spcBef>
            </a:pPr>
            <a:r>
              <a:rPr kumimoji="1" lang="en-US" altLang="ko-KR" sz="1200" dirty="0">
                <a:latin typeface="+mn-ea"/>
                <a:ea typeface="+mn-ea"/>
              </a:rPr>
              <a:t>    </a:t>
            </a:r>
            <a:r>
              <a:rPr kumimoji="1" lang="ko-KR" altLang="en-US" sz="1200" dirty="0">
                <a:latin typeface="+mn-ea"/>
                <a:ea typeface="+mn-ea"/>
              </a:rPr>
              <a:t>소화용기를 보관하는 소화용기 보관장소를 갖추고 운영 중인 자는 제</a:t>
            </a:r>
            <a:r>
              <a:rPr kumimoji="1" lang="en-US" altLang="ko-KR" sz="1200" dirty="0">
                <a:latin typeface="+mn-ea"/>
                <a:ea typeface="+mn-ea"/>
              </a:rPr>
              <a:t>628</a:t>
            </a:r>
            <a:r>
              <a:rPr kumimoji="1" lang="ko-KR" altLang="en-US" sz="1200" dirty="0" err="1">
                <a:latin typeface="+mn-ea"/>
                <a:ea typeface="+mn-ea"/>
              </a:rPr>
              <a:t>조의제</a:t>
            </a:r>
            <a:r>
              <a:rPr kumimoji="1" lang="en-US" altLang="ko-KR" sz="1200" dirty="0">
                <a:latin typeface="+mn-ea"/>
                <a:ea typeface="+mn-ea"/>
              </a:rPr>
              <a:t>2</a:t>
            </a:r>
            <a:r>
              <a:rPr kumimoji="1" lang="ko-KR" altLang="en-US" sz="1200" dirty="0">
                <a:latin typeface="+mn-ea"/>
                <a:ea typeface="+mn-ea"/>
              </a:rPr>
              <a:t>제</a:t>
            </a:r>
            <a:r>
              <a:rPr kumimoji="1" lang="en-US" altLang="ko-KR" sz="1200" dirty="0">
                <a:latin typeface="+mn-ea"/>
                <a:ea typeface="+mn-ea"/>
              </a:rPr>
              <a:t>6</a:t>
            </a:r>
            <a:r>
              <a:rPr kumimoji="1" lang="ko-KR" altLang="en-US" sz="1200" dirty="0">
                <a:latin typeface="+mn-ea"/>
                <a:ea typeface="+mn-ea"/>
              </a:rPr>
              <a:t>호의 개정 </a:t>
            </a:r>
            <a:endParaRPr kumimoji="1" lang="en-US" altLang="ko-KR" sz="1200" dirty="0">
              <a:latin typeface="+mn-ea"/>
              <a:ea typeface="+mn-ea"/>
            </a:endParaRPr>
          </a:p>
          <a:p>
            <a:pPr eaLnBrk="1" hangingPunct="1">
              <a:spcBef>
                <a:spcPct val="50000"/>
              </a:spcBef>
            </a:pPr>
            <a:r>
              <a:rPr kumimoji="1" lang="en-US" altLang="ko-KR" sz="1200" dirty="0">
                <a:latin typeface="+mn-ea"/>
                <a:ea typeface="+mn-ea"/>
              </a:rPr>
              <a:t>    </a:t>
            </a:r>
            <a:r>
              <a:rPr kumimoji="1" lang="ko-KR" altLang="en-US" sz="1200" dirty="0">
                <a:latin typeface="+mn-ea"/>
                <a:ea typeface="+mn-ea"/>
              </a:rPr>
              <a:t>규정에도 불구하고 이 규칙시행일부터 </a:t>
            </a:r>
            <a:r>
              <a:rPr kumimoji="1" lang="en-US" altLang="ko-KR" sz="1200" dirty="0">
                <a:latin typeface="+mn-ea"/>
                <a:ea typeface="+mn-ea"/>
              </a:rPr>
              <a:t>2</a:t>
            </a:r>
            <a:r>
              <a:rPr kumimoji="1" lang="ko-KR" altLang="en-US" sz="1200" dirty="0">
                <a:latin typeface="+mn-ea"/>
                <a:ea typeface="+mn-ea"/>
              </a:rPr>
              <a:t>년 이내에 같은 규정에 따라 산소 또는 이산화탄소 </a:t>
            </a:r>
            <a:endParaRPr kumimoji="1" lang="en-US" altLang="ko-KR" sz="1200" dirty="0">
              <a:latin typeface="+mn-ea"/>
              <a:ea typeface="+mn-ea"/>
            </a:endParaRPr>
          </a:p>
          <a:p>
            <a:pPr eaLnBrk="1" hangingPunct="1">
              <a:spcBef>
                <a:spcPct val="50000"/>
              </a:spcBef>
            </a:pPr>
            <a:r>
              <a:rPr kumimoji="1" lang="en-US" altLang="ko-KR" sz="1200" dirty="0">
                <a:latin typeface="+mn-ea"/>
                <a:ea typeface="+mn-ea"/>
              </a:rPr>
              <a:t>    </a:t>
            </a:r>
            <a:r>
              <a:rPr kumimoji="1" lang="ko-KR" altLang="en-US" sz="1200" dirty="0">
                <a:latin typeface="+mn-ea"/>
                <a:ea typeface="+mn-ea"/>
              </a:rPr>
              <a:t>감지 및 경보 장치를 설치해야 함</a:t>
            </a:r>
            <a:endParaRPr kumimoji="1" lang="en-US" altLang="ko-KR" sz="1200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2736668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670</TotalTime>
  <Words>1017</Words>
  <Application>Microsoft Office PowerPoint</Application>
  <PresentationFormat>화면 슬라이드 쇼(4:3)</PresentationFormat>
  <Paragraphs>124</Paragraphs>
  <Slides>13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13</vt:i4>
      </vt:variant>
    </vt:vector>
  </HeadingPairs>
  <TitlesOfParts>
    <vt:vector size="19" baseType="lpstr">
      <vt:lpstr>Arial Black</vt:lpstr>
      <vt:lpstr>맑은 고딕</vt:lpstr>
      <vt:lpstr>Calibri</vt:lpstr>
      <vt:lpstr>Arial</vt:lpstr>
      <vt:lpstr>MS PGothic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fieldguide</dc:creator>
  <cp:keywords/>
  <dc:description/>
  <cp:lastModifiedBy>user</cp:lastModifiedBy>
  <cp:revision>130</cp:revision>
  <dcterms:created xsi:type="dcterms:W3CDTF">2022-11-13T15:13:23Z</dcterms:created>
  <dcterms:modified xsi:type="dcterms:W3CDTF">2022-12-27T06:29:14Z</dcterms:modified>
  <cp:category/>
</cp:coreProperties>
</file>