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16"/>
  </p:notesMasterIdLst>
  <p:handoutMasterIdLst>
    <p:handoutMasterId r:id="rId117"/>
  </p:handoutMasterIdLst>
  <p:sldIdLst>
    <p:sldId id="673" r:id="rId7"/>
    <p:sldId id="671" r:id="rId8"/>
    <p:sldId id="672" r:id="rId9"/>
    <p:sldId id="589" r:id="rId10"/>
    <p:sldId id="633" r:id="rId11"/>
    <p:sldId id="634" r:id="rId12"/>
    <p:sldId id="635" r:id="rId13"/>
    <p:sldId id="636" r:id="rId14"/>
    <p:sldId id="637" r:id="rId15"/>
    <p:sldId id="638" r:id="rId16"/>
    <p:sldId id="639" r:id="rId17"/>
    <p:sldId id="640" r:id="rId18"/>
    <p:sldId id="641" r:id="rId19"/>
    <p:sldId id="642" r:id="rId20"/>
    <p:sldId id="643" r:id="rId21"/>
    <p:sldId id="644" r:id="rId22"/>
    <p:sldId id="645" r:id="rId23"/>
    <p:sldId id="646" r:id="rId24"/>
    <p:sldId id="647" r:id="rId25"/>
    <p:sldId id="648" r:id="rId26"/>
    <p:sldId id="649" r:id="rId27"/>
    <p:sldId id="650" r:id="rId28"/>
    <p:sldId id="651" r:id="rId29"/>
    <p:sldId id="652" r:id="rId30"/>
    <p:sldId id="653" r:id="rId31"/>
    <p:sldId id="654" r:id="rId32"/>
    <p:sldId id="655" r:id="rId33"/>
    <p:sldId id="656" r:id="rId34"/>
    <p:sldId id="657" r:id="rId35"/>
    <p:sldId id="658" r:id="rId36"/>
    <p:sldId id="659" r:id="rId37"/>
    <p:sldId id="660" r:id="rId38"/>
    <p:sldId id="661" r:id="rId39"/>
    <p:sldId id="662" r:id="rId40"/>
    <p:sldId id="663" r:id="rId41"/>
    <p:sldId id="664" r:id="rId42"/>
    <p:sldId id="665" r:id="rId43"/>
    <p:sldId id="666" r:id="rId44"/>
    <p:sldId id="667" r:id="rId45"/>
    <p:sldId id="668" r:id="rId46"/>
    <p:sldId id="669" r:id="rId47"/>
    <p:sldId id="670" r:id="rId48"/>
    <p:sldId id="531" r:id="rId49"/>
    <p:sldId id="532" r:id="rId50"/>
    <p:sldId id="533" r:id="rId51"/>
    <p:sldId id="534" r:id="rId52"/>
    <p:sldId id="535" r:id="rId53"/>
    <p:sldId id="536" r:id="rId54"/>
    <p:sldId id="470" r:id="rId55"/>
    <p:sldId id="472" r:id="rId56"/>
    <p:sldId id="473" r:id="rId57"/>
    <p:sldId id="474" r:id="rId58"/>
    <p:sldId id="475" r:id="rId59"/>
    <p:sldId id="477" r:id="rId60"/>
    <p:sldId id="479" r:id="rId61"/>
    <p:sldId id="480" r:id="rId62"/>
    <p:sldId id="481" r:id="rId63"/>
    <p:sldId id="482" r:id="rId64"/>
    <p:sldId id="483" r:id="rId65"/>
    <p:sldId id="537" r:id="rId66"/>
    <p:sldId id="538" r:id="rId67"/>
    <p:sldId id="539" r:id="rId68"/>
    <p:sldId id="540" r:id="rId69"/>
    <p:sldId id="541" r:id="rId70"/>
    <p:sldId id="542" r:id="rId71"/>
    <p:sldId id="543" r:id="rId72"/>
    <p:sldId id="544" r:id="rId73"/>
    <p:sldId id="545" r:id="rId74"/>
    <p:sldId id="546" r:id="rId75"/>
    <p:sldId id="547" r:id="rId76"/>
    <p:sldId id="548" r:id="rId77"/>
    <p:sldId id="549" r:id="rId78"/>
    <p:sldId id="551" r:id="rId79"/>
    <p:sldId id="552" r:id="rId80"/>
    <p:sldId id="553" r:id="rId81"/>
    <p:sldId id="554" r:id="rId82"/>
    <p:sldId id="555" r:id="rId83"/>
    <p:sldId id="556" r:id="rId84"/>
    <p:sldId id="557" r:id="rId85"/>
    <p:sldId id="558" r:id="rId86"/>
    <p:sldId id="559" r:id="rId87"/>
    <p:sldId id="560" r:id="rId88"/>
    <p:sldId id="561" r:id="rId89"/>
    <p:sldId id="562" r:id="rId90"/>
    <p:sldId id="563" r:id="rId91"/>
    <p:sldId id="564" r:id="rId92"/>
    <p:sldId id="565" r:id="rId93"/>
    <p:sldId id="566" r:id="rId94"/>
    <p:sldId id="567" r:id="rId95"/>
    <p:sldId id="568" r:id="rId96"/>
    <p:sldId id="569" r:id="rId97"/>
    <p:sldId id="570" r:id="rId98"/>
    <p:sldId id="571" r:id="rId99"/>
    <p:sldId id="572" r:id="rId100"/>
    <p:sldId id="573" r:id="rId101"/>
    <p:sldId id="574" r:id="rId102"/>
    <p:sldId id="575" r:id="rId103"/>
    <p:sldId id="576" r:id="rId104"/>
    <p:sldId id="577" r:id="rId105"/>
    <p:sldId id="578" r:id="rId106"/>
    <p:sldId id="579" r:id="rId107"/>
    <p:sldId id="580" r:id="rId108"/>
    <p:sldId id="581" r:id="rId109"/>
    <p:sldId id="582" r:id="rId110"/>
    <p:sldId id="628" r:id="rId111"/>
    <p:sldId id="629" r:id="rId112"/>
    <p:sldId id="630" r:id="rId113"/>
    <p:sldId id="631" r:id="rId114"/>
    <p:sldId id="632" r:id="rId115"/>
  </p:sldIdLst>
  <p:sldSz cx="12169775" cy="6859588"/>
  <p:notesSz cx="9144000" cy="6858000"/>
  <p:embeddedFontLst>
    <p:embeddedFont>
      <p:font typeface="Mangal" panose="020B0604020202020204" charset="0"/>
      <p:regular r:id="rId118"/>
      <p:bold r:id="rId119"/>
    </p:embeddedFont>
    <p:embeddedFont>
      <p:font typeface="맑은 고딕" panose="020B0503020000020004" pitchFamily="50" charset="-127"/>
      <p:regular r:id="rId120"/>
      <p:bold r:id="rId121"/>
    </p:embeddedFont>
    <p:embeddedFont>
      <p:font typeface="HY견고딕" panose="02030600000101010101" pitchFamily="18" charset="-127"/>
      <p:regular r:id="rId122"/>
    </p:embeddedFont>
  </p:embeddedFontLst>
  <p:photoAlbum/>
  <p:defaultTextStyle>
    <a:defPPr>
      <a:defRPr lang="ko-KR"/>
    </a:defPPr>
    <a:lvl1pPr marL="0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CDB4F2"/>
    <a:srgbClr val="D9F1FF"/>
    <a:srgbClr val="CCECFF"/>
    <a:srgbClr val="FFFFFF"/>
    <a:srgbClr val="33CCCC"/>
    <a:srgbClr val="CC99FF"/>
    <a:srgbClr val="D6D6B2"/>
    <a:srgbClr val="D3BEFE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00" autoAdjust="0"/>
    <p:restoredTop sz="88889" autoAdjust="0"/>
  </p:normalViewPr>
  <p:slideViewPr>
    <p:cSldViewPr>
      <p:cViewPr varScale="1">
        <p:scale>
          <a:sx n="103" d="100"/>
          <a:sy n="103" d="100"/>
        </p:scale>
        <p:origin x="1248" y="114"/>
      </p:cViewPr>
      <p:guideLst>
        <p:guide orient="horz" pos="2161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9" d="100"/>
          <a:sy n="109" d="100"/>
        </p:scale>
        <p:origin x="-3348" y="-90"/>
      </p:cViewPr>
      <p:guideLst>
        <p:guide orient="horz" pos="2880"/>
        <p:guide pos="2160"/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handoutMaster" Target="handoutMasters/handoutMaster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font" Target="fonts/font1.fntdata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24" Type="http://schemas.openxmlformats.org/officeDocument/2006/relationships/viewProps" Target="viewProps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19" Type="http://schemas.openxmlformats.org/officeDocument/2006/relationships/font" Target="fonts/font2.fntdata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font" Target="fonts/font3.fntdata"/><Relationship Id="rId125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2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%20&#45824;&#44396;&#49436;&#48512;&#51648;&#49324;\6.%202020&#45380;\99.%20&#44060;&#51064;&#50857;\2020%20&#50696;&#48708;&#49328;&#50629;&#51064;&#47141;&#50857;%20&#44368;&#51116;%20&#48143;%20&#44368;&#50504;%20&#52572;&#49888;&#54868;%20&#44160;&#53664;%20&#51032;&#47280;\&#51089;&#49457;&#51088;&#47308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8454727849113707E-2"/>
          <c:y val="6.9128000327755679E-2"/>
          <c:w val="0.82309054430177264"/>
          <c:h val="0.80209038175444791"/>
        </c:manualLayout>
      </c:layout>
      <c:pie3DChart>
        <c:varyColors val="1"/>
        <c:ser>
          <c:idx val="0"/>
          <c:order val="0"/>
          <c:tx>
            <c:strRef>
              <c:f>Sheet1!$A$13</c:f>
              <c:strCache>
                <c:ptCount val="1"/>
                <c:pt idx="0">
                  <c:v>재해자수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-0.23624168754785241"/>
                  <c:y val="-6.78114976998389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3611781230656905"/>
                  <c:y val="-0.294207395831380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5748646941896391"/>
                  <c:y val="-0.12513298764157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1179237211694256E-2"/>
                  <c:y val="-2.132577686050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2284167933592"/>
                      <c:h val="0.14747699904204536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8.9534478911462281E-2"/>
                  <c:y val="0.100819975460916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5794183445190158E-3"/>
                  <c:y val="-1.51618736642800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Sheet1!$B$12:$G$12</c:f>
              <c:strCache>
                <c:ptCount val="6"/>
                <c:pt idx="0">
                  <c:v>1개월~6개월 미만</c:v>
                </c:pt>
                <c:pt idx="1">
                  <c:v>6개월~1년 미만</c:v>
                </c:pt>
                <c:pt idx="2">
                  <c:v>1년~5년 미만</c:v>
                </c:pt>
                <c:pt idx="3">
                  <c:v>5년~10년 미만</c:v>
                </c:pt>
                <c:pt idx="4">
                  <c:v>10년 이상</c:v>
                </c:pt>
                <c:pt idx="5">
                  <c:v>분류 불능</c:v>
                </c:pt>
              </c:strCache>
            </c:strRef>
          </c:cat>
          <c:val>
            <c:numRef>
              <c:f>Sheet1!$B$13:$G$13</c:f>
              <c:numCache>
                <c:formatCode>_(* #,##0_);_(* \(#,##0\);_(* "-"_);_(@_)</c:formatCode>
                <c:ptCount val="6"/>
                <c:pt idx="0">
                  <c:v>55391</c:v>
                </c:pt>
                <c:pt idx="1">
                  <c:v>11352</c:v>
                </c:pt>
                <c:pt idx="2">
                  <c:v>24263</c:v>
                </c:pt>
                <c:pt idx="3">
                  <c:v>7563</c:v>
                </c:pt>
                <c:pt idx="4">
                  <c:v>10640</c:v>
                </c:pt>
                <c:pt idx="5">
                  <c:v>33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987903685952308E-2"/>
          <c:y val="0.13179877086082489"/>
          <c:w val="0.93214253109665635"/>
          <c:h val="0.6700913604045468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사고사망자수(명)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8.5763305018839733E-2"/>
                  <c:y val="-6.11345499373774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4838134745856868E-2"/>
                  <c:y val="-6.113454993737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095956381494335E-2"/>
                  <c:y val="-5.1141172844768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1129</c:v>
                </c:pt>
                <c:pt idx="1">
                  <c:v>1134</c:v>
                </c:pt>
                <c:pt idx="2">
                  <c:v>1090</c:v>
                </c:pt>
                <c:pt idx="3">
                  <c:v>992</c:v>
                </c:pt>
                <c:pt idx="4">
                  <c:v>955</c:v>
                </c:pt>
                <c:pt idx="5">
                  <c:v>969</c:v>
                </c:pt>
                <c:pt idx="6">
                  <c:v>964</c:v>
                </c:pt>
                <c:pt idx="7">
                  <c:v>971</c:v>
                </c:pt>
                <c:pt idx="8">
                  <c:v>855</c:v>
                </c:pt>
                <c:pt idx="9">
                  <c:v>882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20876992"/>
        <c:axId val="1720889504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사고사망만인율(‱)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2.3795313629274603E-2"/>
                  <c:y val="5.44253284851692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3795313629274603E-2"/>
                  <c:y val="5.73439709808799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0.79</c:v>
                </c:pt>
                <c:pt idx="1">
                  <c:v>0.73</c:v>
                </c:pt>
                <c:pt idx="2">
                  <c:v>0.71</c:v>
                </c:pt>
                <c:pt idx="3">
                  <c:v>0.57999999999999996</c:v>
                </c:pt>
                <c:pt idx="4">
                  <c:v>0.53</c:v>
                </c:pt>
                <c:pt idx="5">
                  <c:v>0.53</c:v>
                </c:pt>
                <c:pt idx="6">
                  <c:v>0.52</c:v>
                </c:pt>
                <c:pt idx="7">
                  <c:v>0.51</c:v>
                </c:pt>
                <c:pt idx="8">
                  <c:v>0.46</c:v>
                </c:pt>
                <c:pt idx="9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재해율(%)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587584160675567E-2"/>
                  <c:y val="3.98321160066168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7418502035071703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9812849480771427E-2"/>
                  <c:y val="5.15066859894588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3795313629274603E-2"/>
                  <c:y val="4.566940099803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3795313629274603E-2"/>
                  <c:y val="4.5669400998037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3795313629274603E-2"/>
                  <c:y val="6.60998984680114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2587584160675567E-2"/>
                  <c:y val="-5.0645801360409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0.65</c:v>
                </c:pt>
                <c:pt idx="1">
                  <c:v>0.59</c:v>
                </c:pt>
                <c:pt idx="2">
                  <c:v>0.59</c:v>
                </c:pt>
                <c:pt idx="3">
                  <c:v>0.53</c:v>
                </c:pt>
                <c:pt idx="4">
                  <c:v>0.5</c:v>
                </c:pt>
                <c:pt idx="5">
                  <c:v>0.49</c:v>
                </c:pt>
                <c:pt idx="6">
                  <c:v>0.48</c:v>
                </c:pt>
                <c:pt idx="7">
                  <c:v>0.54</c:v>
                </c:pt>
                <c:pt idx="8">
                  <c:v>0.57999999999999996</c:v>
                </c:pt>
                <c:pt idx="9">
                  <c:v>0.56999999999999995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0890048"/>
        <c:axId val="1720886784"/>
      </c:lineChart>
      <c:catAx>
        <c:axId val="1720876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89504"/>
        <c:crosses val="autoZero"/>
        <c:auto val="1"/>
        <c:lblAlgn val="ctr"/>
        <c:lblOffset val="100"/>
        <c:noMultiLvlLbl val="0"/>
      </c:catAx>
      <c:valAx>
        <c:axId val="1720889504"/>
        <c:scaling>
          <c:orientation val="minMax"/>
          <c:max val="14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28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76992"/>
        <c:crosses val="autoZero"/>
        <c:crossBetween val="between"/>
        <c:majorUnit val="200"/>
        <c:minorUnit val="40"/>
      </c:valAx>
      <c:valAx>
        <c:axId val="1720886784"/>
        <c:scaling>
          <c:orientation val="minMax"/>
          <c:max val="1.8"/>
          <c:min val="-0.2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90048"/>
        <c:crosses val="max"/>
        <c:crossBetween val="between"/>
        <c:majorUnit val="0.5"/>
        <c:minorUnit val="0.1"/>
      </c:valAx>
      <c:catAx>
        <c:axId val="1720890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208867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398381347458565E-2"/>
          <c:y val="0.84000104917344809"/>
          <c:w val="0.92707495777305349"/>
          <c:h val="0.140012196641333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5028143529307491E-2"/>
          <c:y val="2.5335788361923069E-2"/>
          <c:w val="0.92801818250979495"/>
          <c:h val="0.656140249275050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재해자수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2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넘어짐</c:v>
                </c:pt>
                <c:pt idx="1">
                  <c:v>떨어짐</c:v>
                </c:pt>
                <c:pt idx="2">
                  <c:v>절단,베임,찔림</c:v>
                </c:pt>
                <c:pt idx="3">
                  <c:v>끼임</c:v>
                </c:pt>
                <c:pt idx="4">
                  <c:v>물체에 맞음</c:v>
                </c:pt>
                <c:pt idx="5">
                  <c:v>부딪힘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10184</c:v>
                </c:pt>
                <c:pt idx="1">
                  <c:v>9766</c:v>
                </c:pt>
                <c:pt idx="2">
                  <c:v>6217</c:v>
                </c:pt>
                <c:pt idx="3">
                  <c:v>5846</c:v>
                </c:pt>
                <c:pt idx="4">
                  <c:v>4544</c:v>
                </c:pt>
                <c:pt idx="5">
                  <c:v>3976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20878624"/>
        <c:axId val="1720879168"/>
        <c:axId val="0"/>
      </c:bar3DChart>
      <c:catAx>
        <c:axId val="172087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20879168"/>
        <c:crosses val="autoZero"/>
        <c:auto val="1"/>
        <c:lblAlgn val="ctr"/>
        <c:lblOffset val="100"/>
        <c:noMultiLvlLbl val="0"/>
      </c:catAx>
      <c:valAx>
        <c:axId val="1720879168"/>
        <c:scaling>
          <c:orientation val="minMax"/>
          <c:max val="12000"/>
          <c:min val="2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087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0.21654</cdr:x>
      <cdr:y>0.14004</cdr:y>
    </cdr:from>
    <cdr:to>
      <cdr:x>0.28571</cdr:x>
      <cdr:y>0.18054</cdr:y>
    </cdr:to>
    <cdr:cxnSp macro="">
      <cdr:nvCxnSpPr>
        <cdr:cNvPr id="3" name="직선 연결선 2"/>
        <cdr:cNvCxnSpPr/>
      </cdr:nvCxnSpPr>
      <cdr:spPr>
        <a:xfrm xmlns:a="http://schemas.openxmlformats.org/drawingml/2006/main">
          <a:off x="764053" y="306278"/>
          <a:ext cx="244059" cy="88591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  <a:headEnd type="none"/>
          <a:tailEnd type="oval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3F178-C082-405A-B796-07FBA905641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50B87-8EFC-4B9A-A90A-128BFFBFD4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71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DD133-DA48-4F1B-AAA0-858A29370C8E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4350"/>
            <a:ext cx="45624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9ECA01-63A7-4606-88B6-6943AB8EDD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25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899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798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6697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5596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4495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394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293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192" algn="l" defTabSz="1217798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19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60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23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4813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625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1900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27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065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7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693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19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799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330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719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9ECA01-63A7-4606-88B6-6943AB8EDD9C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008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70177" y="1500968"/>
            <a:ext cx="500066" cy="4643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1600572"/>
            <a:ext cx="10952798" cy="4527011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087" y="206422"/>
            <a:ext cx="273819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489" y="206422"/>
            <a:ext cx="8011769" cy="4388867"/>
          </a:xfrm>
          <a:prstGeom prst="rect">
            <a:avLst/>
          </a:prstGeom>
        </p:spPr>
        <p:txBody>
          <a:bodyPr vert="eaVert" lIns="121780" tIns="60890" rIns="121780" bIns="608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619A4085-2350-4F12-8532-25552A717163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5ADF1595-CC5D-4760-A7D1-4D0B5B805D6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1328" y="4407922"/>
            <a:ext cx="10344309" cy="1362390"/>
          </a:xfrm>
          <a:prstGeom prst="rect">
            <a:avLst/>
          </a:prstGeom>
        </p:spPr>
        <p:txBody>
          <a:bodyPr lIns="121780" tIns="60890" rIns="121780" bIns="60890" anchor="t"/>
          <a:lstStyle>
            <a:lvl1pPr algn="l">
              <a:defRPr sz="5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1328" y="2907386"/>
            <a:ext cx="10344309" cy="1500534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89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79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6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5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4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3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2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1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196A7F14-5A0C-41A8-9990-01C35DE1E037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80DD1A61-85F1-47D1-9A2F-10BC582D5D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489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86302" y="1600572"/>
            <a:ext cx="5374984" cy="4527011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/>
          <a:lstStyle/>
          <a:p>
            <a:fld id="{C773E4CC-157C-43C7-8639-026CDCA5AE9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/>
          <a:lstStyle/>
          <a:p>
            <a:fld id="{29154625-7953-4904-AC31-D2CC31E8D71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8539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0637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0039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518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489" y="1535469"/>
            <a:ext cx="5377097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489" y="2175378"/>
            <a:ext cx="5377097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2078" y="1535469"/>
            <a:ext cx="5379210" cy="639911"/>
          </a:xfrm>
          <a:prstGeom prst="rect">
            <a:avLst/>
          </a:prstGeom>
        </p:spPr>
        <p:txBody>
          <a:bodyPr lIns="121780" tIns="60890" rIns="121780" bIns="60890" anchor="b"/>
          <a:lstStyle>
            <a:lvl1pPr marL="0" indent="0">
              <a:buNone/>
              <a:defRPr sz="3200" b="1"/>
            </a:lvl1pPr>
            <a:lvl2pPr marL="608899" indent="0">
              <a:buNone/>
              <a:defRPr sz="2700" b="1"/>
            </a:lvl2pPr>
            <a:lvl3pPr marL="1217798" indent="0">
              <a:buNone/>
              <a:defRPr sz="2400" b="1"/>
            </a:lvl3pPr>
            <a:lvl4pPr marL="1826697" indent="0">
              <a:buNone/>
              <a:defRPr sz="2100" b="1"/>
            </a:lvl4pPr>
            <a:lvl5pPr marL="2435596" indent="0">
              <a:buNone/>
              <a:defRPr sz="2100" b="1"/>
            </a:lvl5pPr>
            <a:lvl6pPr marL="3044495" indent="0">
              <a:buNone/>
              <a:defRPr sz="2100" b="1"/>
            </a:lvl6pPr>
            <a:lvl7pPr marL="3653394" indent="0">
              <a:buNone/>
              <a:defRPr sz="2100" b="1"/>
            </a:lvl7pPr>
            <a:lvl8pPr marL="4262293" indent="0">
              <a:buNone/>
              <a:defRPr sz="2100" b="1"/>
            </a:lvl8pPr>
            <a:lvl9pPr marL="4871192" indent="0">
              <a:buNone/>
              <a:defRPr sz="21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2078" y="2175378"/>
            <a:ext cx="5379210" cy="3952203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89" y="274702"/>
            <a:ext cx="10952798" cy="1143265"/>
          </a:xfrm>
          <a:prstGeom prst="rect">
            <a:avLst/>
          </a:prstGeom>
        </p:spPr>
        <p:txBody>
          <a:bodyPr lIns="121780" tIns="60890" rIns="121780" bIns="608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2813" y="2130425"/>
            <a:ext cx="10344150" cy="147161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5625" y="3887788"/>
            <a:ext cx="85185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2025" y="4408488"/>
            <a:ext cx="103441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2025" y="2906713"/>
            <a:ext cx="10344150" cy="15017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8013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61088" y="1600200"/>
            <a:ext cx="5400675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535113"/>
            <a:ext cx="53768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8013" y="2174875"/>
            <a:ext cx="5376862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81725" y="1535113"/>
            <a:ext cx="53800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81725" y="2174875"/>
            <a:ext cx="5380038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013" y="273050"/>
            <a:ext cx="40036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7738" y="273050"/>
            <a:ext cx="6804025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013" y="1435100"/>
            <a:ext cx="4003675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6013" y="4802188"/>
            <a:ext cx="7300912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6013" y="612775"/>
            <a:ext cx="7300912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6013" y="5368925"/>
            <a:ext cx="7300912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23325" y="274638"/>
            <a:ext cx="2738438" cy="58531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8013" y="274638"/>
            <a:ext cx="8062912" cy="58531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8491" y="273112"/>
            <a:ext cx="4003772" cy="116232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58044" y="273114"/>
            <a:ext cx="6803242" cy="5854469"/>
          </a:xfrm>
          <a:prstGeom prst="rect">
            <a:avLst/>
          </a:prstGeom>
        </p:spPr>
        <p:txBody>
          <a:bodyPr lIns="121780" tIns="60890" rIns="121780" bIns="60890"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8491" y="1435434"/>
            <a:ext cx="4003772" cy="46921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5361" y="4801712"/>
            <a:ext cx="7301865" cy="566870"/>
          </a:xfrm>
          <a:prstGeom prst="rect">
            <a:avLst/>
          </a:prstGeom>
        </p:spPr>
        <p:txBody>
          <a:bodyPr lIns="121780" tIns="60890" rIns="121780" bIns="60890" anchor="b"/>
          <a:lstStyle>
            <a:lvl1pPr algn="l">
              <a:defRPr sz="27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5361" y="612916"/>
            <a:ext cx="7301865" cy="4115753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4300"/>
            </a:lvl1pPr>
            <a:lvl2pPr marL="608899" indent="0">
              <a:buNone/>
              <a:defRPr sz="3700"/>
            </a:lvl2pPr>
            <a:lvl3pPr marL="1217798" indent="0">
              <a:buNone/>
              <a:defRPr sz="3200"/>
            </a:lvl3pPr>
            <a:lvl4pPr marL="1826697" indent="0">
              <a:buNone/>
              <a:defRPr sz="2700"/>
            </a:lvl4pPr>
            <a:lvl5pPr marL="2435596" indent="0">
              <a:buNone/>
              <a:defRPr sz="2700"/>
            </a:lvl5pPr>
            <a:lvl6pPr marL="3044495" indent="0">
              <a:buNone/>
              <a:defRPr sz="2700"/>
            </a:lvl6pPr>
            <a:lvl7pPr marL="3653394" indent="0">
              <a:buNone/>
              <a:defRPr sz="2700"/>
            </a:lvl7pPr>
            <a:lvl8pPr marL="4262293" indent="0">
              <a:buNone/>
              <a:defRPr sz="2700"/>
            </a:lvl8pPr>
            <a:lvl9pPr marL="4871192" indent="0">
              <a:buNone/>
              <a:defRPr sz="27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5361" y="5368581"/>
            <a:ext cx="7301865" cy="805049"/>
          </a:xfrm>
          <a:prstGeom prst="rect">
            <a:avLst/>
          </a:prstGeom>
        </p:spPr>
        <p:txBody>
          <a:bodyPr lIns="121780" tIns="60890" rIns="121780" bIns="60890"/>
          <a:lstStyle>
            <a:lvl1pPr marL="0" indent="0">
              <a:buNone/>
              <a:defRPr sz="1900"/>
            </a:lvl1pPr>
            <a:lvl2pPr marL="608899" indent="0">
              <a:buNone/>
              <a:defRPr sz="1600"/>
            </a:lvl2pPr>
            <a:lvl3pPr marL="1217798" indent="0">
              <a:buNone/>
              <a:defRPr sz="1300"/>
            </a:lvl3pPr>
            <a:lvl4pPr marL="1826697" indent="0">
              <a:buNone/>
              <a:defRPr sz="1200"/>
            </a:lvl4pPr>
            <a:lvl5pPr marL="2435596" indent="0">
              <a:buNone/>
              <a:defRPr sz="1200"/>
            </a:lvl5pPr>
            <a:lvl6pPr marL="3044495" indent="0">
              <a:buNone/>
              <a:defRPr sz="1200"/>
            </a:lvl6pPr>
            <a:lvl7pPr marL="3653394" indent="0">
              <a:buNone/>
              <a:defRPr sz="1200"/>
            </a:lvl7pPr>
            <a:lvl8pPr marL="4262293" indent="0">
              <a:buNone/>
              <a:defRPr sz="1200"/>
            </a:lvl8pPr>
            <a:lvl9pPr marL="4871192" indent="0">
              <a:buNone/>
              <a:defRPr sz="1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8489" y="6357822"/>
            <a:ext cx="2839614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fld id="{9A73F6EA-1BD5-4110-82EF-EB1958608E45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58007" y="6357822"/>
            <a:ext cx="3853762" cy="365210"/>
          </a:xfrm>
          <a:prstGeom prst="rect">
            <a:avLst/>
          </a:prstGeom>
        </p:spPr>
        <p:txBody>
          <a:bodyPr lIns="121780" tIns="60890" rIns="121780" bIns="60890"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10656919" y="500836"/>
            <a:ext cx="570420" cy="429398"/>
          </a:xfrm>
          <a:prstGeom prst="rect">
            <a:avLst/>
          </a:prstGeom>
        </p:spPr>
        <p:txBody>
          <a:bodyPr/>
          <a:lstStyle/>
          <a:p>
            <a:fld id="{1E977328-0892-4E4A-BB75-013168C838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직선 연결선 72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77" name="그림 7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sp>
        <p:nvSpPr>
          <p:cNvPr id="80" name="직사각형 79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2" name="그룹 61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pic>
        <p:nvPicPr>
          <p:cNvPr id="79" name="그림 78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24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217798" rtl="0" eaLnBrk="1" latinLnBrk="1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674" indent="-456674" algn="l" defTabSz="1217798" rtl="0" eaLnBrk="1" latinLnBrk="1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461" indent="-380562" algn="l" defTabSz="1217798" rtl="0" eaLnBrk="1" latinLnBrk="1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247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146" indent="-304449" algn="l" defTabSz="1217798" rtl="0" eaLnBrk="1" latinLnBrk="1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045" indent="-304449" algn="l" defTabSz="1217798" rtl="0" eaLnBrk="1" latinLnBrk="1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8944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7843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6742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5641" indent="-304449" algn="l" defTabSz="1217798" rtl="0" eaLnBrk="1" latinLnBrk="1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899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798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697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596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495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394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293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192" algn="l" defTabSz="1217798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5" name="직선 연결선 14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7" name="그림 16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8" name="그림 17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9" name="직사각형 18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55599" y="357960"/>
            <a:ext cx="10858576" cy="709610"/>
          </a:xfrm>
          <a:prstGeom prst="rect">
            <a:avLst/>
          </a:prstGeom>
          <a:solidFill>
            <a:srgbClr val="66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Rectangle 14"/>
          <p:cNvSpPr>
            <a:spLocks noChangeArrowheads="1"/>
          </p:cNvSpPr>
          <p:nvPr userDrawn="1"/>
        </p:nvSpPr>
        <p:spPr bwMode="auto">
          <a:xfrm>
            <a:off x="655599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그룹 9"/>
          <p:cNvGrpSpPr/>
          <p:nvPr userDrawn="1"/>
        </p:nvGrpSpPr>
        <p:grpSpPr>
          <a:xfrm>
            <a:off x="2727301" y="215084"/>
            <a:ext cx="1000132" cy="1143008"/>
            <a:chOff x="1012789" y="215084"/>
            <a:chExt cx="1071570" cy="1143008"/>
          </a:xfrm>
        </p:grpSpPr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1012789" y="215084"/>
              <a:ext cx="928694" cy="1143008"/>
            </a:xfrm>
            <a:custGeom>
              <a:avLst/>
              <a:gdLst>
                <a:gd name="T0" fmla="*/ 776 w 776"/>
                <a:gd name="T1" fmla="*/ 728 h 906"/>
                <a:gd name="T2" fmla="*/ 388 w 776"/>
                <a:gd name="T3" fmla="*/ 906 h 906"/>
                <a:gd name="T4" fmla="*/ 0 w 776"/>
                <a:gd name="T5" fmla="*/ 728 h 906"/>
                <a:gd name="T6" fmla="*/ 0 w 776"/>
                <a:gd name="T7" fmla="*/ 0 h 906"/>
                <a:gd name="T8" fmla="*/ 776 w 776"/>
                <a:gd name="T9" fmla="*/ 0 h 906"/>
                <a:gd name="T10" fmla="*/ 776 w 776"/>
                <a:gd name="T11" fmla="*/ 7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6" h="906">
                  <a:moveTo>
                    <a:pt x="776" y="728"/>
                  </a:moveTo>
                  <a:lnTo>
                    <a:pt x="388" y="906"/>
                  </a:lnTo>
                  <a:lnTo>
                    <a:pt x="0" y="728"/>
                  </a:lnTo>
                  <a:lnTo>
                    <a:pt x="0" y="0"/>
                  </a:lnTo>
                  <a:lnTo>
                    <a:pt x="776" y="0"/>
                  </a:lnTo>
                  <a:lnTo>
                    <a:pt x="776" y="728"/>
                  </a:lnTo>
                  <a:close/>
                </a:path>
              </a:pathLst>
            </a:cu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41483" y="215084"/>
              <a:ext cx="142876" cy="142876"/>
            </a:xfrm>
            <a:custGeom>
              <a:avLst/>
              <a:gdLst/>
              <a:ahLst/>
              <a:cxnLst/>
              <a:rect l="l" t="t" r="r" b="b"/>
              <a:pathLst>
                <a:path w="88900" h="88900">
                  <a:moveTo>
                    <a:pt x="0" y="0"/>
                  </a:moveTo>
                  <a:lnTo>
                    <a:pt x="88900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597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cxnSp>
        <p:nvCxnSpPr>
          <p:cNvPr id="14" name="직선 연결선 13"/>
          <p:cNvCxnSpPr/>
          <p:nvPr userDrawn="1"/>
        </p:nvCxnSpPr>
        <p:spPr>
          <a:xfrm rot="5400000">
            <a:off x="906426" y="3822703"/>
            <a:ext cx="4499800" cy="794"/>
          </a:xfrm>
          <a:prstGeom prst="line">
            <a:avLst/>
          </a:prstGeom>
          <a:ln w="25400">
            <a:solidFill>
              <a:srgbClr val="D6DC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슬라이드 번호 개체 틀 6"/>
          <p:cNvSpPr txBox="1">
            <a:spLocks/>
          </p:cNvSpPr>
          <p:nvPr userDrawn="1"/>
        </p:nvSpPr>
        <p:spPr>
          <a:xfrm>
            <a:off x="655599" y="6287314"/>
            <a:ext cx="570420" cy="4293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217798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977328-0892-4E4A-BB75-013168C83886}" type="slidenum">
              <a:rPr kumimoji="0" lang="ko-KR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666699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pPr marL="0" marR="0" lvl="0" indent="0" algn="ctr" defTabSz="121779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666699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pic>
        <p:nvPicPr>
          <p:cNvPr id="16" name="그림 15" descr="안전보건공단 CI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441417" y="6287314"/>
            <a:ext cx="790576" cy="260425"/>
          </a:xfrm>
          <a:prstGeom prst="rect">
            <a:avLst/>
          </a:prstGeom>
        </p:spPr>
      </p:pic>
      <p:pic>
        <p:nvPicPr>
          <p:cNvPr id="17" name="그림 16" descr="책제목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69914" y="519870"/>
            <a:ext cx="1357321" cy="338156"/>
          </a:xfrm>
          <a:prstGeom prst="rect">
            <a:avLst/>
          </a:prstGeom>
        </p:spPr>
      </p:pic>
      <p:sp>
        <p:nvSpPr>
          <p:cNvPr id="18" name="직사각형 17"/>
          <p:cNvSpPr/>
          <p:nvPr userDrawn="1"/>
        </p:nvSpPr>
        <p:spPr>
          <a:xfrm>
            <a:off x="655599" y="6644504"/>
            <a:ext cx="10858576" cy="215084"/>
          </a:xfrm>
          <a:prstGeom prst="rect">
            <a:avLst/>
          </a:prstGeom>
          <a:solidFill>
            <a:srgbClr val="C8B5E1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4"/>
          <p:cNvSpPr>
            <a:spLocks noChangeArrowheads="1"/>
          </p:cNvSpPr>
          <p:nvPr userDrawn="1"/>
        </p:nvSpPr>
        <p:spPr bwMode="auto">
          <a:xfrm>
            <a:off x="727037" y="357960"/>
            <a:ext cx="1857388" cy="709610"/>
          </a:xfrm>
          <a:prstGeom prst="rect">
            <a:avLst/>
          </a:prstGeom>
          <a:solidFill>
            <a:srgbClr val="C8B5E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0" r:id="rId12"/>
    <p:sldLayoutId id="2147483721" r:id="rId13"/>
    <p:sldLayoutId id="2147483722" r:id="rId14"/>
    <p:sldLayoutId id="2147483723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F2553-9CF6-4E1E-AC8A-3C14144AF5C0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8762-249A-4AA8-AFE2-6CD9F95F07B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"/>
            <a:ext cx="12169775" cy="6865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8013" y="274638"/>
            <a:ext cx="10953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8013" y="1600200"/>
            <a:ext cx="10953750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8013" y="6357938"/>
            <a:ext cx="28400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12F9-9C1C-47D2-BC8E-36C187EFF96D}" type="datetimeFigureOut">
              <a:rPr lang="ko-KR" altLang="en-US" smtClean="0"/>
              <a:pPr/>
              <a:t>2021-09-17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57663" y="6357938"/>
            <a:ext cx="3854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21725" y="6357938"/>
            <a:ext cx="2840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7CD4A-0FC0-4903-8811-EE050F887F3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7" descr="end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69775" cy="68595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125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hyperlink" Target="http://www.kosha.or.kr/" TargetMode="Externa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7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emf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emf"/><Relationship Id="rId5" Type="http://schemas.openxmlformats.org/officeDocument/2006/relationships/image" Target="../media/image84.emf"/><Relationship Id="rId4" Type="http://schemas.openxmlformats.org/officeDocument/2006/relationships/image" Target="../media/image82.e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emf"/><Relationship Id="rId5" Type="http://schemas.openxmlformats.org/officeDocument/2006/relationships/image" Target="../media/image84.emf"/><Relationship Id="rId4" Type="http://schemas.openxmlformats.org/officeDocument/2006/relationships/image" Target="../media/image8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3" Type="http://schemas.openxmlformats.org/officeDocument/2006/relationships/image" Target="../media/image90.emf"/><Relationship Id="rId7" Type="http://schemas.openxmlformats.org/officeDocument/2006/relationships/image" Target="../media/image94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emf"/><Relationship Id="rId5" Type="http://schemas.openxmlformats.org/officeDocument/2006/relationships/image" Target="../media/image92.emf"/><Relationship Id="rId4" Type="http://schemas.openxmlformats.org/officeDocument/2006/relationships/image" Target="../media/image91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06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emf"/><Relationship Id="rId5" Type="http://schemas.openxmlformats.org/officeDocument/2006/relationships/image" Target="../media/image98.png"/><Relationship Id="rId4" Type="http://schemas.openxmlformats.org/officeDocument/2006/relationships/image" Target="../media/image109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png"/><Relationship Id="rId4" Type="http://schemas.openxmlformats.org/officeDocument/2006/relationships/image" Target="../media/image121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" y="1"/>
            <a:ext cx="12175922" cy="685799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59" y="5885793"/>
            <a:ext cx="3105704" cy="6015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69" y="378134"/>
            <a:ext cx="1221009" cy="36748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24169" y="1738360"/>
            <a:ext cx="3063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>
                <a:solidFill>
                  <a:srgbClr val="824433"/>
                </a:solidFill>
              </a:rPr>
              <a:t>예비산업인력을 위한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05963" y="2200025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6600" b="1" dirty="0">
                <a:ln w="12700">
                  <a:solidFill>
                    <a:srgbClr val="824433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824433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안전보건 </a:t>
            </a:r>
          </a:p>
          <a:p>
            <a:r>
              <a:rPr lang="ko-KR" altLang="en-US" sz="6600" b="1" dirty="0">
                <a:ln w="12700">
                  <a:solidFill>
                    <a:srgbClr val="824433"/>
                  </a:solidFill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824433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나침반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726057" y="378134"/>
            <a:ext cx="856343" cy="841066"/>
          </a:xfrm>
          <a:prstGeom prst="roundRect">
            <a:avLst/>
          </a:prstGeom>
          <a:solidFill>
            <a:srgbClr val="8244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0461284" y="378134"/>
            <a:ext cx="1385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/>
                </a:solidFill>
              </a:rPr>
              <a:t>2021</a:t>
            </a:r>
            <a:r>
              <a:rPr lang="ko-KR" altLang="en-US" sz="1050" b="1" dirty="0" smtClean="0">
                <a:solidFill>
                  <a:schemeClr val="bg1"/>
                </a:solidFill>
              </a:rPr>
              <a:t>년</a:t>
            </a:r>
            <a:endParaRPr lang="en-US" altLang="ko-KR" sz="105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1050" b="1" dirty="0" smtClean="0">
                <a:solidFill>
                  <a:schemeClr val="bg1"/>
                </a:solidFill>
              </a:rPr>
              <a:t>개정판</a:t>
            </a:r>
            <a:endParaRPr lang="ko-KR" altLang="en-US" sz="1050" b="1" dirty="0">
              <a:solidFill>
                <a:schemeClr val="bg1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10773687" y="786762"/>
            <a:ext cx="75156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986299" y="858014"/>
            <a:ext cx="69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전기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8520" y="851464"/>
            <a:ext cx="146129" cy="25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1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41549" y="2286786"/>
            <a:ext cx="49292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산업안전보건 법령 및 안전규정 등 준수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올바른 작업 복장 착용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개인 보호구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지급ㆍ착용</a:t>
            </a:r>
            <a:endParaRPr lang="ko-KR" altLang="en-US" sz="18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 등에 안전보건표지 부착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내에서의 통행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작업장 정리정돈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유해위험기계기구 방호조치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건강보호장치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설비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를 통한 건강장해 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9.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감전 재해 예방을 위한 안전조치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441417" y="1072340"/>
            <a:ext cx="10619424" cy="913447"/>
            <a:chOff x="2370111" y="658959"/>
            <a:chExt cx="10034240" cy="913447"/>
          </a:xfrm>
        </p:grpSpPr>
        <p:sp>
          <p:nvSpPr>
            <p:cNvPr id="7" name="TextBox 6"/>
            <p:cNvSpPr txBox="1"/>
            <p:nvPr/>
          </p:nvSpPr>
          <p:spPr>
            <a:xfrm>
              <a:off x="3247629" y="715150"/>
              <a:ext cx="915672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안전하고 건강한 직장생활을 위한 가이드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8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9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2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7513647" y="2286786"/>
            <a:ext cx="385765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10.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운반작업 안전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수공구 사용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화재예방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화학물질 안전보건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위험물질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15.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유해물질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안전한 취급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16.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유해위험장소에 출입제한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17.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사고 발생시 대처 사항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18.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응급조치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5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보와 작업대 난간 사이에 작업자 머리 끼임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24" name="직사각형 23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3636615" y="2421682"/>
            <a:ext cx="7702948" cy="2952328"/>
            <a:chOff x="1244412" y="2709547"/>
            <a:chExt cx="9287124" cy="2778123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1244412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모서리가 둥근 직사각형 26"/>
            <p:cNvSpPr/>
            <p:nvPr/>
          </p:nvSpPr>
          <p:spPr>
            <a:xfrm>
              <a:off x="4485784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모서리가 둥근 직사각형 27"/>
            <p:cNvSpPr/>
            <p:nvPr/>
          </p:nvSpPr>
          <p:spPr>
            <a:xfrm>
              <a:off x="7809069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244412" y="4694756"/>
              <a:ext cx="2691327" cy="694132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err="1">
                  <a:solidFill>
                    <a:srgbClr val="5B5E56"/>
                  </a:solidFill>
                </a:rPr>
                <a:t>전동식</a:t>
              </a:r>
              <a:r>
                <a:rPr lang="ko-KR" altLang="en-US" sz="1700" b="1" spc="-119" dirty="0">
                  <a:solidFill>
                    <a:srgbClr val="5B5E56"/>
                  </a:solidFill>
                </a:rPr>
                <a:t> 고소작업대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끼임 </a:t>
              </a:r>
              <a:r>
                <a:rPr lang="ko-KR" altLang="en-US" sz="1700" b="1" spc="-119" dirty="0">
                  <a:solidFill>
                    <a:srgbClr val="5B5E56"/>
                  </a:solidFill>
                </a:rPr>
                <a:t>방지조치 </a:t>
              </a:r>
              <a:r>
                <a:rPr lang="ko-KR" altLang="en-US" sz="1700" b="1" spc="-119" dirty="0" err="1">
                  <a:solidFill>
                    <a:srgbClr val="5B5E56"/>
                  </a:solidFill>
                </a:rPr>
                <a:t>미실시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4313041" y="4694756"/>
              <a:ext cx="3000877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>
                  <a:solidFill>
                    <a:srgbClr val="5B5E56"/>
                  </a:solidFill>
                </a:rPr>
                <a:t>고소작업대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작업계획 </a:t>
              </a:r>
              <a:r>
                <a:rPr lang="ko-KR" altLang="en-US" sz="1700" b="1" spc="-119" dirty="0" err="1" smtClean="0">
                  <a:solidFill>
                    <a:srgbClr val="5B5E56"/>
                  </a:solidFill>
                </a:rPr>
                <a:t>미작성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7887803" y="4694756"/>
              <a:ext cx="2503316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>
                  <a:solidFill>
                    <a:srgbClr val="5B5E56"/>
                  </a:solidFill>
                </a:rPr>
                <a:t>고소작업대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작업 </a:t>
              </a:r>
              <a:r>
                <a:rPr lang="ko-KR" altLang="en-US" sz="1700" b="1" spc="-119" dirty="0">
                  <a:solidFill>
                    <a:srgbClr val="5B5E56"/>
                  </a:solidFill>
                </a:rPr>
                <a:t>관리감독 소홀</a:t>
              </a: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1411619" y="4613937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/>
            <p:nvPr/>
          </p:nvCxnSpPr>
          <p:spPr>
            <a:xfrm>
              <a:off x="4650595" y="4613937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>
              <a:off x="7992391" y="4613937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1262" y="3069671"/>
              <a:ext cx="1715268" cy="1297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640" y="3077911"/>
              <a:ext cx="1715268" cy="12890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2569" y="3077911"/>
              <a:ext cx="1715268" cy="12890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4412" y="4753465"/>
              <a:ext cx="278890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0187" y="4753465"/>
              <a:ext cx="278890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8154" y="4753465"/>
              <a:ext cx="278890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보와 작업대 난간 사이에 작업자 머리 끼임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예방대책</a:t>
            </a:r>
          </a:p>
          <a:p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고소작업대 작업계획 작성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16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068664" y="2781722"/>
            <a:ext cx="6984776" cy="702969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고소작업대를 이용하는 작업을 할 때는 작업계획을 세우고 그 작업계획에 따라 작업을 실시함은 물론 그 내용을 당해 근로자에게 교육 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708623" y="3800888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137786" y="3810197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고소작업대 작업 관리감독 철저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20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3880437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065778" y="4207381"/>
            <a:ext cx="6984776" cy="702969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고소작업대 사용 시 근로자가 탑승한 상태에서 상승 후 이동하지 않도록 철저히 관리감독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내부에서     전기배선작업 중  </a:t>
                  </a:r>
                  <a:r>
                    <a:rPr lang="ko-KR" altLang="en-US" sz="1800" b="1" spc="-119" dirty="0" err="1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개구부로</a:t>
                  </a:r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 떨어짐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3492599" y="1566679"/>
            <a:ext cx="7992888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화학공장 부대설비 전기배선공사 현장에서 배선공이 자재 인양용으로 뚫어놓은 천장의 </a:t>
            </a:r>
            <a:r>
              <a:rPr lang="en-US" altLang="ko-KR" sz="1600" spc="-119" dirty="0" smtClean="0">
                <a:solidFill>
                  <a:srgbClr val="8D7E69"/>
                </a:solidFill>
              </a:rPr>
              <a:t>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개구부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주변에서 전선 보호용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플렉시블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호스를 펴는 작업을 하던 중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개구부를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통해 높이 약 </a:t>
            </a:r>
            <a:r>
              <a:rPr lang="en-US" altLang="ko-KR" sz="1600" dirty="0" smtClean="0">
                <a:solidFill>
                  <a:srgbClr val="8D7E69"/>
                </a:solidFill>
              </a:rPr>
              <a:t>3.5</a:t>
            </a:r>
            <a:r>
              <a:rPr lang="en-US" altLang="ko-KR" sz="1600" spc="-119" dirty="0" smtClean="0">
                <a:solidFill>
                  <a:srgbClr val="8D7E69"/>
                </a:solidFill>
              </a:rPr>
              <a:t>m 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아래 공장 바닥으로 떨어져 사망</a:t>
            </a:r>
            <a:r>
              <a:rPr lang="en-US" altLang="ko-KR" sz="1600" spc="-119" dirty="0" smtClean="0">
                <a:solidFill>
                  <a:srgbClr val="8D7E69"/>
                </a:solidFill>
              </a:rPr>
              <a:t>. </a:t>
            </a:r>
            <a:endParaRPr lang="en-US" altLang="ko-KR" sz="1600" spc="-119" dirty="0">
              <a:solidFill>
                <a:srgbClr val="8D7E69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47" y="2637706"/>
            <a:ext cx="724331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내부에서     전기배선작업 중  </a:t>
                  </a:r>
                  <a:r>
                    <a:rPr lang="ko-KR" altLang="en-US" sz="1800" b="1" spc="-119" dirty="0" err="1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개구부로</a:t>
                  </a:r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 떨어짐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924647" y="2421682"/>
            <a:ext cx="4955727" cy="2952328"/>
            <a:chOff x="1750255" y="2709547"/>
            <a:chExt cx="5963839" cy="2778123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1750255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4991627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8128" y="3077911"/>
              <a:ext cx="1715268" cy="12890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직사각형 17"/>
            <p:cNvSpPr/>
            <p:nvPr/>
          </p:nvSpPr>
          <p:spPr>
            <a:xfrm>
              <a:off x="2207318" y="3618667"/>
              <a:ext cx="2056693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err="1">
                  <a:solidFill>
                    <a:srgbClr val="5B5E56"/>
                  </a:solidFill>
                </a:rPr>
                <a:t>개구부</a:t>
              </a:r>
              <a:r>
                <a:rPr lang="ko-KR" altLang="en-US" sz="1700" b="1" spc="-119" dirty="0">
                  <a:solidFill>
                    <a:srgbClr val="5B5E56"/>
                  </a:solidFill>
                </a:rPr>
                <a:t> 방호조치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err="1" smtClean="0">
                  <a:solidFill>
                    <a:srgbClr val="5B5E56"/>
                  </a:solidFill>
                </a:rPr>
                <a:t>미실시</a:t>
              </a: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 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5126532" y="4718358"/>
              <a:ext cx="2465483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>
                  <a:solidFill>
                    <a:srgbClr val="5B5E56"/>
                  </a:solidFill>
                </a:rPr>
                <a:t>개인보호구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미착용 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cxnSp>
          <p:nvCxnSpPr>
            <p:cNvPr id="20" name="직선 연결선 19"/>
            <p:cNvCxnSpPr/>
            <p:nvPr/>
          </p:nvCxnSpPr>
          <p:spPr>
            <a:xfrm>
              <a:off x="5187950" y="4637540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1475" y="3712797"/>
              <a:ext cx="278891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3144" y="4785706"/>
              <a:ext cx="278891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내부에서     전기배선작업 중  </a:t>
                  </a:r>
                  <a:r>
                    <a:rPr lang="ko-KR" altLang="en-US" sz="1800" b="1" spc="-119" dirty="0" err="1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개구부로</a:t>
                  </a:r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 떨어짐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예방대책</a:t>
            </a:r>
          </a:p>
          <a:p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err="1" smtClean="0">
                <a:solidFill>
                  <a:srgbClr val="8D7E69"/>
                </a:solidFill>
              </a:rPr>
              <a:t>개구부</a:t>
            </a:r>
            <a:r>
              <a:rPr lang="ko-KR" altLang="en-US" sz="1800" b="1" spc="-119" dirty="0" smtClean="0">
                <a:solidFill>
                  <a:srgbClr val="8D7E69"/>
                </a:solidFill>
              </a:rPr>
              <a:t> 떨어짐 방지조치 실시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16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068664" y="2781722"/>
            <a:ext cx="6984776" cy="702969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자재 인양 등 작업상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개구부를</a:t>
            </a:r>
            <a:r>
              <a:rPr lang="ko-KR" altLang="en-US" sz="1600" dirty="0" smtClean="0">
                <a:solidFill>
                  <a:srgbClr val="83887C"/>
                </a:solidFill>
              </a:rPr>
              <a:t> 필요로 하는 경우 충분한 강도를 가진 구조의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개폐형</a:t>
            </a:r>
            <a:r>
              <a:rPr lang="ko-KR" altLang="en-US" sz="1600" dirty="0" smtClean="0">
                <a:solidFill>
                  <a:srgbClr val="83887C"/>
                </a:solidFill>
              </a:rPr>
              <a:t> 덮개를 설치하고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개구부임을</a:t>
            </a:r>
            <a:r>
              <a:rPr lang="ko-KR" altLang="en-US" sz="1600" dirty="0" smtClean="0">
                <a:solidFill>
                  <a:srgbClr val="83887C"/>
                </a:solidFill>
              </a:rPr>
              <a:t> 표시하거나 안전난간 등을 설치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708623" y="3717826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137786" y="3727135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err="1" smtClean="0">
                <a:solidFill>
                  <a:srgbClr val="8D7E69"/>
                </a:solidFill>
              </a:rPr>
              <a:t>안전대</a:t>
            </a:r>
            <a:r>
              <a:rPr lang="ko-KR" altLang="en-US" sz="1800" b="1" spc="-119" dirty="0" smtClean="0">
                <a:solidFill>
                  <a:srgbClr val="8D7E69"/>
                </a:solidFill>
              </a:rPr>
              <a:t> 부착설비 설치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20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3797375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065778" y="4124319"/>
            <a:ext cx="6984776" cy="702969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안전난간 등을 설치하기 곤란할 경우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개구부</a:t>
            </a:r>
            <a:r>
              <a:rPr lang="ko-KR" altLang="en-US" sz="1600" dirty="0" smtClean="0">
                <a:solidFill>
                  <a:srgbClr val="83887C"/>
                </a:solidFill>
              </a:rPr>
              <a:t> 주변에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안전대</a:t>
            </a:r>
            <a:r>
              <a:rPr lang="ko-KR" altLang="en-US" sz="1600" dirty="0" smtClean="0">
                <a:solidFill>
                  <a:srgbClr val="83887C"/>
                </a:solidFill>
              </a:rPr>
              <a:t> 부착 설비를 설치한 후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안전대를</a:t>
            </a:r>
            <a:r>
              <a:rPr lang="ko-KR" altLang="en-US" sz="1600" dirty="0" smtClean="0">
                <a:solidFill>
                  <a:srgbClr val="83887C"/>
                </a:solidFill>
              </a:rPr>
              <a:t> 착용하고 고정한 채 작업 및 이동 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708623" y="4984628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4137786" y="4993937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개인보호구 착용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24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5064177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65778" y="5391121"/>
            <a:ext cx="6984776" cy="419814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83887C"/>
                </a:solidFill>
              </a:rPr>
              <a:t>떨어짐 위험이 높은 천장 </a:t>
            </a:r>
            <a:r>
              <a:rPr lang="ko-KR" altLang="en-US" sz="1600" spc="-150" dirty="0" err="1" smtClean="0">
                <a:solidFill>
                  <a:srgbClr val="83887C"/>
                </a:solidFill>
              </a:rPr>
              <a:t>개구부</a:t>
            </a:r>
            <a:r>
              <a:rPr lang="ko-KR" altLang="en-US" sz="1600" spc="-150" dirty="0" smtClean="0">
                <a:solidFill>
                  <a:srgbClr val="83887C"/>
                </a:solidFill>
              </a:rPr>
              <a:t> 주변에서 작업할 때에는 안전모 착용 후 작업</a:t>
            </a:r>
            <a:endParaRPr lang="ko-KR" altLang="en-US" sz="1600" spc="-150" dirty="0">
              <a:solidFill>
                <a:srgbClr val="83887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8" name="그룹 3"/>
          <p:cNvGrpSpPr/>
          <p:nvPr/>
        </p:nvGrpSpPr>
        <p:grpSpPr>
          <a:xfrm>
            <a:off x="2052439" y="1773610"/>
            <a:ext cx="8928992" cy="913447"/>
            <a:chOff x="2370111" y="658959"/>
            <a:chExt cx="8928992" cy="913447"/>
          </a:xfrm>
        </p:grpSpPr>
        <p:sp>
          <p:nvSpPr>
            <p:cNvPr id="9" name="TextBox 4"/>
            <p:cNvSpPr txBox="1"/>
            <p:nvPr/>
          </p:nvSpPr>
          <p:spPr>
            <a:xfrm>
              <a:off x="3298805" y="912234"/>
              <a:ext cx="8000298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4000" b="1" spc="-150" dirty="0" smtClean="0">
                  <a:solidFill>
                    <a:prstClr val="white"/>
                  </a:solidFill>
                </a:rPr>
                <a:t>안전보건 </a:t>
              </a:r>
              <a:r>
                <a:rPr lang="ko-KR" altLang="en-US" sz="4000" b="1" spc="-150" dirty="0" err="1" smtClean="0">
                  <a:solidFill>
                    <a:prstClr val="white"/>
                  </a:solidFill>
                </a:rPr>
                <a:t>콘텐츠</a:t>
              </a:r>
              <a:r>
                <a:rPr lang="ko-KR" altLang="en-US" sz="4000" b="1" spc="-150" dirty="0" smtClean="0">
                  <a:solidFill>
                    <a:prstClr val="white"/>
                  </a:solidFill>
                </a:rPr>
                <a:t> 활용 가이드</a:t>
              </a:r>
              <a:endParaRPr lang="en-US" altLang="ko-KR" sz="4000" b="1" spc="-150" dirty="0" smtClean="0">
                <a:solidFill>
                  <a:prstClr val="white"/>
                </a:solidFill>
              </a:endParaRPr>
            </a:p>
          </p:txBody>
        </p:sp>
        <p:grpSp>
          <p:nvGrpSpPr>
            <p:cNvPr id="10" name="그룹 8"/>
            <p:cNvGrpSpPr/>
            <p:nvPr/>
          </p:nvGrpSpPr>
          <p:grpSpPr>
            <a:xfrm>
              <a:off x="2370111" y="658959"/>
              <a:ext cx="928694" cy="913447"/>
              <a:chOff x="2370111" y="658959"/>
              <a:chExt cx="928694" cy="913447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2584425" y="658959"/>
                <a:ext cx="714380" cy="8281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6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375624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안전보건 </a:t>
              </a:r>
              <a:r>
                <a:rPr lang="ko-KR" altLang="en-US" sz="2800" b="1" spc="-133" dirty="0" err="1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콘텐츠</a:t>
              </a:r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 활용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6</a:t>
              </a:r>
              <a:endParaRPr lang="ko-KR" altLang="en-US" sz="3400" dirty="0">
                <a:solidFill>
                  <a:prstClr val="black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 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07999" y="2997746"/>
            <a:ext cx="2252552" cy="7591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dirty="0" err="1" smtClean="0">
                <a:solidFill>
                  <a:prstClr val="black"/>
                </a:solidFill>
              </a:rPr>
              <a:t>포털사이트에</a:t>
            </a:r>
            <a:r>
              <a:rPr lang="ko-KR" altLang="en-US" sz="1200" dirty="0" smtClean="0">
                <a:solidFill>
                  <a:prstClr val="black"/>
                </a:solidFill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</a:rPr>
              <a:t>‘</a:t>
            </a:r>
            <a:r>
              <a:rPr lang="ko-KR" altLang="en-US" sz="1200" dirty="0" smtClean="0">
                <a:solidFill>
                  <a:prstClr val="black"/>
                </a:solidFill>
              </a:rPr>
              <a:t>안전보건공단</a:t>
            </a:r>
            <a:r>
              <a:rPr lang="en-US" altLang="ko-KR" sz="1200" dirty="0" smtClean="0">
                <a:solidFill>
                  <a:prstClr val="black"/>
                </a:solidFill>
              </a:rPr>
              <a:t>’ </a:t>
            </a: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solidFill>
                  <a:prstClr val="black"/>
                </a:solidFill>
              </a:rPr>
              <a:t>입력 또는 </a:t>
            </a:r>
            <a:r>
              <a:rPr lang="ko-KR" altLang="en-US" sz="1200" dirty="0" err="1" smtClean="0">
                <a:solidFill>
                  <a:prstClr val="black"/>
                </a:solidFill>
              </a:rPr>
              <a:t>주소창에</a:t>
            </a:r>
            <a:endParaRPr lang="en-US" altLang="ko-KR" sz="1200" dirty="0" smtClean="0">
              <a:solidFill>
                <a:prstClr val="black"/>
              </a:solidFill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dirty="0" smtClean="0">
                <a:solidFill>
                  <a:prstClr val="black"/>
                </a:solidFill>
              </a:rPr>
              <a:t> </a:t>
            </a:r>
            <a:r>
              <a:rPr lang="en-US" altLang="ko-KR" sz="1200" dirty="0" smtClean="0">
                <a:solidFill>
                  <a:prstClr val="black"/>
                </a:solidFill>
                <a:hlinkClick r:id="rId2"/>
              </a:rPr>
              <a:t>http://www.kosha.or.kr</a:t>
            </a:r>
            <a:r>
              <a:rPr lang="en-US" altLang="ko-KR" sz="1200" dirty="0" smtClean="0">
                <a:solidFill>
                  <a:prstClr val="black"/>
                </a:solidFill>
              </a:rPr>
              <a:t> </a:t>
            </a:r>
            <a:r>
              <a:rPr lang="ko-KR" altLang="en-US" sz="1200" dirty="0" smtClean="0">
                <a:solidFill>
                  <a:prstClr val="black"/>
                </a:solidFill>
              </a:rPr>
              <a:t>입력</a:t>
            </a:r>
            <a:endParaRPr lang="ko-KR" altLang="en-US" sz="1200" b="1" spc="-133" dirty="0">
              <a:solidFill>
                <a:srgbClr val="0070C0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6615" y="1197546"/>
            <a:ext cx="7416824" cy="51845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공단 홈페이지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안전보건자료실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977" y="5273352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공단 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VR </a:t>
            </a:r>
            <a:r>
              <a:rPr lang="ko-KR" altLang="en-US" sz="2200" b="1" spc="-133" dirty="0" smtClean="0">
                <a:solidFill>
                  <a:srgbClr val="33CCCC"/>
                </a:solidFill>
              </a:rPr>
              <a:t>홈페이지</a:t>
            </a:r>
          </a:p>
        </p:txBody>
      </p:sp>
    </p:spTree>
    <p:extLst>
      <p:ext uri="{BB962C8B-B14F-4D97-AF65-F5344CB8AC3E}">
        <p14:creationId xmlns:p14="http://schemas.microsoft.com/office/powerpoint/2010/main" val="21516630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미디어 활용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6</a:t>
              </a:r>
              <a:endParaRPr lang="ko-KR" altLang="en-US" sz="3400" dirty="0">
                <a:solidFill>
                  <a:prstClr val="black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 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31799" y="2555756"/>
            <a:ext cx="2252552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구글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PLAY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스토어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(Android), </a:t>
            </a:r>
            <a:r>
              <a:rPr lang="ko-KR" altLang="en-US" sz="1200" b="1" spc="-133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앱스토어</a:t>
            </a:r>
            <a:endParaRPr lang="en-US" altLang="ko-KR" sz="1200" b="1" spc="-133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383558" indent="-383558">
              <a:spcAft>
                <a:spcPts val="799"/>
              </a:spcAft>
            </a:pP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(</a:t>
            </a:r>
            <a:r>
              <a:rPr lang="en-US" altLang="ko-KR" sz="1200" b="1" spc="-133" dirty="0" err="1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iOS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)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에서 키워드 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‘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안전보건공단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’ 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또는</a:t>
            </a:r>
            <a:endParaRPr lang="en-US" altLang="ko-KR" sz="1200" b="1" spc="-133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‘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위기탈출 안전보건</a:t>
            </a:r>
            <a:r>
              <a:rPr lang="en-US" altLang="ko-KR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’</a:t>
            </a: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을 검색하여 </a:t>
            </a:r>
            <a:endParaRPr lang="en-US" altLang="ko-KR" sz="1200" b="1" spc="-133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383558" indent="-383558">
              <a:spcAft>
                <a:spcPts val="799"/>
              </a:spcAft>
            </a:pPr>
            <a:r>
              <a:rPr lang="ko-KR" altLang="en-US" sz="1200" b="1" spc="-133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애플리케이션 설치 </a:t>
            </a:r>
            <a:endParaRPr lang="ko-KR" altLang="en-US" sz="1200" b="1" spc="-133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341562"/>
            <a:ext cx="7789159" cy="50053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03.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</a:rPr>
              <a:t>스마트폰</a:t>
            </a:r>
            <a:r>
              <a:rPr lang="ko-KR" altLang="en-US" sz="2200" b="1" spc="-133" dirty="0" smtClean="0">
                <a:solidFill>
                  <a:srgbClr val="33CCCC"/>
                </a:solidFill>
              </a:rPr>
              <a:t>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앱</a:t>
            </a:r>
            <a:endParaRPr lang="ko-KR" altLang="en-US" sz="2200" b="1" spc="-133" dirty="0" smtClean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87461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미디어 활용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6</a:t>
              </a:r>
              <a:endParaRPr lang="ko-KR" altLang="en-US" sz="3400" dirty="0">
                <a:solidFill>
                  <a:prstClr val="black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 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19" y="1485578"/>
            <a:ext cx="8013811" cy="479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5599" y="1572406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04.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미디어 현장배송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5712" y="354516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05.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공단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유튜브</a:t>
            </a:r>
            <a:endParaRPr lang="ko-KR" altLang="en-US" sz="2200" b="1" spc="-133" dirty="0" smtClean="0">
              <a:solidFill>
                <a:srgbClr val="33CC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904" y="4985320"/>
            <a:ext cx="2404952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06.</a:t>
            </a:r>
          </a:p>
          <a:p>
            <a:pPr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가까운 일선기관</a:t>
            </a:r>
          </a:p>
        </p:txBody>
      </p:sp>
    </p:spTree>
    <p:extLst>
      <p:ext uri="{BB962C8B-B14F-4D97-AF65-F5344CB8AC3E}">
        <p14:creationId xmlns:p14="http://schemas.microsoft.com/office/powerpoint/2010/main" val="191723737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2921" y="2061642"/>
            <a:ext cx="8286808" cy="24288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latinLnBrk="0">
              <a:lnSpc>
                <a:spcPct val="200000"/>
              </a:lnSpc>
              <a:buClr>
                <a:srgbClr val="33CCCC"/>
              </a:buClr>
            </a:pPr>
            <a:r>
              <a:rPr lang="ko-KR" altLang="en-US" sz="7000" b="1" dirty="0" smtClean="0">
                <a:solidFill>
                  <a:prstClr val="white"/>
                </a:solidFill>
              </a:rPr>
              <a:t>감사합니다</a:t>
            </a:r>
            <a:r>
              <a:rPr lang="en-US" altLang="ko-KR" sz="7000" b="1" dirty="0" smtClean="0">
                <a:solidFill>
                  <a:prstClr val="white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6153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18004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 예방은 단순히 회사의 노력만으로는 되지 않음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근로자도 적극 협력하고 참여해야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근로자는 산업재해로부터 안전하고 건강하게 일할 수 있는 권리와 함께 산업재해 예방을 위해 지켜야 할 의무도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1950" indent="-17145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산업안전보건법은 근로자 자신  및 동료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전체의 안전보건을 위한 의무사항을 규정함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>
                <a:solidFill>
                  <a:prstClr val="black"/>
                </a:solidFill>
              </a:rPr>
              <a:t>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  *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근로자의 의무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산업안전보건 법령 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및 안전규정 등 준수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3973585"/>
            <a:ext cx="8072494" cy="1928826"/>
            <a:chOff x="3441681" y="4072736"/>
            <a:chExt cx="8072494" cy="1928826"/>
          </a:xfrm>
        </p:grpSpPr>
        <p:sp>
          <p:nvSpPr>
            <p:cNvPr id="6" name="직사각형 5"/>
            <p:cNvSpPr/>
            <p:nvPr/>
          </p:nvSpPr>
          <p:spPr>
            <a:xfrm>
              <a:off x="3655995" y="4358488"/>
              <a:ext cx="7858180" cy="1643074"/>
            </a:xfrm>
            <a:prstGeom prst="rect">
              <a:avLst/>
            </a:prstGeom>
            <a:solidFill>
              <a:srgbClr val="33CCC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7" name="그림 6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072736"/>
              <a:ext cx="1815074" cy="642942"/>
            </a:xfrm>
            <a:prstGeom prst="rect">
              <a:avLst/>
            </a:prstGeom>
          </p:spPr>
        </p:pic>
        <p:grpSp>
          <p:nvGrpSpPr>
            <p:cNvPr id="10" name="그룹 9"/>
            <p:cNvGrpSpPr/>
            <p:nvPr/>
          </p:nvGrpSpPr>
          <p:grpSpPr>
            <a:xfrm>
              <a:off x="4799003" y="4144174"/>
              <a:ext cx="4857784" cy="357190"/>
              <a:chOff x="4799003" y="3929860"/>
              <a:chExt cx="4857784" cy="357190"/>
            </a:xfrm>
          </p:grpSpPr>
          <p:sp>
            <p:nvSpPr>
              <p:cNvPr id="8" name="모서리가 둥근 직사각형 7"/>
              <p:cNvSpPr/>
              <p:nvPr/>
            </p:nvSpPr>
            <p:spPr>
              <a:xfrm>
                <a:off x="4799003" y="3965799"/>
                <a:ext cx="4357718" cy="32125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solidFill>
                  <a:srgbClr val="4F87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227631" y="3929860"/>
                <a:ext cx="4429156" cy="3231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83558" indent="-383558">
                  <a:lnSpc>
                    <a:spcPct val="150000"/>
                  </a:lnSpc>
                </a:pPr>
                <a:r>
                  <a:rPr lang="ko-KR" altLang="en-US" sz="1400" b="1" spc="-133" dirty="0" smtClean="0">
                    <a:solidFill>
                      <a:prstClr val="black"/>
                    </a:solidFill>
                  </a:rPr>
                  <a:t>산업안전보건법에서 정하고 있는 근로자의 의무</a:t>
                </a:r>
                <a:endParaRPr lang="ko-KR" altLang="en-US" sz="1400" b="1" spc="-133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0375" y="4787116"/>
              <a:ext cx="6357982" cy="9278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8000" indent="-10800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근로자는 이 법과 이 법에 따른 명령으로 정하는 산업재해 예방을 위한 기준을  지켜야 하며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사업주 또는 「근로기준법」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101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조에 따른 근로감독관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공단 등 관계인이 실시하는 산업재해 예방에 관한 조치에 따라야 한다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.(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법 제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6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0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올바른 작업 복장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13119" y="1500968"/>
            <a:ext cx="8001056" cy="3693319"/>
            <a:chOff x="3513119" y="1572406"/>
            <a:chExt cx="8001056" cy="3693319"/>
          </a:xfrm>
        </p:grpSpPr>
        <p:sp>
          <p:nvSpPr>
            <p:cNvPr id="4" name="TextBox 3"/>
            <p:cNvSpPr txBox="1"/>
            <p:nvPr/>
          </p:nvSpPr>
          <p:spPr>
            <a:xfrm>
              <a:off x="4727565" y="1572406"/>
              <a:ext cx="6786610" cy="36933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회사에서 정해진 복장 규정이 있는 경우에는 그 내용을 따름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떨어지는 물체로부터 머리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안전모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작업물로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인해 머리가 지저분해지는 것 방지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머리카락이 기계나 회전축에 말려 들어갈 위험을 방지하기 위해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손 보호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 시 손이 더러워지는 것 방지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장갑을 끼면 손가락의 감각이 무뎌져 작업에 영향을 주고 위험한 일도 발생할 수 있어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작업특성에 적합한 올바른 장갑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위생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유해요인 제거 등을 위해 앞치마 착용 시 앞치마가 기계에 말려 들어가지 않도록 조치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목도리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스카프 착용 시 말림에 의한 재해가 발생하는 경우 있음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)</a:t>
              </a: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작업내용에 적합한 안전화 착용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슬리퍼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샌들과 같은 벗겨지기거나 미끄러지기 쉬운 신발 착용 금지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13120" y="1572406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작업복</a:t>
              </a:r>
              <a:endParaRPr lang="en-US" altLang="ko-KR" sz="16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13119" y="485855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신   발</a:t>
              </a:r>
              <a:endParaRPr lang="en-US" altLang="ko-KR" sz="14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13119" y="196509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모   자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13119" y="2679475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장   갑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13119" y="3786984"/>
              <a:ext cx="142876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91779">
                <a:lnSpc>
                  <a:spcPct val="150000"/>
                </a:lnSpc>
                <a:buClr>
                  <a:srgbClr val="33CCCC"/>
                </a:buClr>
              </a:pP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■ 앞치마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513119" y="5644372"/>
            <a:ext cx="79296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올바른 직장에서의 복장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: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신체의 부상을 방지하는 것이 첫 번째 목적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>,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 </a:t>
            </a:r>
            <a:r>
              <a:rPr lang="en-US" altLang="ko-KR" sz="16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600" b="1" spc="-133" dirty="0" smtClean="0">
                <a:solidFill>
                  <a:srgbClr val="666699"/>
                </a:solidFill>
              </a:rPr>
            </a:br>
            <a:r>
              <a:rPr lang="en-US" altLang="ko-KR" sz="1600" b="1" spc="-133" dirty="0" smtClean="0">
                <a:solidFill>
                  <a:srgbClr val="666699"/>
                </a:solidFill>
              </a:rPr>
              <a:t>                                           </a:t>
            </a:r>
            <a:r>
              <a:rPr lang="ko-KR" altLang="en-US" sz="1600" b="1" spc="-133" dirty="0" smtClean="0">
                <a:solidFill>
                  <a:srgbClr val="666699"/>
                </a:solidFill>
              </a:rPr>
              <a:t>일을 편리하게 하도록 하는 것은 두 번째 목적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1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개인 보호구 </a:t>
            </a:r>
            <a:r>
              <a:rPr lang="ko-KR" altLang="en-US" sz="2200" b="1" spc="-133" dirty="0" err="1" smtClean="0">
                <a:solidFill>
                  <a:srgbClr val="33CCCC"/>
                </a:solidFill>
              </a:rPr>
              <a:t>지급ㆍ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착용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513119" y="1929596"/>
            <a:ext cx="8001056" cy="3286148"/>
            <a:chOff x="3513119" y="1786720"/>
            <a:chExt cx="8001056" cy="3286148"/>
          </a:xfrm>
        </p:grpSpPr>
        <p:pic>
          <p:nvPicPr>
            <p:cNvPr id="20" name="그림 19" descr="12 보호구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3119" y="1786720"/>
              <a:ext cx="8001056" cy="2744651"/>
            </a:xfrm>
            <a:prstGeom prst="rect">
              <a:avLst/>
            </a:prstGeom>
          </p:spPr>
        </p:pic>
        <p:grpSp>
          <p:nvGrpSpPr>
            <p:cNvPr id="19" name="그룹 18"/>
            <p:cNvGrpSpPr/>
            <p:nvPr/>
          </p:nvGrpSpPr>
          <p:grpSpPr>
            <a:xfrm>
              <a:off x="3513119" y="2715414"/>
              <a:ext cx="8001056" cy="500066"/>
              <a:chOff x="3513119" y="1929596"/>
              <a:chExt cx="8001056" cy="500066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1929596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3584557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안전모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5084755" y="2040565"/>
                <a:ext cx="14287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안전화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6442077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방진마스크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942275" y="1929596"/>
                <a:ext cx="214314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방독마스크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송기마스크</a:t>
                </a:r>
                <a:r>
                  <a:rPr lang="en-US" altLang="ko-KR" sz="1600" b="1" spc="-133" dirty="0" smtClean="0">
                    <a:solidFill>
                      <a:prstClr val="white"/>
                    </a:solidFill>
                  </a:rPr>
                  <a:t>, </a:t>
                </a:r>
              </a:p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전동식</a:t>
                </a: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 호흡보호구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156853" y="2040565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귀마개</a:t>
                </a: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3513119" y="4572802"/>
              <a:ext cx="8001056" cy="500066"/>
              <a:chOff x="3513119" y="3858422"/>
              <a:chExt cx="8001056" cy="500066"/>
            </a:xfrm>
          </p:grpSpPr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13119" y="3858422"/>
                <a:ext cx="80010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84557" y="3969391"/>
                <a:ext cx="1214446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귀덮개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299201" y="3969391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보안면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01331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보안경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7656523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smtClean="0">
                    <a:solidFill>
                      <a:prstClr val="white"/>
                    </a:solidFill>
                  </a:rPr>
                  <a:t>안전장갑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942407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보호복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0299729" y="4001298"/>
                <a:ext cx="1143008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Clr>
                    <a:srgbClr val="33CCCC"/>
                  </a:buClr>
                </a:pPr>
                <a:r>
                  <a:rPr lang="ko-KR" altLang="en-US" sz="1600" b="1" spc="-133" dirty="0" err="1" smtClean="0">
                    <a:solidFill>
                      <a:prstClr val="white"/>
                    </a:solidFill>
                  </a:rPr>
                  <a:t>안전대</a:t>
                </a:r>
                <a:endParaRPr lang="ko-KR" altLang="en-US" sz="1600" b="1" spc="-133" dirty="0" smtClean="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22" name="그룹 2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유해위험장소 등에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안전보건표지 부착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41682" y="1500968"/>
            <a:ext cx="4000527" cy="27597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안전보건표지란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위험장소 또는 위험물질에 대한 경고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비상시에 대처하기 위한 지시 또는 안내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기타 근로자의 안전보건의식을 고취하기 위한 사항 등을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그림ㆍ기호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및 글자 등으로 표시하여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유해위험장소ㆍ시설ㆍ물체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등에 설치 또는 부착하는 표지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13119" y="5072868"/>
            <a:ext cx="4000528" cy="361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안전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보건표지의 종류와 형태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pic>
        <p:nvPicPr>
          <p:cNvPr id="13" name="그림 12" descr="13 안전표지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6523" y="1358092"/>
            <a:ext cx="3822445" cy="516991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08623" y="5464142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pc="-133" dirty="0" smtClean="0">
                <a:solidFill>
                  <a:prstClr val="black"/>
                </a:solidFill>
              </a:rPr>
              <a:t>-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</a:t>
            </a:r>
            <a:r>
              <a:rPr lang="ko-KR" altLang="en-US" sz="1400" b="1" spc="-133" dirty="0">
                <a:solidFill>
                  <a:prstClr val="black"/>
                </a:solidFill>
              </a:rPr>
              <a:t>시행규칙 </a:t>
            </a:r>
            <a:r>
              <a:rPr lang="en-US" altLang="ko-KR" sz="1400" b="1" spc="-133" dirty="0">
                <a:solidFill>
                  <a:prstClr val="black"/>
                </a:solidFill>
              </a:rPr>
              <a:t>[</a:t>
            </a:r>
            <a:r>
              <a:rPr lang="ko-KR" altLang="en-US" sz="1400" b="1" spc="-133" dirty="0">
                <a:solidFill>
                  <a:prstClr val="black"/>
                </a:solidFill>
              </a:rPr>
              <a:t>별표</a:t>
            </a:r>
            <a:r>
              <a:rPr lang="en-US" altLang="ko-KR" sz="1400" b="1" spc="-133" dirty="0">
                <a:solidFill>
                  <a:prstClr val="black"/>
                </a:solidFill>
              </a:rPr>
              <a:t>6] 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rcRect l="10216" t="11821"/>
          <a:stretch/>
        </p:blipFill>
        <p:spPr>
          <a:xfrm>
            <a:off x="8821191" y="2837944"/>
            <a:ext cx="432048" cy="361253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19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내에서의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통행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2" y="1786720"/>
            <a:ext cx="8072493" cy="1605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교통사고는 도로 뿐만 아니라 공장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사업장 내에서도 발생할 수 있음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이는 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화물자동차 등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차량계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하역 운반기계로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중량물을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운반하는 작업이 많기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따라서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작업자와 운반기계가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뒤섞여 이동하지 않도록 별도의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통로를 만들고 해당 통로에는 안전표시가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되어 있어야 </a:t>
            </a:r>
            <a:r>
              <a:rPr lang="ko-KR" altLang="en-US" sz="1600" b="1" spc="-133" dirty="0">
                <a:solidFill>
                  <a:prstClr val="black"/>
                </a:solidFill>
              </a:rPr>
              <a:t>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441680" y="3734926"/>
            <a:ext cx="8072495" cy="321691"/>
            <a:chOff x="3441680" y="2786852"/>
            <a:chExt cx="8072495" cy="321691"/>
          </a:xfrm>
        </p:grpSpPr>
        <p:sp>
          <p:nvSpPr>
            <p:cNvPr id="6" name="TextBox 5"/>
            <p:cNvSpPr txBox="1"/>
            <p:nvPr/>
          </p:nvSpPr>
          <p:spPr>
            <a:xfrm>
              <a:off x="3441681" y="2786852"/>
              <a:ext cx="8072494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  </a:t>
              </a:r>
              <a:r>
                <a:rPr lang="ko-KR" altLang="en-US" sz="1600" b="1" spc="-133" dirty="0" smtClean="0">
                  <a:solidFill>
                    <a:srgbClr val="666699"/>
                  </a:solidFill>
                </a:rPr>
                <a:t>안전통로 예시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7" name="그림 6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0" y="2929728"/>
              <a:ext cx="142876" cy="142876"/>
            </a:xfrm>
            <a:prstGeom prst="rect">
              <a:avLst/>
            </a:prstGeom>
          </p:spPr>
        </p:pic>
      </p:grpSp>
      <p:pic>
        <p:nvPicPr>
          <p:cNvPr id="8" name="그림 7" descr="14 안전통로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5995" y="4092116"/>
            <a:ext cx="7358569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65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작업장 정리정돈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41682" y="1500968"/>
            <a:ext cx="6858047" cy="340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1000"/>
              </a:spcAft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 사업주 및 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작업장에서 넘어지거나 미끄러지는 등의 위험이 없도록 작업장 바닥 등을 안전하고 청결한 상태로 유지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제품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자재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부재 등이 넘어지지 않도록 단단히 고정 하는 등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안전조치를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360000" indent="-144000" latinLnBrk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근로자가 작업하는 장소를 항상 청결하게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유지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관리하며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폐기물은 정해진 장소에만 버림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11" name="그림 10" descr="15 정리정돈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28027" y="3858422"/>
            <a:ext cx="3357586" cy="2080614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45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72406"/>
            <a:ext cx="2757234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유해위험기계기구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방호조치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8583" y="1539319"/>
            <a:ext cx="8403845" cy="11721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방호조치란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위험기계ㆍ기구의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위험장소 또는 부위에 근로자가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통상적인 방법으로 접근하지 못하도록 하는 제한조치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1950" indent="-11112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방호망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덮개 또는 각종 방호장치 등을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설치하는 것을 포함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599" y="3346559"/>
            <a:ext cx="2357454" cy="6787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재해위험이 높은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기계 및 방호장치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3582605" y="2850978"/>
            <a:ext cx="7859767" cy="885472"/>
            <a:chOff x="3460367" y="3232127"/>
            <a:chExt cx="7859767" cy="625707"/>
          </a:xfrm>
        </p:grpSpPr>
        <p:sp>
          <p:nvSpPr>
            <p:cNvPr id="18" name="대각선 방향의 모서리가 잘린 사각형 17"/>
            <p:cNvSpPr/>
            <p:nvPr/>
          </p:nvSpPr>
          <p:spPr>
            <a:xfrm>
              <a:off x="6105160" y="3232127"/>
              <a:ext cx="5214974" cy="571504"/>
            </a:xfrm>
            <a:prstGeom prst="snip2DiagRect">
              <a:avLst/>
            </a:prstGeom>
            <a:solidFill>
              <a:srgbClr val="33CCCC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3" name="대각선 방향의 모서리가 잘린 사각형 12"/>
            <p:cNvSpPr/>
            <p:nvPr/>
          </p:nvSpPr>
          <p:spPr>
            <a:xfrm>
              <a:off x="3460367" y="3232127"/>
              <a:ext cx="2857520" cy="571504"/>
            </a:xfrm>
            <a:prstGeom prst="snip2Diag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6385" y="3292315"/>
              <a:ext cx="3143271" cy="5384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ts val="2200"/>
                </a:lnSpc>
                <a:spcAft>
                  <a:spcPts val="1000"/>
                </a:spcAft>
                <a:buClr>
                  <a:srgbClr val="33CCCC"/>
                </a:buClr>
                <a:buFont typeface="Arial" pitchFamily="34" charset="0"/>
                <a:buChar char="•"/>
              </a:pPr>
              <a:r>
                <a:rPr lang="ko-KR" altLang="en-US" sz="1500" b="1" spc="-133" dirty="0" err="1" smtClean="0">
                  <a:solidFill>
                    <a:prstClr val="white"/>
                  </a:solidFill>
                </a:rPr>
                <a:t>유해ㆍ위험</a:t>
              </a: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 방지를 위하여 </a:t>
              </a:r>
              <a:r>
                <a:rPr lang="en-US" altLang="ko-KR" sz="1500" b="1" spc="-133" dirty="0" smtClean="0">
                  <a:solidFill>
                    <a:prstClr val="white"/>
                  </a:solidFill>
                </a:rPr>
                <a:t/>
              </a:r>
              <a:br>
                <a:rPr lang="en-US" altLang="ko-KR" sz="1500" b="1" spc="-133" dirty="0" smtClean="0">
                  <a:solidFill>
                    <a:prstClr val="white"/>
                  </a:solidFill>
                </a:rPr>
              </a:br>
              <a:r>
                <a:rPr lang="ko-KR" altLang="en-US" sz="1500" b="1" spc="-133" dirty="0" smtClean="0">
                  <a:solidFill>
                    <a:prstClr val="white"/>
                  </a:solidFill>
                </a:rPr>
                <a:t>방호조치가 필요한 기계기구 </a:t>
              </a:r>
              <a:endParaRPr lang="en-US" altLang="ko-KR" sz="1500" b="1" spc="-133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370962" y="3303836"/>
              <a:ext cx="468337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예초기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원심기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공기압축기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금속절단기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지게차</a:t>
              </a:r>
              <a:r>
                <a:rPr lang="en-US" altLang="ko-KR" sz="1500" b="1" spc="-133" dirty="0" smtClean="0">
                  <a:solidFill>
                    <a:prstClr val="black"/>
                  </a:solidFill>
                </a:rPr>
                <a:t>, </a:t>
              </a:r>
            </a:p>
            <a:p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포장기계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진공포장기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400" b="1" spc="-133" dirty="0" err="1" smtClean="0">
                  <a:solidFill>
                    <a:prstClr val="black"/>
                  </a:solidFill>
                </a:rPr>
                <a:t>래핑기로</a:t>
              </a: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 한정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)</a:t>
              </a:r>
              <a:endParaRPr lang="ko-KR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98475" y="4215612"/>
            <a:ext cx="242889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7683" y="3861842"/>
          <a:ext cx="7858180" cy="2232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2916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91677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프레스 	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및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절곡기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크레인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리프트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압력용기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6.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롤러기 	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사출성형기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고소작업대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곤돌라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	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48906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종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1.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프레스 및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전단기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방호장치     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양중기용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과부하 방지장치 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보일러 압력방출용 안전밸브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4. 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안전밸브  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압력용기 압력방출용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파열판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절연용 </a:t>
                      </a:r>
                      <a:r>
                        <a:rPr lang="ko-KR" altLang="en-US" sz="1200" spc="-150" baseline="0" dirty="0" err="1" smtClean="0">
                          <a:latin typeface="+mj-ea"/>
                          <a:ea typeface="+mj-ea"/>
                          <a:cs typeface="Mangal"/>
                        </a:rPr>
                        <a:t>방호구</a:t>
                      </a:r>
                      <a:r>
                        <a:rPr lang="ko-KR" altLang="en-US" sz="1200" spc="-150" baseline="0" dirty="0" smtClean="0">
                          <a:latin typeface="+mj-ea"/>
                          <a:ea typeface="+mj-ea"/>
                          <a:cs typeface="Mangal"/>
                        </a:rPr>
                        <a:t> 및 활선작업용 기구</a:t>
                      </a:r>
                      <a:endParaRPr lang="en-US" altLang="ko-KR" sz="1200" spc="-15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7. 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방폭구조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전기기계ㆍ기구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및 부품   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8.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기자재로서 고용노동부장관이 정하여 고시하는 것</a:t>
                      </a:r>
                      <a:endParaRPr lang="en-US" altLang="ko-KR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9.  </a:t>
                      </a:r>
                      <a:r>
                        <a:rPr lang="ko-KR" altLang="en-US" sz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충돌</a:t>
                      </a:r>
                      <a:r>
                        <a:rPr lang="ko-KR" altLang="en-US" sz="1200" kern="1200" spc="-15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ㆍ협착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Mangal"/>
                        </a:rPr>
                        <a:t> 등의 위험 방지에 필요한 산업용 로봇 방호장치로서 고용노동부장관이 정하여 고시하는 것</a:t>
                      </a:r>
                      <a:endParaRPr lang="ko-KR" altLang="en-US" sz="1200" spc="-15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그룹 1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0" name="직사각형 1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6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1144" y="4005858"/>
            <a:ext cx="8072493" cy="20518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제거하거나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마음대로 위치를 변경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개조해서는 안됨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부착되어 있는 이유와 그 성능을 충분히 이해한 상태에서 사용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사용하는 것이 아무래도 불편한 경우에는 감독자에게 보고해 지도 받기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마음대로 제거하는 등의 행위를 해서는 안됨</a:t>
            </a:r>
            <a:r>
              <a:rPr lang="en-US" altLang="ko-KR" sz="1300" b="1" spc="-133" dirty="0" smtClean="0">
                <a:solidFill>
                  <a:prstClr val="black"/>
                </a:solidFill>
              </a:rPr>
              <a:t>)</a:t>
            </a: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수리를 위해 또는 작업의 필요상 감독자의 허가를 받고 안전장치를 제거한 경우에는 수리 또는 그 작업이 종료된 즉시 원상 복구하여 부착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방호장치가 망가지거나 고장 난 경우에는 즉시 감독자에게 보고를 하고 지시 받기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ts val="2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300" b="1" spc="-133" dirty="0" smtClean="0">
                <a:solidFill>
                  <a:prstClr val="black"/>
                </a:solidFill>
              </a:rPr>
              <a:t>방호장치를 마련하고 싶은 것이 있다면 감독자에게 보고</a:t>
            </a:r>
            <a:endParaRPr lang="en-US" altLang="ko-KR" sz="13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1351" y="1500968"/>
            <a:ext cx="2071702" cy="580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기계ㆍ설비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/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9913" y="4149874"/>
            <a:ext cx="2143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600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 사용상의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latinLnBrk="0">
              <a:lnSpc>
                <a:spcPts val="2400"/>
              </a:lnSpc>
              <a:buClr>
                <a:srgbClr val="666699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주의사항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6" name="표 2"/>
          <p:cNvGraphicFramePr>
            <a:graphicFrameLocks noGrp="1"/>
          </p:cNvGraphicFramePr>
          <p:nvPr>
            <p:extLst/>
          </p:nvPr>
        </p:nvGraphicFramePr>
        <p:xfrm>
          <a:off x="3370243" y="1572406"/>
          <a:ext cx="7858180" cy="216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7256"/>
                <a:gridCol w="7000924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구     분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대                   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/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기구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연삭기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또는 연마기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휴대형은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산업용 로봇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혼합기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파쇄기 또는 분쇄기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식품가공용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파쇄ㆍ절단ㆍ혼합ㆍ제면기만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6.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컨베이어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자동차정비용 리프트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공작기계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선반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드릴기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평삭ㆍ형삭기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밀링만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고정형 목재가공용 기계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둥근톱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대패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루타기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띠톱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모떼기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기계만 해당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인쇄기</a:t>
                      </a:r>
                      <a:endParaRPr lang="ko-KR" altLang="en-US" sz="1200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방호장치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1.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아세틸렌 용접장치용 또는 가스집합 용접장치용 안전기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2.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교류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아크용접기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용 자동전격방지기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3.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롤러기 급정지장치 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연삭기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덮개 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5.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목재 가공용 둥근톱 반발 예방장치와 날 접촉 예방장치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6.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동력식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수동대패용 칼날 접촉 방지장치    </a:t>
                      </a: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7. </a:t>
                      </a:r>
                      <a:r>
                        <a:rPr lang="ko-KR" altLang="en-US" sz="1200" spc="-100" baseline="0" dirty="0" err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추락ㆍ낙하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및 붕괴 등의 위험 방지 및 보호에 필요한 가설 기자재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안전인증대상 가설기자재 제외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로서 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228600" lvl="0" indent="-228600" algn="l" latinLnBrk="1">
                        <a:lnSpc>
                          <a:spcPts val="15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  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고용노동부장관이 정하여 고시하는 것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8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41681" y="1572406"/>
            <a:ext cx="8072494" cy="1000132"/>
          </a:xfrm>
          <a:prstGeom prst="rect">
            <a:avLst/>
          </a:prstGeom>
          <a:solidFill>
            <a:srgbClr val="00999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98805" y="1358092"/>
            <a:ext cx="1428760" cy="506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0309" y="1715282"/>
            <a:ext cx="42862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매일 작업시작 전 방호장치를 점검하고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상태가 이상이 없는지 확인한 후 작업 시작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9" name="그림 8" descr="18 안전확인 삽화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37215" y="1268638"/>
            <a:ext cx="2381783" cy="12755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4161" y="2720778"/>
            <a:ext cx="26432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사전 안전성이 확보된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>
                <a:solidFill>
                  <a:srgbClr val="666699"/>
                </a:solidFill>
              </a:rPr>
              <a:t>유해 </a:t>
            </a:r>
            <a:r>
              <a:rPr lang="en-US" altLang="ko-KR" sz="1800" b="1" spc="-133" dirty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위험한 기계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·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기구     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>
                <a:solidFill>
                  <a:srgbClr val="666699"/>
                </a:solidFill>
              </a:rPr>
              <a:t>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등의 사용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684287" y="4167125"/>
            <a:ext cx="2287932" cy="1643074"/>
            <a:chOff x="584162" y="3672847"/>
            <a:chExt cx="2430808" cy="1757211"/>
          </a:xfrm>
        </p:grpSpPr>
        <p:pic>
          <p:nvPicPr>
            <p:cNvPr id="20" name="그림 19" descr="모딴사각형-2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4162" y="3672847"/>
              <a:ext cx="2430808" cy="175721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27037" y="3786984"/>
              <a:ext cx="2286016" cy="5301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000"/>
                </a:lnSpc>
                <a:buClr>
                  <a:srgbClr val="666699"/>
                </a:buClr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안전인증 및 자율안전확인 제품의 확인은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?</a:t>
              </a:r>
            </a:p>
          </p:txBody>
        </p:sp>
        <p:pic>
          <p:nvPicPr>
            <p:cNvPr id="23" name="그림 22" descr="18 KS마크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4715" y="4429926"/>
              <a:ext cx="2075462" cy="857256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3441681" y="2715414"/>
            <a:ext cx="735811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latinLnBrk="0">
              <a:lnSpc>
                <a:spcPts val="2400"/>
              </a:lnSpc>
              <a:buClr>
                <a:srgbClr val="666699"/>
              </a:buClr>
            </a:pPr>
            <a:r>
              <a:rPr lang="en-US" altLang="ko-KR" sz="1400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안전인증 및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자율안전확인 대상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기계ㆍ기구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방호장치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584557" y="3072603"/>
            <a:ext cx="7500990" cy="3378939"/>
            <a:chOff x="3584557" y="3072603"/>
            <a:chExt cx="7500990" cy="3378939"/>
          </a:xfrm>
        </p:grpSpPr>
        <p:pic>
          <p:nvPicPr>
            <p:cNvPr id="30" name="그림 29" descr="18 표1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84557" y="3072603"/>
              <a:ext cx="7500990" cy="337893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870309" y="3144042"/>
              <a:ext cx="1928826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프레스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전단기</a:t>
              </a:r>
              <a:endParaRPr lang="ko-KR" altLang="en-US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광전자식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 안전장치 등 방호장치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56325" y="3144042"/>
              <a:ext cx="2357454" cy="4122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아세틸렌 또는 가스집합 용접장치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안전기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585217" y="3144042"/>
              <a:ext cx="2428892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폭발위험 장소에서의 전기기계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기구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방폭용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 전기기계 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·  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787116"/>
              <a:ext cx="2143140" cy="4122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교류아크용접기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자동전격방지기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70639" y="4779727"/>
              <a:ext cx="1928826" cy="41787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크레인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승강기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곤돌라 </a:t>
              </a:r>
              <a:r>
                <a:rPr lang="en-US" altLang="ko-KR" sz="1300" b="1" spc="-133" dirty="0" smtClean="0">
                  <a:solidFill>
                    <a:srgbClr val="33CCCC"/>
                  </a:solidFill>
                </a:rPr>
                <a:t>· 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리프트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과부하방지장치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13779" y="4779727"/>
              <a:ext cx="2500330" cy="4360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압력용기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압력방출장치 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- 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안전밸브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파열판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31" name="그림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424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13" name="직사각형 1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차①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9913" y="1786720"/>
            <a:ext cx="271464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1. </a:t>
            </a:r>
            <a:r>
              <a:rPr lang="ko-KR" altLang="en-US" sz="1600" b="1" spc="-133" dirty="0" smtClean="0">
                <a:latin typeface="+mj-ea"/>
                <a:ea typeface="+mj-ea"/>
              </a:rPr>
              <a:t>신규 입사자의 직장생활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9913" y="3429794"/>
            <a:ext cx="2714644" cy="6422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2. </a:t>
            </a:r>
            <a:r>
              <a:rPr lang="ko-KR" altLang="en-US" sz="1600" b="1" spc="-133" dirty="0" smtClean="0">
                <a:latin typeface="+mj-ea"/>
                <a:ea typeface="+mj-ea"/>
              </a:rPr>
              <a:t>산업안전보건법 주요내용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4623" y="1858158"/>
            <a:ext cx="6929486" cy="10259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</a:t>
            </a:r>
            <a:r>
              <a:rPr lang="ko-KR" altLang="en-US" sz="1300" b="1" spc="-133" dirty="0" smtClean="0">
                <a:latin typeface="+mn-ea"/>
              </a:rPr>
              <a:t>직장에 들어가면</a:t>
            </a:r>
            <a:r>
              <a:rPr lang="en-US" altLang="ko-KR" sz="1300" b="1" spc="-133" dirty="0" smtClean="0">
                <a:latin typeface="+mn-ea"/>
              </a:rPr>
              <a:t>…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</a:t>
            </a:r>
            <a:r>
              <a:rPr lang="ko-KR" altLang="en-US" sz="1300" b="1" spc="-133" dirty="0" smtClean="0">
                <a:latin typeface="+mn-ea"/>
              </a:rPr>
              <a:t>신규입사자 재해발생현황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</a:t>
            </a:r>
            <a:r>
              <a:rPr lang="ko-KR" altLang="en-US" sz="1300" b="1" spc="-133" dirty="0" smtClean="0">
                <a:latin typeface="+mn-ea"/>
              </a:rPr>
              <a:t>안전보건 활동의 첫걸음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안전보건교육</a:t>
            </a:r>
          </a:p>
          <a:p>
            <a:pPr>
              <a:lnSpc>
                <a:spcPts val="2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4. </a:t>
            </a:r>
            <a:r>
              <a:rPr lang="ko-KR" altLang="en-US" sz="1300" b="1" spc="-133" dirty="0" smtClean="0">
                <a:latin typeface="+mn-ea"/>
              </a:rPr>
              <a:t>작업 전 안전점검 등 안전의 </a:t>
            </a:r>
            <a:r>
              <a:rPr lang="ko-KR" altLang="en-US" sz="1300" b="1" spc="-133" dirty="0" err="1" smtClean="0">
                <a:latin typeface="+mn-ea"/>
              </a:rPr>
              <a:t>습관화ㆍ생활화</a:t>
            </a:r>
            <a:r>
              <a:rPr lang="ko-KR" altLang="en-US" sz="1300" b="1" spc="-133" dirty="0" smtClean="0">
                <a:latin typeface="+mn-ea"/>
              </a:rPr>
              <a:t> 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84623" y="3440195"/>
            <a:ext cx="3429024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산업안전보건 법령 및 안전규정 등 준수 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올바른 작업 복장 착용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개인 보호구 </a:t>
            </a:r>
            <a:r>
              <a:rPr lang="ko-KR" altLang="en-US" sz="1300" b="1" spc="-133" dirty="0" err="1" smtClean="0">
                <a:latin typeface="+mn-ea"/>
              </a:rPr>
              <a:t>지급ㆍ착용</a:t>
            </a:r>
            <a:endParaRPr lang="ko-KR" altLang="en-US" sz="1300" b="1" spc="-133" dirty="0" smtClean="0">
              <a:latin typeface="+mn-ea"/>
            </a:endParaRP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4.  </a:t>
            </a:r>
            <a:r>
              <a:rPr lang="ko-KR" altLang="en-US" sz="1300" b="1" spc="-133" dirty="0" smtClean="0">
                <a:latin typeface="+mn-ea"/>
              </a:rPr>
              <a:t>유해위험장소 등에 안전보건표지 부착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5.  </a:t>
            </a:r>
            <a:r>
              <a:rPr lang="ko-KR" altLang="en-US" sz="1300" b="1" spc="-133" dirty="0" smtClean="0">
                <a:latin typeface="+mn-ea"/>
              </a:rPr>
              <a:t>작업장 내에서의 통행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6.  </a:t>
            </a:r>
            <a:r>
              <a:rPr lang="ko-KR" altLang="en-US" sz="1300" b="1" spc="-133" dirty="0" smtClean="0">
                <a:latin typeface="+mn-ea"/>
              </a:rPr>
              <a:t>작업장 정리정돈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7.  </a:t>
            </a:r>
            <a:r>
              <a:rPr lang="ko-KR" altLang="en-US" sz="1300" b="1" spc="-133" dirty="0" smtClean="0">
                <a:latin typeface="+mn-ea"/>
              </a:rPr>
              <a:t>유해위험기계기구 방호조치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8.  </a:t>
            </a:r>
            <a:r>
              <a:rPr lang="ko-KR" altLang="en-US" sz="1300" b="1" spc="-133" dirty="0" smtClean="0">
                <a:latin typeface="+mn-ea"/>
              </a:rPr>
              <a:t>건강보호장치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설비</a:t>
            </a:r>
            <a:r>
              <a:rPr lang="en-US" altLang="ko-KR" sz="1300" b="1" spc="-133" dirty="0" smtClean="0">
                <a:latin typeface="+mn-ea"/>
              </a:rPr>
              <a:t>)</a:t>
            </a:r>
            <a:r>
              <a:rPr lang="ko-KR" altLang="en-US" sz="1300" b="1" spc="-133" dirty="0" smtClean="0">
                <a:latin typeface="+mn-ea"/>
              </a:rPr>
              <a:t>를 통한 건강장해 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9.  </a:t>
            </a:r>
            <a:r>
              <a:rPr lang="ko-KR" altLang="en-US" sz="1300" b="1" spc="-133" dirty="0" smtClean="0">
                <a:latin typeface="+mn-ea"/>
              </a:rPr>
              <a:t>감전 재해 예방을 위한 안전조치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085151" y="3440195"/>
            <a:ext cx="3000396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10.  </a:t>
            </a:r>
            <a:r>
              <a:rPr lang="ko-KR" altLang="en-US" sz="1300" b="1" spc="-133" dirty="0" smtClean="0">
                <a:latin typeface="+mn-ea"/>
              </a:rPr>
              <a:t>운반작업 안전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11.  </a:t>
            </a:r>
            <a:r>
              <a:rPr lang="ko-KR" altLang="en-US" sz="1300" b="1" spc="-133" dirty="0" smtClean="0">
                <a:latin typeface="+mn-ea"/>
              </a:rPr>
              <a:t>수공구 사용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12.  </a:t>
            </a:r>
            <a:r>
              <a:rPr lang="ko-KR" altLang="en-US" sz="1300" b="1" spc="-133" dirty="0" smtClean="0">
                <a:latin typeface="+mn-ea"/>
              </a:rPr>
              <a:t>화재예방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13.  </a:t>
            </a:r>
            <a:r>
              <a:rPr lang="ko-KR" altLang="en-US" sz="1300" b="1" spc="-133" dirty="0" smtClean="0">
                <a:latin typeface="+mn-ea"/>
              </a:rPr>
              <a:t>화학물질 안전보건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14.  </a:t>
            </a:r>
            <a:r>
              <a:rPr lang="ko-KR" altLang="en-US" sz="1300" b="1" spc="-133" dirty="0" smtClean="0">
                <a:latin typeface="+mn-ea"/>
              </a:rPr>
              <a:t>위험물질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15.  </a:t>
            </a:r>
            <a:r>
              <a:rPr lang="ko-KR" altLang="en-US" sz="1300" b="1" spc="-133" dirty="0" smtClean="0">
                <a:latin typeface="+mn-ea"/>
              </a:rPr>
              <a:t>유해물질</a:t>
            </a:r>
            <a:r>
              <a:rPr lang="en-US" altLang="ko-KR" sz="1300" b="1" spc="-133" dirty="0" smtClean="0">
                <a:latin typeface="+mn-ea"/>
              </a:rPr>
              <a:t>, </a:t>
            </a:r>
            <a:r>
              <a:rPr lang="ko-KR" altLang="en-US" sz="1300" b="1" spc="-133" dirty="0" smtClean="0">
                <a:latin typeface="+mn-ea"/>
              </a:rPr>
              <a:t>안전한 취급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16.  </a:t>
            </a:r>
            <a:r>
              <a:rPr lang="ko-KR" altLang="en-US" sz="1300" b="1" spc="-133" dirty="0" smtClean="0">
                <a:latin typeface="+mn-ea"/>
              </a:rPr>
              <a:t>유해위험장소에 출입제한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17.  </a:t>
            </a:r>
            <a:r>
              <a:rPr lang="ko-KR" altLang="en-US" sz="1300" b="1" spc="-133" dirty="0" smtClean="0">
                <a:latin typeface="+mn-ea"/>
              </a:rPr>
              <a:t>사고 발생시 대처 사항</a:t>
            </a:r>
          </a:p>
          <a:p>
            <a:pPr>
              <a:lnSpc>
                <a:spcPts val="2000"/>
              </a:lnSpc>
              <a:buClr>
                <a:srgbClr val="33CCCC"/>
              </a:buClr>
              <a:tabLst>
                <a:tab pos="3600000" algn="l"/>
                <a:tab pos="10800000" algn="l"/>
              </a:tabLst>
            </a:pPr>
            <a:r>
              <a:rPr lang="en-US" altLang="ko-KR" sz="1300" b="1" spc="-133" dirty="0" smtClean="0">
                <a:latin typeface="+mn-ea"/>
              </a:rPr>
              <a:t>18.  </a:t>
            </a:r>
            <a:r>
              <a:rPr lang="ko-KR" altLang="en-US" sz="1300" b="1" spc="-133" dirty="0" smtClean="0">
                <a:latin typeface="+mn-ea"/>
              </a:rPr>
              <a:t>응급조치</a:t>
            </a:r>
            <a:endParaRPr lang="en-US" altLang="ko-KR" sz="1300" b="1" spc="-133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3615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3457723" y="1572406"/>
            <a:ext cx="7699262" cy="4000528"/>
            <a:chOff x="3457723" y="1572406"/>
            <a:chExt cx="7699262" cy="4000528"/>
          </a:xfrm>
        </p:grpSpPr>
        <p:pic>
          <p:nvPicPr>
            <p:cNvPr id="10" name="그림 9" descr="19 표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57723" y="1572406"/>
              <a:ext cx="7699262" cy="400052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3513119" y="1715282"/>
              <a:ext cx="2071702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보일러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60" dirty="0" smtClean="0">
                  <a:solidFill>
                    <a:prstClr val="black"/>
                  </a:solidFill>
                </a:rPr>
                <a:t>압력방출장치 및 압력제한스위치</a:t>
              </a:r>
              <a:r>
                <a:rPr lang="en-US" altLang="ko-KR" sz="1100" b="1" spc="-60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56721" y="1643844"/>
              <a:ext cx="1928826" cy="642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목재가공용 둥근톱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반발예방장치 및</a:t>
              </a: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날접촉예방장치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27697" y="1715282"/>
              <a:ext cx="1928826" cy="5715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롤러기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급정지장치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99399" y="1715282"/>
              <a:ext cx="128588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연삭기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덮개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557" y="3715546"/>
              <a:ext cx="2357454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동력식</a:t>
              </a: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 수동대패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칼날 접촉예방장치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56325" y="3715546"/>
              <a:ext cx="2214578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산업용 로봇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안전매트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85217" y="3715546"/>
              <a:ext cx="2500330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300" b="1" spc="-133" dirty="0" smtClean="0">
                  <a:solidFill>
                    <a:srgbClr val="33CCCC"/>
                  </a:solidFill>
                </a:rPr>
                <a:t>정전 및 활선작업용 </a:t>
              </a:r>
              <a:r>
                <a:rPr lang="ko-KR" altLang="en-US" sz="1300" b="1" spc="-133" dirty="0" err="1" smtClean="0">
                  <a:solidFill>
                    <a:srgbClr val="33CCCC"/>
                  </a:solidFill>
                </a:rPr>
                <a:t>절연용기구</a:t>
              </a:r>
              <a:endParaRPr lang="en-US" altLang="ko-KR" sz="1300" b="1" spc="-133" dirty="0" smtClean="0">
                <a:solidFill>
                  <a:srgbClr val="33CCCC"/>
                </a:solidFill>
              </a:endParaRPr>
            </a:p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절연용 </a:t>
              </a:r>
              <a:r>
                <a:rPr lang="ko-KR" altLang="en-US" sz="1100" b="1" spc="-133" dirty="0" err="1" smtClean="0">
                  <a:solidFill>
                    <a:prstClr val="black"/>
                  </a:solidFill>
                </a:rPr>
                <a:t>방호구</a:t>
              </a:r>
              <a:r>
                <a:rPr lang="ko-KR" altLang="en-US" sz="1100" b="1" spc="-133" dirty="0" smtClean="0">
                  <a:solidFill>
                    <a:prstClr val="black"/>
                  </a:solidFill>
                </a:rPr>
                <a:t> 및 활선작업용 기구</a:t>
              </a:r>
              <a:r>
                <a:rPr lang="en-US" altLang="ko-KR" sz="11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16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643844"/>
            <a:ext cx="2643206" cy="13968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유해ㆍ위험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기계ㆍ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기구ㆍ설비에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대한 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정기적 안전 검사를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/>
            </a:r>
            <a:br>
              <a:rPr lang="en-US" altLang="ko-KR" sz="1800" b="1" spc="-133" dirty="0" smtClean="0">
                <a:solidFill>
                  <a:srgbClr val="666699"/>
                </a:solidFill>
              </a:rPr>
            </a:br>
            <a:r>
              <a:rPr lang="en-US" altLang="ko-KR" sz="18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통한 안전확보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3348583" y="1485578"/>
            <a:ext cx="8252967" cy="4669992"/>
            <a:chOff x="3348583" y="1485578"/>
            <a:chExt cx="8252967" cy="4669992"/>
          </a:xfrm>
        </p:grpSpPr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348583" y="1485578"/>
              <a:ext cx="8252967" cy="4669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그룹 20"/>
            <p:cNvGrpSpPr/>
            <p:nvPr/>
          </p:nvGrpSpPr>
          <p:grpSpPr>
            <a:xfrm>
              <a:off x="3491458" y="2856010"/>
              <a:ext cx="7929618" cy="285752"/>
              <a:chOff x="3441681" y="1715282"/>
              <a:chExt cx="7929618" cy="285752"/>
            </a:xfrm>
            <a:noFill/>
          </p:grpSpPr>
          <p:sp>
            <p:nvSpPr>
              <p:cNvPr id="48" name="TextBox 47"/>
              <p:cNvSpPr txBox="1"/>
              <p:nvPr/>
            </p:nvSpPr>
            <p:spPr>
              <a:xfrm>
                <a:off x="3441681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크레인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9900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압력용기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27763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프레스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585085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전단기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8942407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사출성형기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0299729" y="1715282"/>
                <a:ext cx="1071570" cy="285752"/>
              </a:xfrm>
              <a:prstGeom prst="rect">
                <a:avLst/>
              </a:prstGeom>
              <a:grp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err="1" smtClean="0">
                    <a:solidFill>
                      <a:srgbClr val="33CCCC"/>
                    </a:solidFill>
                  </a:rPr>
                  <a:t>원심기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7" name="그룹 19"/>
            <p:cNvGrpSpPr/>
            <p:nvPr/>
          </p:nvGrpSpPr>
          <p:grpSpPr>
            <a:xfrm>
              <a:off x="3420020" y="4407090"/>
              <a:ext cx="8072494" cy="285752"/>
              <a:chOff x="3298805" y="3501232"/>
              <a:chExt cx="8072494" cy="285752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298805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화학설비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4656127" y="3501232"/>
                <a:ext cx="1285884" cy="21431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건설설비 및 부속설비</a:t>
                </a:r>
                <a:endParaRPr lang="en-US" altLang="ko-KR" sz="110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6156325" y="3501232"/>
                <a:ext cx="1143008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롤러기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585085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곤돌라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8942407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국소배기장치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0299729" y="3501232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250" b="1" spc="-133" dirty="0" smtClean="0">
                    <a:solidFill>
                      <a:srgbClr val="33CCCC"/>
                    </a:solidFill>
                  </a:rPr>
                  <a:t>리프트</a:t>
                </a:r>
                <a:endParaRPr lang="en-US" altLang="ko-KR" sz="1250" b="1" spc="-133" dirty="0" smtClea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8" name="그룹 34"/>
            <p:cNvGrpSpPr/>
            <p:nvPr/>
          </p:nvGrpSpPr>
          <p:grpSpPr>
            <a:xfrm>
              <a:off x="3348583" y="5858610"/>
              <a:ext cx="4104456" cy="216024"/>
              <a:chOff x="3348583" y="5878066"/>
              <a:chExt cx="4104456" cy="216024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348583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고소작업대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716735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컨베이어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084887" y="5878066"/>
                <a:ext cx="1368152" cy="216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algn="ctr" latinLnBrk="0">
                  <a:lnSpc>
                    <a:spcPts val="1700"/>
                  </a:lnSpc>
                  <a:buClr>
                    <a:srgbClr val="666699"/>
                  </a:buClr>
                </a:pPr>
                <a:r>
                  <a:rPr lang="ko-KR" altLang="en-US" sz="1100" b="1" spc="-133" dirty="0" smtClean="0">
                    <a:solidFill>
                      <a:srgbClr val="33CCCC"/>
                    </a:solidFill>
                  </a:rPr>
                  <a:t>산업용로봇</a:t>
                </a:r>
                <a:endParaRPr lang="en-US" altLang="ko-KR" sz="1100" b="1" spc="-133" dirty="0" smtClean="0">
                  <a:solidFill>
                    <a:srgbClr val="33CCCC"/>
                  </a:solidFill>
                </a:endParaRPr>
              </a:p>
            </p:txBody>
          </p:sp>
        </p:grpSp>
      </p:grpSp>
      <p:cxnSp>
        <p:nvCxnSpPr>
          <p:cNvPr id="3" name="직선 연결선 2"/>
          <p:cNvCxnSpPr/>
          <p:nvPr/>
        </p:nvCxnSpPr>
        <p:spPr>
          <a:xfrm>
            <a:off x="3420591" y="3141762"/>
            <a:ext cx="2664297" cy="144016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3384587" y="3208506"/>
            <a:ext cx="2632374" cy="141289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b="5877"/>
          <a:stretch/>
        </p:blipFill>
        <p:spPr>
          <a:xfrm>
            <a:off x="3266564" y="3102245"/>
            <a:ext cx="2914650" cy="161447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284094" y="4733058"/>
            <a:ext cx="279666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487909" y="4716722"/>
            <a:ext cx="4266560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1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1682" y="1572406"/>
            <a:ext cx="78581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설비나 기계에 안전장치가 있는 것처럼 사업장에도 건강을 지키기 위한 건강보호장치가 마련되어 있어야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건강보호장치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(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설비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)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를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통한 건강장해 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2429662"/>
            <a:ext cx="7429552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3152" y="2473552"/>
            <a:ext cx="7215238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건강보호장치 작동이 충분히 유지되는 것이 중요하므로 사업장 내 구성원 모두가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장치 작동상태에 항상 관심을 가져야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prstClr val="white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임의로 장치의 형상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위치를 변경시키지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441682" y="3929860"/>
            <a:ext cx="8358245" cy="1459972"/>
            <a:chOff x="3441682" y="3929860"/>
            <a:chExt cx="8358245" cy="1459972"/>
          </a:xfrm>
        </p:grpSpPr>
        <p:pic>
          <p:nvPicPr>
            <p:cNvPr id="12" name="그림 11" descr="21 국소배기장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85217" y="4112239"/>
              <a:ext cx="3214710" cy="12775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441682" y="3929860"/>
              <a:ext cx="5572163" cy="14260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발생된 분진 등의 유해물질이 주변 공기로 확산되기 전에 가능한 한 고농도 상태에서 국소적으로 공기를  </a:t>
              </a:r>
              <a:r>
                <a:rPr lang="ko-KR" altLang="en-US" sz="1500" b="1" spc="-133" dirty="0" err="1" smtClean="0">
                  <a:solidFill>
                    <a:prstClr val="black"/>
                  </a:solidFill>
                </a:rPr>
                <a:t>포집하여</a:t>
              </a:r>
              <a:r>
                <a:rPr lang="ko-KR" altLang="en-US" sz="1500" b="1" spc="-133" dirty="0" smtClean="0">
                  <a:solidFill>
                    <a:prstClr val="black"/>
                  </a:solidFill>
                </a:rPr>
                <a:t> 유해물질의 확산을 사전에 방지할 수 있도록 처리하는 방법 </a:t>
              </a:r>
              <a:endParaRPr lang="en-US" altLang="ko-KR" sz="1500" b="1" spc="-133" dirty="0" smtClean="0">
                <a:solidFill>
                  <a:prstClr val="black"/>
                </a:solidFill>
              </a:endParaRPr>
            </a:p>
            <a:p>
              <a:pPr marL="180975" indent="-180975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400" b="1" spc="-133" dirty="0" smtClean="0">
                  <a:solidFill>
                    <a:prstClr val="black"/>
                  </a:solidFill>
                </a:rPr>
                <a:t>국소배기장치의 구성 </a:t>
              </a:r>
              <a:r>
                <a:rPr lang="en-US" altLang="ko-KR" sz="1400" b="1" spc="-133" dirty="0" smtClean="0">
                  <a:solidFill>
                    <a:prstClr val="black"/>
                  </a:solidFill>
                </a:rPr>
                <a:t>: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후드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덕트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공기정화장치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배풍기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200" spc="-133" dirty="0" err="1" smtClean="0">
                  <a:solidFill>
                    <a:prstClr val="black"/>
                  </a:solidFill>
                </a:rPr>
                <a:t>배기덕트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 및 배기구</a:t>
              </a:r>
              <a:endParaRPr lang="en-US" altLang="ko-KR" sz="1200" spc="-133" dirty="0" smtClean="0">
                <a:solidFill>
                  <a:prstClr val="black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84161" y="5550909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전체환기장치란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161" y="4001298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국소배기장치란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?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1681" y="5501496"/>
            <a:ext cx="807249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분진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미스트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증기 등 오염물질이 존재하는 옥내작업장에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송기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送氣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배기를 실시하는데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ko-KR" altLang="en-US" sz="1500" b="1" spc="-133" dirty="0" smtClean="0">
                <a:solidFill>
                  <a:prstClr val="black"/>
                </a:solidFill>
              </a:rPr>
              <a:t>이들의 오염물질을 공기 중에 확산 희석하기 위한 장치로 유해물질을 희석시켜 농도를 낮게 하는 방법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86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09.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감전 재해 예방을 위한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안전조치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1681" y="1429530"/>
            <a:ext cx="8001056" cy="32316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위험 표시가 있는 장소에 함부로 접근하거나 손을 접촉시키면 안됨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또한 담당자가 아닌 사람은 변전소나 전기실 등에 출입 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관계자 외 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변압기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전동기 등의 전기기계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장치에 손을 접촉하면 안됨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이동식 전등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전선 등은 절연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걸이대에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고정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못이나 금속제에 걸지 않음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젖은 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맨발인 채로 직접 전기기기나 배선 등에 접촉하지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전구에 종이나 헝겊을 감지 말 것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전기기계의 청소는 전원을 완전 차단 후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전기기계기구의 정비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점검 등의 전기작업은 반드시 전기 전문가 또는 유자격자가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 절연전선에서도 고열이나 습기로 절연불량이 되는 경우가 있으므로 주의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7037" y="2858290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1)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일반사항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22 잠금장치 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6615" y="4981170"/>
            <a:ext cx="5927096" cy="15204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41813" y="6287314"/>
            <a:ext cx="114300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err="1" smtClean="0">
                <a:solidFill>
                  <a:prstClr val="black"/>
                </a:solidFill>
              </a:rPr>
              <a:t>게이트밸브</a:t>
            </a:r>
            <a:r>
              <a:rPr lang="ko-KR" altLang="en-US" sz="1000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000" spc="-133" dirty="0" err="1" smtClean="0">
                <a:solidFill>
                  <a:prstClr val="black"/>
                </a:solidFill>
              </a:rPr>
              <a:t>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3515" y="6287314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차단기 </a:t>
            </a:r>
            <a:r>
              <a:rPr lang="ko-KR" altLang="en-US" sz="1000" spc="-133" dirty="0" err="1" smtClean="0">
                <a:solidFill>
                  <a:prstClr val="black"/>
                </a:solidFill>
              </a:rPr>
              <a:t>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4821" y="6287314"/>
            <a:ext cx="928694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err="1" smtClean="0">
                <a:solidFill>
                  <a:prstClr val="black"/>
                </a:solidFill>
              </a:rPr>
              <a:t>볼밸브</a:t>
            </a:r>
            <a:r>
              <a:rPr lang="ko-KR" altLang="en-US" sz="1000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000" spc="-133" dirty="0" err="1" smtClean="0">
                <a:solidFill>
                  <a:prstClr val="black"/>
                </a:solidFill>
              </a:rPr>
              <a:t>잠금장치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2275" y="6287314"/>
            <a:ext cx="1500198" cy="214314"/>
          </a:xfrm>
          <a:prstGeom prst="rect">
            <a:avLst/>
          </a:prstGeom>
          <a:solidFill>
            <a:srgbClr val="D9F1FF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 latinLnBrk="0">
              <a:lnSpc>
                <a:spcPts val="1700"/>
              </a:lnSpc>
              <a:buClr>
                <a:srgbClr val="666699"/>
              </a:buClr>
            </a:pPr>
            <a:r>
              <a:rPr lang="ko-KR" altLang="en-US" sz="1000" spc="-133" dirty="0" smtClean="0">
                <a:solidFill>
                  <a:prstClr val="black"/>
                </a:solidFill>
              </a:rPr>
              <a:t>조작금지 주의 및 위험표찰</a:t>
            </a:r>
            <a:endParaRPr lang="en-US" altLang="ko-KR" sz="1000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646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75" y="1643844"/>
            <a:ext cx="235745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2)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전기 스위치의 취급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269554"/>
            <a:ext cx="8072493" cy="2500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덮개를 열어 놓은 채 있어서는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상자 주위에 물건을 놓지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퓨즈는 규정 이외의 것을 사용하지 않음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개폐는 꼼꼼하고 완전하게 함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 종료 후에는 반드시 스위치를 차단하고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정전 시에는 전기 기계 스위치를 반드시 차단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err="1" smtClean="0">
                <a:solidFill>
                  <a:prstClr val="black"/>
                </a:solidFill>
              </a:rPr>
              <a:t>잠금장치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및 위험표지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고장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수리 중 표지판이 걸려있는 스위치는 절대로 손대면 안됨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 조작 전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전기 기계의 운전으로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인해 다른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사람이 위험해질 우려가 있는지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7037" y="4144540"/>
            <a:ext cx="2357454" cy="76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3)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이동형 또는 휴대형 </a:t>
            </a:r>
          </a:p>
          <a:p>
            <a:pPr latinLnBrk="0">
              <a:lnSpc>
                <a:spcPts val="3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    전기기계기구 사용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41681" y="4011621"/>
            <a:ext cx="6072230" cy="24750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전동기기는 작업 목적에 적합한 것을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스위치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플러그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피복손상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접지선 등 작업시작 전에 기기의 이상 유무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작업장 조명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작업공간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가연성물질 존재 유무 등 작업장의 환경 조건 점검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감전방지용 누전차단기를 접속하고 동작 상태에 이상이 있는 누전차단기는 즉시 교체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1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전기용품안전 관리법에 의한 이중절연구조 또는 이와 같은 수준 이상으로 보호되는 전기기계기구를 사용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656787" y="4001298"/>
            <a:ext cx="1857388" cy="2358957"/>
            <a:chOff x="9656787" y="4001298"/>
            <a:chExt cx="1857388" cy="2358957"/>
          </a:xfrm>
        </p:grpSpPr>
        <p:pic>
          <p:nvPicPr>
            <p:cNvPr id="8" name="그림 7" descr="23 이동식 전기기계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56787" y="4001298"/>
              <a:ext cx="1853031" cy="235895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656787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핸드그라인더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585481" y="4858554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핸드 드릴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656787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금속 절단기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585481" y="6073000"/>
              <a:ext cx="928694" cy="285752"/>
            </a:xfrm>
            <a:prstGeom prst="rect">
              <a:avLst/>
            </a:prstGeom>
            <a:solidFill>
              <a:srgbClr val="D6D6B2"/>
            </a:solidFill>
          </p:spPr>
          <p:txBody>
            <a:bodyPr wrap="non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000" spc="-133" dirty="0" smtClean="0">
                  <a:solidFill>
                    <a:prstClr val="black"/>
                  </a:solidFill>
                </a:rPr>
                <a:t>이동식 조명등</a:t>
              </a:r>
              <a:endParaRPr lang="en-US" altLang="ko-KR" sz="1000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5" name="직사각형 14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01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체크박스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2855" y="1643844"/>
            <a:ext cx="1410739" cy="2306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1682" y="1500968"/>
            <a:ext cx="8072493" cy="3906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감전사고 발생시 응급조치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우선 전원을 차단하고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피재자를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위험지역에서 신속히 대피시키고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2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차 재해가 발생하지 않도록 조치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호흡상태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의식상태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맥박상태 등을 신속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정확하게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높은 곳에서 추락한 경우 출혈상태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골절 유무 등을 확인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관찰결과 의식이 없거나 호흡 및 심장이 정지해 있거나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출혈을 많이 하였을 경우 곧 필요한 응급처치를 실시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감전쇼크로 호흡정지 시 약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분 이내에 혈액중의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산소함유량이 감소하여 산소결핍 현상이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ko-KR" altLang="en-US" sz="1600" b="1" spc="-133" dirty="0" smtClean="0">
                <a:solidFill>
                  <a:prstClr val="black"/>
                </a:solidFill>
              </a:rPr>
              <a:t>나타나므로 최단시간 내에 인공호흡 실시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동그란 아이콘 다크그레이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84557" y="1643844"/>
            <a:ext cx="142876" cy="142876"/>
          </a:xfrm>
          <a:prstGeom prst="rect">
            <a:avLst/>
          </a:prstGeom>
        </p:spPr>
      </p:pic>
      <p:pic>
        <p:nvPicPr>
          <p:cNvPr id="8" name="그림 7" descr="24 삽화 감전재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442341" y="4060237"/>
            <a:ext cx="3088597" cy="2105861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9" name="직사각형 8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521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1311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운반작업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429530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10.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운반작업 안전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13119" y="1858158"/>
            <a:ext cx="3429024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1714" y="1997492"/>
            <a:ext cx="3500462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 사이에 손을 넣음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발 위에 떨어뜨림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화물에 신경을 쓰느라 주의가 분산되어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운반구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등에 부딪히거나 중심을 잃어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넘어짐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1429530"/>
            <a:ext cx="35719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 latinLnBrk="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하역작업 주요재해</a:t>
            </a:r>
            <a:endParaRPr lang="en-US" altLang="ko-KR" sz="1800" b="1" spc="-133" dirty="0" smtClean="0">
              <a:solidFill>
                <a:srgbClr val="666699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7442209" y="1858158"/>
            <a:ext cx="4000528" cy="1785950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2036" y="2032565"/>
            <a:ext cx="350046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화물이 떨어지거나 무너져 내림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쌓을 때 손이나 발이 끼임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  <a:buClr>
                <a:srgbClr val="666699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화물을 들어올릴 때 무리한 힘을 가하거나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500" b="1" spc="-133" dirty="0" smtClean="0">
                <a:solidFill>
                  <a:prstClr val="black"/>
                </a:solidFill>
              </a:rPr>
            </a:b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자세불량으로 허리를 다침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584557" y="4001298"/>
            <a:ext cx="8302489" cy="2156035"/>
            <a:chOff x="3584557" y="3929860"/>
            <a:chExt cx="8302489" cy="2156035"/>
          </a:xfrm>
        </p:grpSpPr>
        <p:pic>
          <p:nvPicPr>
            <p:cNvPr id="12" name="그림 11" descr="25 삽화 물건들어올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5995" y="3929860"/>
              <a:ext cx="8231051" cy="15716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584557" y="5572934"/>
              <a:ext cx="1357322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① 무게 중심을 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en-US" altLang="ko-KR" sz="1300" b="1" spc="-133" dirty="0" smtClean="0">
                  <a:solidFill>
                    <a:prstClr val="black"/>
                  </a:solidFill>
                </a:rPr>
                <a:t>    </a:t>
              </a: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확인한다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6193" y="5572934"/>
              <a:ext cx="1357322" cy="2287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② 가까이 선다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70705" y="5572934"/>
              <a:ext cx="1357322" cy="4851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③ 허리를 펴고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쪼그리고 앉는다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85217" y="5572934"/>
              <a:ext cx="1428760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④ 몸에 밀착시켜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안정되게 잡는다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56853" y="5572934"/>
              <a:ext cx="1571636" cy="5129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⑤ 다리를 이용해 </a:t>
              </a:r>
            </a:p>
            <a:p>
              <a:pPr>
                <a:lnSpc>
                  <a:spcPts val="2000"/>
                </a:lnSpc>
                <a:buClr>
                  <a:prstClr val="white"/>
                </a:buClr>
              </a:pPr>
              <a:r>
                <a:rPr lang="ko-KR" altLang="en-US" sz="1300" b="1" spc="-133" dirty="0" smtClean="0">
                  <a:solidFill>
                    <a:prstClr val="black"/>
                  </a:solidFill>
                </a:rPr>
                <a:t>     들어 올린다</a:t>
              </a:r>
              <a:endParaRPr lang="en-US" altLang="ko-KR" sz="13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869913" y="4287050"/>
            <a:ext cx="2041849" cy="379215"/>
            <a:chOff x="869913" y="3907835"/>
            <a:chExt cx="2041849" cy="379215"/>
          </a:xfrm>
        </p:grpSpPr>
        <p:pic>
          <p:nvPicPr>
            <p:cNvPr id="21" name="그림 20" descr="디자인 타이틀 박스_연보라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084227" y="3907835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물건을 들어올리는 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93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수공구 사용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망치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스패너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렌치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줄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드라이버 등을 총칭해 수공구라고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부름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6" name="표 2"/>
          <p:cNvGraphicFramePr>
            <a:graphicFrameLocks noGrp="1"/>
          </p:cNvGraphicFramePr>
          <p:nvPr>
            <p:extLst/>
          </p:nvPr>
        </p:nvGraphicFramePr>
        <p:xfrm>
          <a:off x="3441681" y="2001034"/>
          <a:ext cx="8001056" cy="42148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01056"/>
              </a:tblGrid>
              <a:tr h="514237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buClr>
                          <a:srgbClr val="666699"/>
                        </a:buClr>
                      </a:pPr>
                      <a:r>
                        <a:rPr lang="ko-KR" altLang="en-US" sz="1700" b="1" spc="-133" dirty="0" smtClean="0">
                          <a:solidFill>
                            <a:schemeClr val="bg1"/>
                          </a:solidFill>
                          <a:latin typeface="+mn-ea"/>
                        </a:rPr>
                        <a:t>수공구에 의한 재해를 방지하기 위한 일반적인 사항</a:t>
                      </a:r>
                      <a:endParaRPr lang="en-US" altLang="ko-KR" sz="1700" b="1" spc="-133" dirty="0" smtClean="0">
                        <a:solidFill>
                          <a:schemeClr val="bg1"/>
                        </a:solidFill>
                        <a:latin typeface="+mn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3700605">
                <a:tc>
                  <a:txBody>
                    <a:bodyPr/>
                    <a:lstStyle/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사용 전에 반드시 점검하고 불완전한 것은 절대로 사용하지 말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baseline="0" dirty="0" smtClean="0">
                          <a:latin typeface="+mn-ea"/>
                        </a:rPr>
                        <a:t>  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불량 수공구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(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공구 사용 도중 고장이 나거나 구부러지는 것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)</a:t>
                      </a:r>
                      <a:r>
                        <a:rPr lang="ko-KR" altLang="en-US" sz="1450" b="1" spc="-133" dirty="0" smtClean="0">
                          <a:latin typeface="+mn-ea"/>
                        </a:rPr>
                        <a:t>는 즉시 교체 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공구는 일정한 장소에 두어 작업장이 어지럽지 않도록 할 것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기계 위나 떨어지기 쉬운 장소에 두어서는 안됨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수공구가 기름에 묻었을 때에는 깨끗하게 닦음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수공구에는 각각의 용도가 정해져 있으므로 용도에 맞는 올바른 공구를 사용</a:t>
                      </a:r>
                      <a:endParaRPr lang="en-US" altLang="ko-KR" sz="1450" b="1" spc="-133" dirty="0" smtClean="0">
                        <a:latin typeface="+mn-ea"/>
                      </a:endParaRPr>
                    </a:p>
                    <a:p>
                      <a:pPr marL="360000">
                        <a:lnSpc>
                          <a:spcPct val="200000"/>
                        </a:lnSpc>
                        <a:buClr>
                          <a:srgbClr val="666699"/>
                        </a:buClr>
                        <a:buFont typeface="Arial" pitchFamily="34" charset="0"/>
                        <a:buChar char="•"/>
                      </a:pPr>
                      <a:r>
                        <a:rPr lang="ko-KR" altLang="en-US" sz="1450" b="1" spc="-133" dirty="0" smtClean="0">
                          <a:latin typeface="+mn-ea"/>
                        </a:rPr>
                        <a:t>  공구를 사용하고 난 후 개수와 상태를 확인하고 </a:t>
                      </a:r>
                      <a:r>
                        <a:rPr lang="ko-KR" altLang="en-US" sz="1450" b="1" spc="-133" dirty="0" err="1" smtClean="0">
                          <a:latin typeface="+mn-ea"/>
                        </a:rPr>
                        <a:t>정리정돈한다</a:t>
                      </a:r>
                      <a:r>
                        <a:rPr lang="en-US" altLang="ko-KR" sz="1450" b="1" spc="-133" dirty="0" smtClean="0">
                          <a:latin typeface="+mn-ea"/>
                        </a:rPr>
                        <a:t>.</a:t>
                      </a: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7" name="직사각형 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71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630707" y="3079961"/>
            <a:ext cx="7858180" cy="3287010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화재의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요소는 가연물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산소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불을 끄는 경우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3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요소 중 한 가지를 제거해야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화재예방을 위해서는 다음의 사항을 준수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27 불의삼각형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97255" y="1385854"/>
            <a:ext cx="1582553" cy="1395869"/>
          </a:xfrm>
          <a:prstGeom prst="rect">
            <a:avLst/>
          </a:prstGeom>
        </p:spPr>
      </p:pic>
      <p:pic>
        <p:nvPicPr>
          <p:cNvPr id="9" name="그림 8" descr="27-1 박스제목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1681" y="2971398"/>
            <a:ext cx="1071570" cy="578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62781" y="3413176"/>
            <a:ext cx="7143800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화기엄금 표시가 있는 장소에서는 화기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 또는 불로 되는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 상 필요하더라도 관리자 허가 없이 마음대로 화기 사용금지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화재위험장소에는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점화원이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될만한 것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성냥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라이터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소지금지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화기작업이 필요한 경우 반드시 정해진 책임자의 허가를 받음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시 가연물이 있는 곳은 피하고 바람이 강한 때를 피해 작업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화기작업 후 주변을 정리하고 불이 꺼진 것을 확인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2" name="그림 11" descr="27-2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1681" y="4693429"/>
            <a:ext cx="1071570" cy="578805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6" name="그림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7664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441681" y="1557586"/>
            <a:ext cx="7858180" cy="4873466"/>
            <a:chOff x="3441681" y="3072604"/>
            <a:chExt cx="7858180" cy="3143272"/>
          </a:xfrm>
        </p:grpSpPr>
        <p:sp>
          <p:nvSpPr>
            <p:cNvPr id="6" name="대각선 방향의 모서리가 잘린 사각형 5"/>
            <p:cNvSpPr/>
            <p:nvPr/>
          </p:nvSpPr>
          <p:spPr>
            <a:xfrm>
              <a:off x="3441681" y="3072604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대각선 방향의 모서리가 잘린 사각형 9"/>
            <p:cNvSpPr/>
            <p:nvPr/>
          </p:nvSpPr>
          <p:spPr>
            <a:xfrm>
              <a:off x="3441681" y="457280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대각선 방향의 모서리가 잘린 사각형 13"/>
            <p:cNvSpPr/>
            <p:nvPr/>
          </p:nvSpPr>
          <p:spPr>
            <a:xfrm>
              <a:off x="3441681" y="4215612"/>
              <a:ext cx="7858180" cy="1643074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727433" y="1753716"/>
            <a:ext cx="7326006" cy="415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기름이 묻은 걸레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톱밥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셀룰로이드 등은 자연발화 가능성이 있어 지정 용기에 넣고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반드시 뚜껑을 덮음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대패 쓰레기 등 연소하기 쉬운 것은 정해진 장소에 보관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타는 냄새가 나거나 연기를 본 경우 등 화재위험 감지 시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작업자는 소화기가 놓인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알고 있어야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소화기재는 정해진 장소에서 임의로 옮기지 않으며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소화기구 주위 정리정돈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대피로를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확보하고 근로자 대피를 유도하는 화재감시자 지정 및 배치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화재 발견 시 경보설비 작동 및 큰 소리로 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>
                <a:solidFill>
                  <a:prstClr val="black"/>
                </a:solidFill>
              </a:rPr>
              <a:t>혼자서 불을 끄려고 해서는 안됨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화재 보고는 가장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신속하게 하며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전화연락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요령 및 비상연락망을 잘 기억할 것</a:t>
            </a:r>
            <a:endParaRPr lang="en-US" altLang="ko-KR" sz="1500" b="1" spc="-133" dirty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ko-KR" altLang="en-US" sz="1500" b="1" spc="-133" dirty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감전 방지를 위해 </a:t>
            </a:r>
            <a:r>
              <a:rPr lang="ko-KR" altLang="en-US" sz="1500" b="1" spc="-133" dirty="0">
                <a:solidFill>
                  <a:prstClr val="black"/>
                </a:solidFill>
              </a:rPr>
              <a:t>즉시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부근의 전원 스위치를 끔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3" name="그림 12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7" y="1416818"/>
            <a:ext cx="1060483" cy="572816"/>
          </a:xfrm>
          <a:prstGeom prst="rect">
            <a:avLst/>
          </a:prstGeom>
        </p:spPr>
      </p:pic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4" name="그림 23" descr="27-3 박스제목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366" y="3145010"/>
            <a:ext cx="1060483" cy="572816"/>
          </a:xfrm>
          <a:prstGeom prst="rect">
            <a:avLst/>
          </a:prstGeom>
        </p:spPr>
      </p:pic>
      <p:grpSp>
        <p:nvGrpSpPr>
          <p:cNvPr id="18" name="그룹 17"/>
          <p:cNvGrpSpPr/>
          <p:nvPr/>
        </p:nvGrpSpPr>
        <p:grpSpPr>
          <a:xfrm>
            <a:off x="3197303" y="3162373"/>
            <a:ext cx="1071570" cy="285752"/>
            <a:chOff x="3288870" y="5101464"/>
            <a:chExt cx="928694" cy="285752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41081" y="5130017"/>
              <a:ext cx="869905" cy="23217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TextBox 19"/>
            <p:cNvSpPr txBox="1"/>
            <p:nvPr/>
          </p:nvSpPr>
          <p:spPr>
            <a:xfrm>
              <a:off x="3288870" y="5101464"/>
              <a:ext cx="928694" cy="28575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latinLnBrk="0">
                <a:lnSpc>
                  <a:spcPts val="1700"/>
                </a:lnSpc>
                <a:buClr>
                  <a:srgbClr val="666699"/>
                </a:buClr>
              </a:pPr>
              <a:r>
                <a:rPr lang="ko-KR" altLang="en-US" sz="1400" spc="-150" dirty="0" smtClean="0">
                  <a:solidFill>
                    <a:prstClr val="white"/>
                  </a:solidFill>
                </a:rPr>
                <a:t>④ 소화설비</a:t>
              </a:r>
              <a:endParaRPr lang="en-US" altLang="ko-KR" sz="1400" spc="-150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6" name="그림 25" descr="27-5 박스제목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367" y="4509914"/>
            <a:ext cx="1071570" cy="57880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화재예방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34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869913" y="715150"/>
            <a:ext cx="10572824" cy="714380"/>
            <a:chOff x="869913" y="715150"/>
            <a:chExt cx="10572824" cy="714380"/>
          </a:xfrm>
        </p:grpSpPr>
        <p:sp>
          <p:nvSpPr>
            <p:cNvPr id="3" name="직사각형 2"/>
            <p:cNvSpPr/>
            <p:nvPr/>
          </p:nvSpPr>
          <p:spPr>
            <a:xfrm>
              <a:off x="869913" y="715150"/>
              <a:ext cx="2928958" cy="714380"/>
            </a:xfrm>
            <a:prstGeom prst="rect">
              <a:avLst/>
            </a:prstGeom>
            <a:solidFill>
              <a:srgbClr val="BF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3798871" y="715150"/>
              <a:ext cx="7643866" cy="714380"/>
            </a:xfrm>
            <a:prstGeom prst="rect">
              <a:avLst/>
            </a:prstGeom>
            <a:solidFill>
              <a:srgbClr val="66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227498" y="715150"/>
            <a:ext cx="4320973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2500" b="1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안전보건나침반  </a:t>
            </a:r>
            <a:r>
              <a:rPr lang="en-US" altLang="ko-KR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_ </a:t>
            </a:r>
            <a:r>
              <a:rPr lang="ko-KR" altLang="en-US" sz="2000" spc="-133" dirty="0" smtClean="0">
                <a:solidFill>
                  <a:schemeClr val="bg1"/>
                </a:solidFill>
                <a:latin typeface="맑은 고딕"/>
                <a:ea typeface="맑은 고딕"/>
              </a:rPr>
              <a:t>목 차②</a:t>
            </a:r>
            <a:endParaRPr lang="ko-KR" altLang="en-US" sz="2000" spc="-1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4228" y="824989"/>
            <a:ext cx="257176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 algn="ctr">
              <a:lnSpc>
                <a:spcPct val="150000"/>
              </a:lnSpc>
            </a:pPr>
            <a:r>
              <a:rPr lang="ko-KR" altLang="en-US" sz="2000" b="1" spc="-133" dirty="0" smtClean="0">
                <a:latin typeface="+mj-ea"/>
                <a:ea typeface="+mj-ea"/>
              </a:rPr>
              <a:t>예비산업인력을 위한</a:t>
            </a:r>
            <a:endParaRPr lang="ko-KR" altLang="en-US" sz="2000" b="1" spc="-133" dirty="0"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13" y="1786720"/>
            <a:ext cx="2714644" cy="6848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300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3. </a:t>
            </a:r>
            <a:r>
              <a:rPr lang="ko-KR" altLang="en-US" sz="1600" b="1" spc="-133" dirty="0" smtClean="0">
                <a:latin typeface="+mj-ea"/>
                <a:ea typeface="+mj-ea"/>
              </a:rPr>
              <a:t>제조업 주요 사고사망 다발 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383558" indent="-383558">
              <a:lnSpc>
                <a:spcPct val="130000"/>
              </a:lnSpc>
            </a:pPr>
            <a:r>
              <a:rPr lang="en-US" altLang="ko-KR" sz="1600" b="1" spc="-133" dirty="0" smtClean="0">
                <a:latin typeface="+mj-ea"/>
                <a:ea typeface="+mj-ea"/>
              </a:rPr>
              <a:t>    </a:t>
            </a:r>
            <a:r>
              <a:rPr lang="ko-KR" altLang="en-US" sz="1600" b="1" spc="-133" dirty="0" smtClean="0">
                <a:latin typeface="+mj-ea"/>
                <a:ea typeface="+mj-ea"/>
              </a:rPr>
              <a:t>유형 및 재해사례</a:t>
            </a: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9913" y="3062203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4. </a:t>
            </a:r>
            <a:r>
              <a:rPr lang="ko-KR" altLang="en-US" sz="1600" b="1" spc="-133" dirty="0" smtClean="0">
                <a:latin typeface="+mj-ea"/>
                <a:ea typeface="+mj-ea"/>
              </a:rPr>
              <a:t>전기사용 작업 안전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9913" y="5430058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6.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안전보건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콘텐츠</a:t>
            </a:r>
            <a:r>
              <a:rPr lang="ko-KR" altLang="en-US" sz="1600" b="1" spc="-133" dirty="0" smtClean="0">
                <a:latin typeface="+mj-ea"/>
                <a:ea typeface="+mj-ea"/>
              </a:rPr>
              <a:t> 활용 가이드 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4623" y="1858158"/>
            <a:ext cx="6929486" cy="561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사고사망 다발 유형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주요재해사례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4623" y="3072604"/>
            <a:ext cx="3429024" cy="561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전기 재해의 종류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재해사례</a:t>
            </a:r>
            <a:endParaRPr lang="en-US" altLang="ko-KR" sz="1300" b="1" spc="-133" dirty="0" smtClean="0">
              <a:latin typeface="+mn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 rot="5400000">
            <a:off x="1870442" y="3858025"/>
            <a:ext cx="3857652" cy="794"/>
          </a:xfrm>
          <a:prstGeom prst="line">
            <a:avLst/>
          </a:prstGeom>
          <a:ln w="44450"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81313" y="4108014"/>
            <a:ext cx="2714644" cy="6899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ko-KR" sz="2000" b="1" spc="-133" dirty="0" smtClean="0">
                <a:solidFill>
                  <a:srgbClr val="33CCCC"/>
                </a:solidFill>
                <a:latin typeface="+mj-ea"/>
                <a:ea typeface="+mj-ea"/>
              </a:rPr>
              <a:t>5. </a:t>
            </a:r>
            <a:r>
              <a:rPr lang="ko-KR" altLang="en-US" sz="1600" b="1" spc="-133" dirty="0" smtClean="0">
                <a:latin typeface="+mj-ea"/>
                <a:ea typeface="+mj-ea"/>
              </a:rPr>
              <a:t>전기설비 작업 개요</a:t>
            </a:r>
          </a:p>
          <a:p>
            <a:pPr marL="383558" indent="-383558">
              <a:lnSpc>
                <a:spcPct val="150000"/>
              </a:lnSpc>
            </a:pPr>
            <a:endParaRPr lang="ko-KR" altLang="en-US" sz="1600" b="1" spc="-133" dirty="0">
              <a:latin typeface="+mj-ea"/>
              <a:ea typeface="+mj-e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96023" y="4118415"/>
            <a:ext cx="3429024" cy="11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1.  </a:t>
            </a:r>
            <a:r>
              <a:rPr lang="ko-KR" altLang="en-US" sz="1300" b="1" spc="-133" dirty="0" smtClean="0">
                <a:latin typeface="+mn-ea"/>
              </a:rPr>
              <a:t>전기설비작업 종류</a:t>
            </a:r>
          </a:p>
          <a:p>
            <a:pPr marL="342900" indent="-342900"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2.  </a:t>
            </a:r>
            <a:r>
              <a:rPr lang="ko-KR" altLang="en-US" sz="1300" b="1" spc="-133" dirty="0" smtClean="0">
                <a:latin typeface="+mn-ea"/>
              </a:rPr>
              <a:t>전기설비작업 주요 위험요인 </a:t>
            </a:r>
            <a:endParaRPr lang="en-US" altLang="ko-KR" sz="1300" b="1" spc="-133" dirty="0" smtClean="0">
              <a:latin typeface="+mn-ea"/>
            </a:endParaRPr>
          </a:p>
          <a:p>
            <a:pPr marL="342900" indent="-342900">
              <a:lnSpc>
                <a:spcPct val="150000"/>
              </a:lnSpc>
              <a:buClr>
                <a:srgbClr val="33CCCC"/>
              </a:buClr>
            </a:pPr>
            <a:r>
              <a:rPr lang="en-US" altLang="ko-KR" sz="1300" b="1" spc="-133" dirty="0" smtClean="0">
                <a:latin typeface="+mn-ea"/>
              </a:rPr>
              <a:t>3.  </a:t>
            </a:r>
            <a:r>
              <a:rPr lang="ko-KR" altLang="en-US" sz="1300" b="1" spc="-133" dirty="0" smtClean="0">
                <a:latin typeface="+mn-ea"/>
              </a:rPr>
              <a:t>재해 사례</a:t>
            </a:r>
            <a:endParaRPr lang="en-US" altLang="ko-KR" sz="1300" b="1" spc="-133" dirty="0" smtClean="0">
              <a:latin typeface="+mn-ea"/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endParaRPr lang="en-US" altLang="ko-KR" sz="1300" b="1" spc="-133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612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2" name="직사각형 2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730597" y="1506544"/>
            <a:ext cx="2041849" cy="379215"/>
            <a:chOff x="869913" y="3907835"/>
            <a:chExt cx="2041849" cy="379215"/>
          </a:xfrm>
        </p:grpSpPr>
        <p:pic>
          <p:nvPicPr>
            <p:cNvPr id="28" name="그림 27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3929860"/>
              <a:ext cx="2041849" cy="357190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084227" y="390783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올바른 소화기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727" y="1197546"/>
            <a:ext cx="6300699" cy="519763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30" name="TextBox 29"/>
          <p:cNvSpPr txBox="1"/>
          <p:nvPr/>
        </p:nvSpPr>
        <p:spPr>
          <a:xfrm>
            <a:off x="612279" y="2061642"/>
            <a:ext cx="3005526" cy="2077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① 소화기를 불이 난 곳으로 옮김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②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 부분의 안전핀을 뽑음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바람을 등지고 서서 호스가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불꽃을 향하게 함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④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손잡이를 힘껏 움켜쥐고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700"/>
              </a:lnSpc>
              <a:buClr>
                <a:srgbClr val="0070C0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빗자루로 쓸 듯이 뿌림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</a:t>
            </a:r>
            <a:endParaRPr lang="en-US" altLang="ko-KR" sz="1500" b="1" spc="-133" dirty="0">
              <a:solidFill>
                <a:prstClr val="black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52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869913" y="1560436"/>
            <a:ext cx="2104380" cy="357190"/>
            <a:chOff x="869913" y="1665869"/>
            <a:chExt cx="2104380" cy="357190"/>
          </a:xfrm>
        </p:grpSpPr>
        <p:pic>
          <p:nvPicPr>
            <p:cNvPr id="4" name="그림 3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88343" y="1665869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옥내 소화전 사용법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47762" y="1623777"/>
            <a:ext cx="2859230" cy="28725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소화전함을 열어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적재된 호스를 밖으로 끄집어 낸다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소화전밸브를 시계 반대 방향으로 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돌려서 개방한다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  두 손으로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관창을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잡고 불이 난 곳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buClr>
                <a:srgbClr val="33CCCC"/>
              </a:buClr>
            </a:pP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까지 호스를 전개하여 불을 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7309023" y="1723297"/>
            <a:ext cx="4357718" cy="3101185"/>
            <a:chOff x="4156061" y="3001166"/>
            <a:chExt cx="4357718" cy="3101185"/>
          </a:xfrm>
        </p:grpSpPr>
        <p:pic>
          <p:nvPicPr>
            <p:cNvPr id="7" name="그림 6" descr="29 삽화 옥내소화전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7499" y="3001166"/>
              <a:ext cx="3858449" cy="30538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156061" y="3715546"/>
              <a:ext cx="135732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개폐밸브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앵글밸브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99003" y="3144042"/>
              <a:ext cx="1143008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표시등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적색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870573" y="3001167"/>
              <a:ext cx="785818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P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형 발신기</a:t>
              </a:r>
              <a:endParaRPr lang="en-US" altLang="ko-KR" sz="1000" b="1" spc="-133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584953" y="3144043"/>
              <a:ext cx="1000132" cy="1923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음향장치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내장</a:t>
              </a:r>
              <a:r>
                <a:rPr lang="en-US" altLang="ko-KR" sz="1000" b="1" spc="-133" dirty="0" smtClean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70771" y="4251824"/>
              <a:ext cx="1000132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노즐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4953" y="5930124"/>
              <a:ext cx="1928826" cy="17222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108000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33" dirty="0" smtClean="0">
                  <a:solidFill>
                    <a:prstClr val="black"/>
                  </a:solidFill>
                </a:rPr>
                <a:t>호스</a:t>
              </a:r>
              <a:endParaRPr lang="en-US" altLang="ko-KR" sz="1000" b="1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13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43" y="1482802"/>
            <a:ext cx="8072493" cy="2344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물질안전보건자료</a:t>
            </a:r>
            <a:r>
              <a:rPr lang="en-US" altLang="ko-KR" sz="1500" dirty="0" smtClean="0">
                <a:solidFill>
                  <a:srgbClr val="666699"/>
                </a:solidFill>
              </a:rPr>
              <a:t>(MSDS, Material Safety Data Sheet)</a:t>
            </a:r>
            <a:r>
              <a:rPr lang="ko-KR" altLang="en-US" sz="1500" b="1" spc="-133" dirty="0" smtClean="0">
                <a:solidFill>
                  <a:srgbClr val="666699"/>
                </a:solidFill>
              </a:rPr>
              <a:t>란</a:t>
            </a:r>
            <a:r>
              <a:rPr lang="en-US" altLang="ko-KR" sz="1500" b="1" spc="-133" dirty="0" smtClean="0">
                <a:solidFill>
                  <a:srgbClr val="666699"/>
                </a:solidFill>
              </a:rPr>
              <a:t>?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의약품을 구입하면 그 성분 및 함량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효능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부작용 등을 알려주는 설명서처럼 화학제품의 안전한</a:t>
            </a:r>
            <a:r>
              <a:rPr lang="en-US" altLang="ko-KR" sz="1500" b="1" spc="-133" dirty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취급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사용을 위한 정보자료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srgbClr val="666699"/>
                </a:solidFill>
              </a:rPr>
              <a:t>     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목적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사용자는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를 통해 화학물질의 유해위험 정보를 바로 알고 화학물질로 인한 중독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  </a:t>
            </a:r>
          </a:p>
          <a:p>
            <a:pPr marL="252000" latinLnBrk="0">
              <a:lnSpc>
                <a:spcPct val="1500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화재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폭발 등 산업재해를 사전에 예방할 수 있음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7" name="그림 6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43844"/>
            <a:ext cx="142876" cy="142876"/>
          </a:xfrm>
          <a:prstGeom prst="rect">
            <a:avLst/>
          </a:prstGeom>
        </p:spPr>
      </p:pic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808881"/>
            <a:ext cx="142876" cy="142876"/>
          </a:xfrm>
          <a:prstGeom prst="rect">
            <a:avLst/>
          </a:prstGeom>
        </p:spPr>
      </p:pic>
      <p:pic>
        <p:nvPicPr>
          <p:cNvPr id="9" name="그림 8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9125" y="4108739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557" y="4478071"/>
            <a:ext cx="7562887" cy="1802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2001" y="4003209"/>
            <a:ext cx="1834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spc="-133" dirty="0">
                <a:solidFill>
                  <a:srgbClr val="666699"/>
                </a:solidFill>
              </a:rPr>
              <a:t>MSDS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경고표지</a:t>
            </a:r>
            <a:endParaRPr lang="ko-KR" altLang="en-US" sz="1800" dirty="0">
              <a:solidFill>
                <a:prstClr val="black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6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3751196"/>
            <a:ext cx="142876" cy="1428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85527" y="3573810"/>
            <a:ext cx="8072493" cy="30572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근로자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이수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err="1" smtClean="0">
                <a:solidFill>
                  <a:prstClr val="black"/>
                </a:solidFill>
              </a:rPr>
              <a:t>작업공정별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관리요령을 준수해 작업</a:t>
            </a:r>
            <a:endParaRPr lang="ko-KR" altLang="en-US" sz="14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화학물질을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덜어 사용 시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용기에 경고표지 부착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경고표지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표시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가 되어 있는 용기에서 물질안전보건자료대상물질을 옮겨 담기 위해 일시적으로 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spc="-133" dirty="0">
                <a:solidFill>
                  <a:prstClr val="black"/>
                </a:solidFill>
              </a:rPr>
              <a:t> </a:t>
            </a:r>
            <a:r>
              <a:rPr lang="en-US" altLang="ko-KR" sz="1500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500" spc="-133" dirty="0" smtClean="0">
                <a:solidFill>
                  <a:prstClr val="black"/>
                </a:solidFill>
              </a:rPr>
              <a:t>용기 사용 시 경고표지 부착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지급 받은 보호구 착용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취급으로 인한 건강이상 발생 시 사업주에게 즉시 보고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25" name="그룹 2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4" name="직사각형 3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366689" y="1208737"/>
            <a:ext cx="8072493" cy="23134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 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사업주 준수사항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 전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252000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prstClr val="black"/>
                </a:solidFill>
              </a:rPr>
              <a:t>  -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교육내용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해당 화학물질의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유해성ㆍ위험성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취급상의 주의사항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적절한 보호구</a:t>
            </a:r>
            <a:r>
              <a:rPr lang="en-US" altLang="ko-KR" sz="1400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spc="-133" dirty="0" err="1" smtClean="0">
                <a:solidFill>
                  <a:prstClr val="black"/>
                </a:solidFill>
              </a:rPr>
              <a:t>사고시</a:t>
            </a:r>
            <a:r>
              <a:rPr lang="ko-KR" altLang="en-US" sz="1400" spc="-133" dirty="0" smtClean="0">
                <a:solidFill>
                  <a:prstClr val="black"/>
                </a:solidFill>
              </a:rPr>
              <a:t> 대처방법 등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취급에 따른 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MSDS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비치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·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게시</a:t>
            </a:r>
            <a:endParaRPr lang="en-US" altLang="ko-KR" sz="1500" spc="-133" dirty="0" smtClean="0">
              <a:solidFill>
                <a:prstClr val="black"/>
              </a:solidFill>
            </a:endParaRP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화학물질 경고표지 부착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 취급 장소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용기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소분용기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등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)</a:t>
            </a:r>
          </a:p>
          <a:p>
            <a:pPr marL="442913" indent="-192088" latinLnBrk="0">
              <a:lnSpc>
                <a:spcPct val="150000"/>
              </a:lnSpc>
              <a:spcAft>
                <a:spcPts val="2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보호구 지급 등 화학물질 취급에 따른 각종 건강보호 조치 및 작업 관리 실시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pic>
        <p:nvPicPr>
          <p:cNvPr id="38" name="그림 3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0591" y="1369445"/>
            <a:ext cx="142876" cy="1428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화학물질 안전보건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7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위험물질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70243" y="1482802"/>
            <a:ext cx="8072493" cy="7551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물질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중에서 화재</a:t>
            </a:r>
            <a:r>
              <a:rPr lang="en-US" altLang="ko-KR" sz="1600" b="1" spc="-133" dirty="0">
                <a:solidFill>
                  <a:prstClr val="black"/>
                </a:solidFill>
              </a:rPr>
              <a:t>·</a:t>
            </a:r>
            <a:r>
              <a:rPr lang="ko-KR" altLang="en-US" sz="1600" b="1" spc="-133" dirty="0">
                <a:solidFill>
                  <a:prstClr val="black"/>
                </a:solidFill>
              </a:rPr>
              <a:t>폭발 등의 원인이 되는 위험성을 가진 물질을 위험물이라고 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.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이러한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물질들은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취급 부주의 </a:t>
            </a:r>
            <a:r>
              <a:rPr lang="ko-KR" altLang="en-US" sz="1600" b="1" spc="-133" dirty="0">
                <a:solidFill>
                  <a:prstClr val="black"/>
                </a:solidFill>
              </a:rPr>
              <a:t>등에 따라 대형사고가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발생할 수 있어 </a:t>
            </a:r>
            <a:r>
              <a:rPr lang="ko-KR" altLang="en-US" sz="1600" b="1" spc="-133" dirty="0">
                <a:solidFill>
                  <a:prstClr val="black"/>
                </a:solidFill>
              </a:rPr>
              <a:t>안전수칙을 반드시 준수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9" name="대각선 방향의 모서리가 잘린 사각형 8"/>
          <p:cNvSpPr/>
          <p:nvPr/>
        </p:nvSpPr>
        <p:spPr>
          <a:xfrm>
            <a:off x="3441681" y="2975272"/>
            <a:ext cx="5643602" cy="1246610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6" name="그림 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689520"/>
            <a:ext cx="142876" cy="1428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0244" y="2507370"/>
            <a:ext cx="3429024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위험물질의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폭발성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유기과산화물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물반응성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 및 인화성 고체 </a:t>
            </a: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산화성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액체 및 고체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급성 독성물질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019" y="3007436"/>
            <a:ext cx="1928826" cy="8079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액체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인화성 가스 </a:t>
            </a:r>
          </a:p>
          <a:p>
            <a:pPr latinLnBrk="0">
              <a:lnSpc>
                <a:spcPts val="2100"/>
              </a:lnSpc>
              <a:buClr>
                <a:srgbClr val="33CCCC"/>
              </a:buClr>
            </a:pPr>
            <a:r>
              <a:rPr lang="en-US" altLang="ko-KR" sz="1500" b="1" spc="-133" dirty="0" smtClean="0">
                <a:solidFill>
                  <a:srgbClr val="33CCCC"/>
                </a:solidFill>
              </a:rPr>
              <a:t>•  </a:t>
            </a:r>
            <a:r>
              <a:rPr lang="ko-KR" altLang="en-US" sz="1500" b="1" spc="-133" dirty="0" err="1" smtClean="0">
                <a:solidFill>
                  <a:prstClr val="black"/>
                </a:solidFill>
              </a:rPr>
              <a:t>부식성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 물질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3441680" y="4509914"/>
            <a:ext cx="7929618" cy="1326004"/>
            <a:chOff x="3441681" y="4501364"/>
            <a:chExt cx="7929618" cy="1326004"/>
          </a:xfrm>
        </p:grpSpPr>
        <p:sp>
          <p:nvSpPr>
            <p:cNvPr id="11" name="TextBox 10"/>
            <p:cNvSpPr txBox="1"/>
            <p:nvPr/>
          </p:nvSpPr>
          <p:spPr>
            <a:xfrm>
              <a:off x="3441681" y="4501364"/>
              <a:ext cx="7929618" cy="13260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    위험물질관련 재해사례</a:t>
              </a:r>
              <a:endParaRPr lang="en-US" altLang="ko-KR" sz="1800" b="1" spc="-133" dirty="0" smtClean="0">
                <a:solidFill>
                  <a:prstClr val="black"/>
                </a:solidFill>
              </a:endParaRP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유류가 들어 있던 빈 드럼통에 불을 가까이 해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스토브에 기름을 붓다가 폭발</a:t>
              </a:r>
            </a:p>
            <a:p>
              <a:pPr marL="361950" indent="-146050" latinLnBrk="0">
                <a:lnSpc>
                  <a:spcPts val="2200"/>
                </a:lnSpc>
                <a:buClr>
                  <a:srgbClr val="33CCCC"/>
                </a:buClr>
                <a:buFont typeface="Arial" panose="020B0604020202020204" pitchFamily="34" charset="0"/>
                <a:buChar char="•"/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도장 작업 후 작업장에 화기를 가까이 해 폭발 등</a:t>
              </a:r>
            </a:p>
          </p:txBody>
        </p:sp>
        <p:pic>
          <p:nvPicPr>
            <p:cNvPr id="12" name="그림 11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644240"/>
              <a:ext cx="142876" cy="142876"/>
            </a:xfrm>
            <a:prstGeom prst="rect">
              <a:avLst/>
            </a:prstGeom>
          </p:spPr>
        </p:pic>
      </p:grpSp>
      <p:pic>
        <p:nvPicPr>
          <p:cNvPr id="14" name="그림 13" descr="32 삽화 위험물질관련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1231" y="4781207"/>
            <a:ext cx="2571768" cy="1374707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4557" y="3044150"/>
            <a:ext cx="8260970" cy="290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비산 혹은 바닥에 흘리거나 방치하지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유해물질이 들어 있는 용기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들어 있던 빈 용기도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는 밀폐해 유해물질이 공기 중에 날린다거나 가스가 발생되지 않도록 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유해물질을 마음대로 갖고 다니거나 다른 작업장으로 옮기지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손으로 직접 만지지 않으며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 후 반드시 손을 씻음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손을 씻지 않고 식사 등 금지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작업복을 입고 식사하거나 집에 가지 않음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작업복 오염 가능성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건강보호장치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보호구는 정해진 방법으로 활용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441681" y="1901142"/>
            <a:ext cx="6572296" cy="428628"/>
          </a:xfrm>
          <a:prstGeom prst="snip2DiagRect">
            <a:avLst/>
          </a:prstGeom>
          <a:solidFill>
            <a:srgbClr val="DB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1455853"/>
            <a:ext cx="6286543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관리대상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)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의 종류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  <a:p>
            <a:pPr marL="360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유기화합물 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금속류 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산ㆍ알칼리류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    </a:t>
            </a:r>
            <a:r>
              <a:rPr lang="en-US" altLang="ko-KR" sz="1600" b="1" spc="-133" dirty="0" smtClean="0">
                <a:solidFill>
                  <a:srgbClr val="33CCCC"/>
                </a:solidFill>
              </a:rPr>
              <a:t>•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가스상태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물질류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8" name="그림 7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1615390"/>
            <a:ext cx="142876" cy="1428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8899" y="2491047"/>
            <a:ext cx="628654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2000" b="1" spc="-133" dirty="0" smtClean="0">
                <a:solidFill>
                  <a:srgbClr val="666699"/>
                </a:solidFill>
              </a:rPr>
              <a:t>    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유해물질 취급 시 주의사항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0" name="그림 9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1681" y="2705361"/>
            <a:ext cx="142876" cy="14287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2" name="직사각형 11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4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513119" y="1786720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584689" y="1500968"/>
            <a:ext cx="5143536" cy="642942"/>
            <a:chOff x="4799003" y="1572406"/>
            <a:chExt cx="5143536" cy="642942"/>
          </a:xfrm>
        </p:grpSpPr>
        <p:pic>
          <p:nvPicPr>
            <p:cNvPr id="8" name="그림 7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70639" y="1703140"/>
              <a:ext cx="357190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화학물질 취급자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5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대 안전보건수칙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941747" y="2429662"/>
            <a:ext cx="7215238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</a:rPr>
              <a:t>➊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 내가 사용하는 물질이 무엇이고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어떤 독성이 있는지 제대로 알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➋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공기 중에 화학물질이 섞이지 않도록 용기뚜껑을 잘 닫을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환기시설을 잘 가동하여 작업장의 공기가 깨끗하도록 해야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➍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적합한 개인용 보호구를 잘 착용할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</a:rPr>
              <a:t>➎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정기적으로 건강진단을 받아야 함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4" name="직사각형 13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55599" y="1358092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15.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유해물질</a:t>
            </a:r>
            <a:r>
              <a:rPr lang="en-US" altLang="ko-KR" sz="2100" b="1" spc="-133" dirty="0" smtClean="0">
                <a:solidFill>
                  <a:srgbClr val="33CCCC"/>
                </a:solidFill>
              </a:rPr>
              <a:t>, </a:t>
            </a:r>
            <a:r>
              <a:rPr lang="ko-KR" altLang="en-US" sz="2100" b="1" spc="-133" dirty="0" smtClean="0">
                <a:solidFill>
                  <a:srgbClr val="33CCCC"/>
                </a:solidFill>
              </a:rPr>
              <a:t>안전한 취급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751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16.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유해위험장소에</a:t>
            </a:r>
            <a:endParaRPr lang="en-US" altLang="ko-KR" sz="21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출입제한 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3636615" y="3043427"/>
            <a:ext cx="6286543" cy="1399439"/>
            <a:chOff x="3375742" y="3623710"/>
            <a:chExt cx="6286543" cy="1399439"/>
          </a:xfrm>
        </p:grpSpPr>
        <p:sp>
          <p:nvSpPr>
            <p:cNvPr id="5" name="대각선 방향의 모서리가 잘린 사각형 4"/>
            <p:cNvSpPr/>
            <p:nvPr/>
          </p:nvSpPr>
          <p:spPr>
            <a:xfrm>
              <a:off x="3441680" y="3623710"/>
              <a:ext cx="5982733" cy="1399439"/>
            </a:xfrm>
            <a:prstGeom prst="snip2DiagRect">
              <a:avLst/>
            </a:prstGeom>
            <a:solidFill>
              <a:srgbClr val="DBFA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375742" y="3658164"/>
              <a:ext cx="6286543" cy="13336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60000" latinLnBrk="0">
                <a:lnSpc>
                  <a:spcPts val="2600"/>
                </a:lnSpc>
                <a:buClr>
                  <a:srgbClr val="33CCCC"/>
                </a:buClr>
              </a:pPr>
              <a:r>
                <a:rPr lang="en-US" altLang="ko-KR" sz="1600" b="1" spc="-133" dirty="0" smtClean="0">
                  <a:solidFill>
                    <a:srgbClr val="33CCCC"/>
                  </a:solidFill>
                </a:rPr>
                <a:t>•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금속의 녹이 발생된 장소</a:t>
              </a:r>
            </a:p>
            <a:p>
              <a:pPr marL="360000" latinLnBrk="0">
                <a:lnSpc>
                  <a:spcPts val="2600"/>
                </a:lnSpc>
                <a:buClr>
                  <a:srgbClr val="33CCCC"/>
                </a:buClr>
              </a:pPr>
              <a:r>
                <a:rPr lang="en-US" altLang="ko-KR" sz="1600" b="1" spc="-133" dirty="0" smtClean="0">
                  <a:solidFill>
                    <a:srgbClr val="33CCCC"/>
                  </a:solidFill>
                </a:rPr>
                <a:t>• 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세균류가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 번식되어 있는 장소</a:t>
              </a:r>
            </a:p>
            <a:p>
              <a:pPr marL="360000" latinLnBrk="0">
                <a:lnSpc>
                  <a:spcPts val="2600"/>
                </a:lnSpc>
                <a:buClr>
                  <a:srgbClr val="33CCCC"/>
                </a:buClr>
              </a:pPr>
              <a:r>
                <a:rPr lang="en-US" altLang="ko-KR" sz="1600" b="1" spc="-133" dirty="0" smtClean="0">
                  <a:solidFill>
                    <a:srgbClr val="33CCCC"/>
                  </a:solidFill>
                </a:rPr>
                <a:t>• 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식물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곡물을 저장하거나 발효 등을 위한 장소 등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  <a:p>
              <a:pPr marL="360000" latinLnBrk="0">
                <a:lnSpc>
                  <a:spcPts val="2600"/>
                </a:lnSpc>
                <a:buClr>
                  <a:srgbClr val="33CCCC"/>
                </a:buClr>
              </a:pPr>
              <a:r>
                <a:rPr lang="en-US" altLang="ko-KR" sz="1600" b="1" spc="-133" dirty="0" smtClean="0">
                  <a:solidFill>
                    <a:srgbClr val="33CCCC"/>
                  </a:solidFill>
                </a:rPr>
                <a:t>• 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세부예시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: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맨홀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err="1" smtClean="0">
                  <a:solidFill>
                    <a:prstClr val="black"/>
                  </a:solidFill>
                </a:rPr>
                <a:t>오폐수처리장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정화조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곡물저장창고</a:t>
              </a:r>
              <a:r>
                <a:rPr lang="en-US" altLang="ko-KR" sz="1600" b="1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금속탱크 등</a:t>
              </a:r>
              <a:endParaRPr lang="en-US" altLang="ko-KR" sz="1600" b="1" spc="-133" dirty="0" smtClean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3370243" y="1269554"/>
            <a:ext cx="6286543" cy="941283"/>
            <a:chOff x="3370243" y="4240558"/>
            <a:chExt cx="6286543" cy="941283"/>
          </a:xfrm>
        </p:grpSpPr>
        <p:sp>
          <p:nvSpPr>
            <p:cNvPr id="8" name="TextBox 7"/>
            <p:cNvSpPr txBox="1"/>
            <p:nvPr/>
          </p:nvSpPr>
          <p:spPr>
            <a:xfrm>
              <a:off x="3370243" y="4240558"/>
              <a:ext cx="6286543" cy="941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질식 위험성이 있는 장소</a:t>
              </a:r>
              <a:r>
                <a:rPr lang="en-US" altLang="ko-KR" sz="1800" b="1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질식위험공간</a:t>
              </a:r>
              <a:r>
                <a:rPr lang="en-US" altLang="ko-KR" sz="1800" b="1" spc="-133" dirty="0" smtClean="0">
                  <a:solidFill>
                    <a:srgbClr val="666699"/>
                  </a:solidFill>
                </a:rPr>
                <a:t>)</a:t>
              </a:r>
              <a:endParaRPr lang="ko-KR" altLang="en-US" sz="1800" b="1" spc="-133" dirty="0" smtClean="0">
                <a:solidFill>
                  <a:srgbClr val="666699"/>
                </a:solidFill>
              </a:endParaRPr>
            </a:p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endParaRPr lang="en-US" altLang="ko-KR" sz="1800" b="1" spc="-133" dirty="0" smtClean="0">
                <a:solidFill>
                  <a:prstClr val="black"/>
                </a:solidFill>
              </a:endParaRPr>
            </a:p>
          </p:txBody>
        </p:sp>
        <p:pic>
          <p:nvPicPr>
            <p:cNvPr id="9" name="그림 8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1681" y="4438276"/>
              <a:ext cx="142876" cy="142876"/>
            </a:xfrm>
            <a:prstGeom prst="rect">
              <a:avLst/>
            </a:prstGeom>
          </p:spPr>
        </p:pic>
      </p:grpSp>
      <p:grpSp>
        <p:nvGrpSpPr>
          <p:cNvPr id="16" name="그룹 1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7" name="직사각형 1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584557" y="1755504"/>
            <a:ext cx="7858180" cy="42062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산소가 부족하거나 황화수소 등 화학적 질식가스가 존재하는 질식위험장소에 준비 없이 들어가면 한 번의 호흡으로도 사망에 이를 수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산소결핍 위험성이 있는 장소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endParaRPr lang="en-US" altLang="ko-KR" sz="1600" b="1" spc="-133" dirty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출입금지 표시가 있거나 자신이 모르는 장소에는 함부로 출입금지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점검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순찰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수리 등으로 인해 출입하는 경우에도 무단으로 출입금지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 marL="180975" indent="-180975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출입 시 산소 및 가스농도 측정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확인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),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환기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보호구 착용 실시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98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36 삽화 사고발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56655" y="3572670"/>
            <a:ext cx="2700528" cy="27249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5599" y="1358092"/>
            <a:ext cx="2643206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17.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사고 발생시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대처 사항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41681" y="1429530"/>
            <a:ext cx="8001056" cy="26930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당황하지 말고 심호흡을 한번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경솔한 행동을 하지 말고 마음을 단단히 먹을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어떠한 조치를 할 때는 그 조치로 일어날 수 있는 것을 예상해보기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다른 사람에게 연락을 신속하게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오해가 생기지 않도록 정확하게 하기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가능한 선배나 상사의 지시에 따라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절차 등을 임의로 바꾸지 않고 행동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부상을 입지 않은 사고나 작은 부상이라도 결코 숨기지 말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8" name="직사각형 7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91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5629" y="2188881"/>
            <a:ext cx="8001056" cy="34624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환자와 자신의 안전성 등 현장 현황 파악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호흡정지 등 우선순위를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후 알맞은 처치 실시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무의식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상태 위급 시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119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에 도움 요청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주위의 도움을 요청하며 필요사항을 구체적으로 지시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불안해 하지 않도록 조용한 대화로 환자의 안정 유지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모포나 옷으로 체온 유지와 의식이 있는 경우 음료 준비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현장에 대한 관찰과 증거물 파악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소지품 보존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모든 처치를 기록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병원 이송 후 제시 </a:t>
            </a:r>
          </a:p>
          <a:p>
            <a:pPr>
              <a:lnSpc>
                <a:spcPts val="3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환부 고정 등의 조치 후 주의하며 운반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3513119" y="1606790"/>
            <a:ext cx="6286543" cy="402161"/>
            <a:chOff x="3370243" y="4287050"/>
            <a:chExt cx="6286543" cy="402161"/>
          </a:xfrm>
        </p:grpSpPr>
        <p:sp>
          <p:nvSpPr>
            <p:cNvPr id="7" name="TextBox 6"/>
            <p:cNvSpPr txBox="1"/>
            <p:nvPr/>
          </p:nvSpPr>
          <p:spPr>
            <a:xfrm>
              <a:off x="3370243" y="4287050"/>
              <a:ext cx="6286543" cy="4021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44000" indent="-144000" latinLnBrk="0">
                <a:lnSpc>
                  <a:spcPct val="150000"/>
                </a:lnSpc>
                <a:spcAft>
                  <a:spcPts val="500"/>
                </a:spcAft>
                <a:buClr>
                  <a:srgbClr val="33CCCC"/>
                </a:buClr>
              </a:pPr>
              <a:r>
                <a:rPr lang="en-US" altLang="ko-KR" sz="2000" b="1" spc="-133" dirty="0" smtClean="0">
                  <a:solidFill>
                    <a:srgbClr val="666699"/>
                  </a:solidFill>
                </a:rPr>
                <a:t>    </a:t>
              </a: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구급조치의 일반적 주의사항</a:t>
              </a:r>
            </a:p>
          </p:txBody>
        </p:sp>
        <p:pic>
          <p:nvPicPr>
            <p:cNvPr id="8" name="그림 7" descr="아이콘 화살표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1681" y="4460414"/>
              <a:ext cx="142876" cy="142876"/>
            </a:xfrm>
            <a:prstGeom prst="rect">
              <a:avLst/>
            </a:prstGeom>
          </p:spPr>
        </p:pic>
      </p:grpSp>
      <p:pic>
        <p:nvPicPr>
          <p:cNvPr id="10" name="그림 9" descr="37 삽화 응급조치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2040" y="1851592"/>
            <a:ext cx="2428892" cy="2362347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53239" y="4536745"/>
            <a:ext cx="2000264" cy="1431767"/>
            <a:chOff x="727037" y="4144174"/>
            <a:chExt cx="2000264" cy="1431767"/>
          </a:xfrm>
        </p:grpSpPr>
        <p:pic>
          <p:nvPicPr>
            <p:cNvPr id="9" name="그림 8" descr="37 구급조치 체크박스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37" y="4144174"/>
              <a:ext cx="2000264" cy="1431767"/>
            </a:xfrm>
            <a:prstGeom prst="rect">
              <a:avLst/>
            </a:prstGeom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8475" y="4358488"/>
              <a:ext cx="1857388" cy="1214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869913" y="4475574"/>
              <a:ext cx="1714512" cy="10259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자세한 응급조치에 대한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궁금한 사항은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 “위기탈출 안전보건 </a:t>
              </a:r>
              <a:r>
                <a:rPr lang="ko-KR" altLang="en-US" sz="1200" b="1" kern="0" spc="-133" dirty="0" err="1" smtClean="0">
                  <a:solidFill>
                    <a:srgbClr val="33CCCC"/>
                  </a:solidFill>
                </a:rPr>
                <a:t>앱</a:t>
              </a:r>
              <a:r>
                <a:rPr lang="ko-KR" altLang="en-US" sz="1200" b="1" kern="0" spc="-133" dirty="0" smtClean="0">
                  <a:solidFill>
                    <a:srgbClr val="33CCCC"/>
                  </a:solidFill>
                </a:rPr>
                <a:t>”</a:t>
              </a: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을 </a:t>
              </a:r>
              <a:endParaRPr lang="en-US" altLang="ko-KR" sz="1200" b="1" kern="0" spc="-133" dirty="0" smtClean="0">
                <a:solidFill>
                  <a:prstClr val="black"/>
                </a:solidFill>
              </a:endParaRPr>
            </a:p>
            <a:p>
              <a:pPr algn="ctr">
                <a:lnSpc>
                  <a:spcPts val="2000"/>
                </a:lnSpc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설치하여 사용해보세요</a:t>
              </a:r>
              <a:r>
                <a:rPr lang="en-US" altLang="ko-KR" sz="1200" b="1" kern="0" spc="-133" dirty="0" smtClean="0">
                  <a:solidFill>
                    <a:prstClr val="black"/>
                  </a:solidFill>
                </a:rPr>
                <a:t>! 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6" name="직사각형 15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9" name="그림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00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0243" y="2572538"/>
            <a:ext cx="6929486" cy="2127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1.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직장에 들어가면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…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2.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신규입사자 재해발생현황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3.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 활동의 첫걸음</a:t>
            </a:r>
            <a:r>
              <a:rPr lang="en-US" altLang="ko-KR" sz="18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안전보건교육</a:t>
            </a:r>
          </a:p>
          <a:p>
            <a:pPr>
              <a:lnSpc>
                <a:spcPct val="200000"/>
              </a:lnSpc>
              <a:buClr>
                <a:srgbClr val="33CCCC"/>
              </a:buClr>
            </a:pPr>
            <a:r>
              <a:rPr lang="en-US" altLang="ko-KR" sz="1800" b="1" spc="-133" dirty="0" smtClean="0">
                <a:solidFill>
                  <a:prstClr val="black"/>
                </a:solidFill>
              </a:rPr>
              <a:t>4.  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작업 전 안전점검 등 안전의 </a:t>
            </a:r>
            <a:r>
              <a:rPr lang="ko-KR" altLang="en-US" sz="1800" b="1" spc="-133" dirty="0" err="1" smtClean="0">
                <a:solidFill>
                  <a:prstClr val="black"/>
                </a:solidFill>
              </a:rPr>
              <a:t>습관화ㆍ생활화</a:t>
            </a:r>
            <a:r>
              <a:rPr lang="ko-KR" altLang="en-US" sz="1800" b="1" spc="-133" dirty="0" smtClean="0">
                <a:solidFill>
                  <a:prstClr val="black"/>
                </a:solidFill>
              </a:rPr>
              <a:t> </a:t>
            </a:r>
            <a:endParaRPr lang="en-US" altLang="ko-KR" sz="1800" b="1" spc="-133" dirty="0" smtClean="0">
              <a:solidFill>
                <a:prstClr val="black"/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370111" y="1016149"/>
            <a:ext cx="9787006" cy="984885"/>
            <a:chOff x="2370111" y="658959"/>
            <a:chExt cx="9787006" cy="984885"/>
          </a:xfrm>
        </p:grpSpPr>
        <p:sp>
          <p:nvSpPr>
            <p:cNvPr id="5" name="TextBox 4"/>
            <p:cNvSpPr txBox="1"/>
            <p:nvPr/>
          </p:nvSpPr>
          <p:spPr>
            <a:xfrm>
              <a:off x="3298805" y="726865"/>
              <a:ext cx="8858312" cy="804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4000" b="1" spc="-133" dirty="0" smtClean="0">
                  <a:solidFill>
                    <a:prstClr val="white"/>
                  </a:solidFill>
                </a:rPr>
                <a:t>신규 입사자의 직장생활</a:t>
              </a:r>
              <a:endParaRPr lang="ko-KR" altLang="en-US" sz="4000" b="1" spc="-133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그룹 8"/>
            <p:cNvGrpSpPr/>
            <p:nvPr/>
          </p:nvGrpSpPr>
          <p:grpSpPr>
            <a:xfrm>
              <a:off x="2370111" y="658959"/>
              <a:ext cx="928694" cy="984885"/>
              <a:chOff x="2370111" y="658959"/>
              <a:chExt cx="928694" cy="984885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2370111" y="929464"/>
                <a:ext cx="642942" cy="6429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584425" y="658959"/>
                <a:ext cx="714380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200000"/>
                  </a:lnSpc>
                  <a:buClr>
                    <a:srgbClr val="33CCCC"/>
                  </a:buClr>
                </a:pPr>
                <a:r>
                  <a:rPr lang="en-US" altLang="ko-KR" sz="3200" b="1" spc="-133" dirty="0" smtClean="0">
                    <a:solidFill>
                      <a:srgbClr val="33CCCC"/>
                    </a:solidFill>
                  </a:rPr>
                  <a:t>1</a:t>
                </a:r>
                <a:r>
                  <a:rPr lang="en-US" altLang="ko-KR" sz="2800" b="1" spc="-133" dirty="0" smtClean="0">
                    <a:solidFill>
                      <a:prstClr val="black"/>
                    </a:solidFill>
                  </a:rPr>
                  <a:t>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482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4227499" y="1358092"/>
            <a:ext cx="7215238" cy="4806512"/>
            <a:chOff x="4227499" y="1358092"/>
            <a:chExt cx="7215238" cy="4806512"/>
          </a:xfrm>
        </p:grpSpPr>
        <p:pic>
          <p:nvPicPr>
            <p:cNvPr id="13" name="그림 12" descr="38 요양신청절차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7499" y="1500968"/>
              <a:ext cx="7140240" cy="4663636"/>
            </a:xfrm>
            <a:prstGeom prst="rect">
              <a:avLst/>
            </a:prstGeom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513647" y="5215743"/>
              <a:ext cx="1500198" cy="648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942539" y="4358488"/>
              <a:ext cx="1428760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27499" y="5215744"/>
              <a:ext cx="1428760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74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2929728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9942539" y="1929596"/>
              <a:ext cx="1500198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0371167" y="2037542"/>
              <a:ext cx="642942" cy="1778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응급조치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013977" y="3358356"/>
              <a:ext cx="1357322" cy="3334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산재지정 의료기관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여부 확인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942539" y="4416950"/>
              <a:ext cx="1500198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요양급여 신청서 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작성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85085" y="5287182"/>
              <a:ext cx="1357322" cy="5770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제출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(</a:t>
              </a: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근로복지공단</a:t>
              </a:r>
              <a:r>
                <a:rPr lang="en-US" altLang="ko-KR" sz="1200" b="1" spc="-100" dirty="0" smtClean="0">
                  <a:solidFill>
                    <a:prstClr val="white"/>
                  </a:solidFill>
                </a:rPr>
                <a:t>)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산재보험의료기관에서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000" b="1" spc="-100" dirty="0" smtClean="0">
                  <a:solidFill>
                    <a:prstClr val="white"/>
                  </a:solidFill>
                </a:rPr>
                <a:t>대행제출 가능</a:t>
              </a:r>
              <a:endParaRPr lang="en-US" altLang="ko-KR" sz="10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942011" y="5572934"/>
              <a:ext cx="1357322" cy="5000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업무상 재해여부 </a:t>
              </a:r>
            </a:p>
            <a:p>
              <a:pPr algn="ctr">
                <a:lnSpc>
                  <a:spcPts val="1300"/>
                </a:lnSpc>
                <a:buClr>
                  <a:prstClr val="white"/>
                </a:buClr>
              </a:pP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확인 후 </a:t>
              </a:r>
              <a:r>
                <a:rPr lang="en-US" altLang="ko-KR" sz="1100" b="1" spc="-100" dirty="0" smtClean="0">
                  <a:solidFill>
                    <a:prstClr val="black"/>
                  </a:solidFill>
                </a:rPr>
                <a:t>7</a:t>
              </a:r>
              <a:r>
                <a:rPr lang="ko-KR" altLang="en-US" sz="1100" b="1" spc="-100" dirty="0" smtClean="0">
                  <a:solidFill>
                    <a:prstClr val="black"/>
                  </a:solidFill>
                </a:rPr>
                <a:t>일 이내</a:t>
              </a:r>
              <a:endParaRPr lang="en-US" altLang="ko-KR" sz="1100" b="1" spc="-100" dirty="0" smtClean="0">
                <a:solidFill>
                  <a:prstClr val="black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227499" y="5345644"/>
              <a:ext cx="1357322" cy="3701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요양 승인여부</a:t>
              </a:r>
            </a:p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    통지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228291" y="3072604"/>
              <a:ext cx="928694" cy="1923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200" b="1" spc="-100" dirty="0" smtClean="0">
                  <a:solidFill>
                    <a:prstClr val="white"/>
                  </a:solidFill>
                </a:rPr>
                <a:t>병원 후송</a:t>
              </a:r>
              <a:endParaRPr lang="en-US" altLang="ko-KR" sz="1200" b="1" spc="-100" dirty="0" smtClean="0">
                <a:solidFill>
                  <a:prstClr val="white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871101" y="1358092"/>
              <a:ext cx="1500198" cy="3571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>
                <a:lnSpc>
                  <a:spcPts val="1500"/>
                </a:lnSpc>
                <a:buClr>
                  <a:prstClr val="white"/>
                </a:buClr>
              </a:pPr>
              <a:r>
                <a:rPr lang="ko-KR" altLang="en-US" sz="1400" b="1" spc="-100" dirty="0" smtClean="0">
                  <a:solidFill>
                    <a:srgbClr val="33CCCC"/>
                  </a:solidFill>
                </a:rPr>
                <a:t>요양 신청절차</a:t>
              </a:r>
              <a:endParaRPr lang="en-US" altLang="ko-KR" sz="1400" b="1" spc="-100" dirty="0" smtClean="0">
                <a:solidFill>
                  <a:srgbClr val="33CCCC"/>
                </a:solidFill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3513119" y="1929596"/>
            <a:ext cx="6000792" cy="250033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370243" y="1643844"/>
            <a:ext cx="5000660" cy="642942"/>
            <a:chOff x="3584557" y="1572406"/>
            <a:chExt cx="5000660" cy="642942"/>
          </a:xfrm>
        </p:grpSpPr>
        <p:pic>
          <p:nvPicPr>
            <p:cNvPr id="6" name="그림 5" descr="안전팁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84557" y="1572406"/>
              <a:ext cx="1815074" cy="642942"/>
            </a:xfrm>
            <a:prstGeom prst="rect">
              <a:avLst/>
            </a:prstGeom>
          </p:spPr>
        </p:pic>
        <p:sp>
          <p:nvSpPr>
            <p:cNvPr id="7" name="모서리가 둥근 직사각형 6"/>
            <p:cNvSpPr/>
            <p:nvPr/>
          </p:nvSpPr>
          <p:spPr>
            <a:xfrm>
              <a:off x="4727565" y="1727424"/>
              <a:ext cx="328614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013317" y="1715282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solidFill>
                    <a:prstClr val="black"/>
                  </a:solidFill>
                </a:rPr>
                <a:t>산업재해 발생 시 요양신청 절차</a:t>
              </a:r>
              <a:endParaRPr lang="ko-KR" altLang="en-US" sz="1600" b="1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27433" y="2317274"/>
            <a:ext cx="5500726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산업재해 발생 시 </a:t>
            </a:r>
            <a:r>
              <a:rPr lang="ko-KR" altLang="en-US" sz="1500" b="1" spc="-133" dirty="0" smtClean="0">
                <a:solidFill>
                  <a:srgbClr val="1F497D"/>
                </a:solidFill>
              </a:rPr>
              <a:t>근로복지공단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에 요양신청 절차를 알아 둘 필요가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 </a:t>
            </a:r>
          </a:p>
          <a:p>
            <a:pPr latinLnBrk="0">
              <a:lnSpc>
                <a:spcPts val="3000"/>
              </a:lnSpc>
              <a:buClr>
                <a:srgbClr val="33CCCC"/>
              </a:buClr>
            </a:pPr>
            <a:r>
              <a:rPr lang="ko-KR" altLang="en-US" sz="1500" b="1" spc="-133" dirty="0" smtClean="0">
                <a:solidFill>
                  <a:prstClr val="black"/>
                </a:solidFill>
              </a:rPr>
              <a:t>사업장 내에서 근로자가 업무상의 사유로 부상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질병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500" b="1" spc="-133" dirty="0" smtClean="0">
                <a:solidFill>
                  <a:prstClr val="black"/>
                </a:solidFill>
              </a:rPr>
              <a:t>장해 또는 사망이 발생하면 산재지정병원에서 치료중인 상태에서 요양급여 신청서를 관할 근로복지공단에 신청 후 공단에서 승인여부를 결정 받아 요양급여를 받을 수 있다</a:t>
            </a:r>
            <a:r>
              <a:rPr lang="en-US" altLang="ko-KR" sz="1500" b="1" spc="-133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27" name="직사각형 26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55599" y="1500968"/>
            <a:ext cx="2643206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100" b="1" spc="-133" dirty="0" smtClean="0">
                <a:solidFill>
                  <a:srgbClr val="33CCCC"/>
                </a:solidFill>
              </a:rPr>
              <a:t>18.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100" b="1" spc="-133" dirty="0" smtClean="0">
                <a:solidFill>
                  <a:srgbClr val="33CCCC"/>
                </a:solidFill>
              </a:rPr>
              <a:t>응급조치</a:t>
            </a:r>
            <a:endParaRPr lang="ko-KR" altLang="en-US" sz="2100" b="1" spc="-133" dirty="0">
              <a:solidFill>
                <a:srgbClr val="33CCCC"/>
              </a:solidFill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220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727037" y="1643844"/>
            <a:ext cx="2041849" cy="379215"/>
            <a:chOff x="869913" y="1643844"/>
            <a:chExt cx="2041849" cy="379215"/>
          </a:xfrm>
        </p:grpSpPr>
        <p:pic>
          <p:nvPicPr>
            <p:cNvPr id="5" name="그림 4" descr="디자인 타이틀 박스_연보라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9913" y="1665869"/>
              <a:ext cx="2041849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84227" y="1643844"/>
              <a:ext cx="1785950" cy="2700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권리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pic>
        <p:nvPicPr>
          <p:cNvPr id="9" name="그림 8" descr="39 근로자 권리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27368" y="1715282"/>
            <a:ext cx="8286807" cy="4357718"/>
          </a:xfrm>
          <a:prstGeom prst="rect">
            <a:avLst/>
          </a:prstGeom>
        </p:spPr>
      </p:pic>
      <p:graphicFrame>
        <p:nvGraphicFramePr>
          <p:cNvPr id="7" name="표 2"/>
          <p:cNvGraphicFramePr>
            <a:graphicFrameLocks noGrp="1"/>
          </p:cNvGraphicFramePr>
          <p:nvPr>
            <p:extLst/>
          </p:nvPr>
        </p:nvGraphicFramePr>
        <p:xfrm>
          <a:off x="3870309" y="1572406"/>
          <a:ext cx="7759194" cy="4523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5735"/>
                <a:gridCol w="6133459"/>
              </a:tblGrid>
              <a:tr h="65371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급박한 위험시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작업중지 및 대피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52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조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b="1" kern="1200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endParaRPr lang="ko-KR" altLang="en-US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산업재해가 발생할 급박한 위험이 있을 때에는 작업을 중지하고 대피할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지체없이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그 사실을 관리감독자 또는 부서의 장에게 보고하여야 함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351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물질안전보건자료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정보를 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근로자의 안전 및 보건을 유지하거나 직업성 질환 발생 원인을 규명하기 위하여 물질안전보건자료대상물질을 제조하거나 수입한 자에게 대체자료로 적힌 화학물질의 명칭 및 함유량 정보를 제공할 것을 요구할 수 있음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12026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사업장  작업환경측정 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결과에 대한 설명을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요구할 수 있음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125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산업안전보건위원회 또는 근로자대표는 등은 화학물질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유기용제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알칼리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가스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금속가공유 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을 취급하거나 작업 과정에서 소음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분진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고열 등이 발생하는 작업에 종사할 경우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사업주에게 작업환경측정에 대한 설명회 개최를 요구할 수 있음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대표 등은 직업병 등 건강장해 발생 시 취급하는 화학물질의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MSDS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에 적지 아니한 정보를 제공할 것을 요구할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안전보건활동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참여권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단체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또는 노조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산업안전보건위원회 심의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의결 또는 결정에 참여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안전보건관리규정 작성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변경 시 동의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자율검사프로그램에 따른 안전검사 시 협의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작업환경측정 및 건강진단 시 입회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공정안전보고서 작성 및 안전보건개선계획 수립 시 의견제시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630243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사업주의 법 위반사실을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신고할 권리</a:t>
                      </a:r>
                      <a:endParaRPr lang="ko-KR" altLang="en-US" sz="1200" b="1" spc="-100" baseline="0" dirty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감독기관에 사업주의 법 위반사항을 신고할 수 있음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8" name="그룹 7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252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40 근로자 의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98805" y="1929596"/>
            <a:ext cx="8201432" cy="4319027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727037" y="1643844"/>
            <a:ext cx="2041845" cy="379215"/>
            <a:chOff x="727037" y="2121885"/>
            <a:chExt cx="2041845" cy="379215"/>
          </a:xfrm>
        </p:grpSpPr>
        <p:pic>
          <p:nvPicPr>
            <p:cNvPr id="7" name="그림 6" descr="디자인 타이틀 박스-짙보라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2143910"/>
              <a:ext cx="2041845" cy="3571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41351" y="2121885"/>
              <a:ext cx="178595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400"/>
                </a:lnSpc>
                <a:buClr>
                  <a:srgbClr val="33CCCC"/>
                </a:buClr>
              </a:pPr>
              <a:r>
                <a:rPr lang="ko-KR" altLang="en-US" sz="1400" b="1" spc="-133" dirty="0" smtClean="0">
                  <a:solidFill>
                    <a:prstClr val="white"/>
                  </a:solidFill>
                </a:rPr>
                <a:t>근로자의 의무</a:t>
              </a:r>
              <a:endParaRPr lang="en-US" altLang="ko-KR" sz="1400" b="1" spc="-133" dirty="0" smtClean="0">
                <a:solidFill>
                  <a:prstClr val="white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441681" y="1429530"/>
            <a:ext cx="8001056" cy="5104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  근로자는 산업재해예방 기준을 준수하고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사업주가 실시하는 산업재해 방지에 관한 조치에 따라야 함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 (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산업안전보건법 제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6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조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)</a:t>
            </a:r>
            <a:endParaRPr lang="en-US" altLang="ko-KR" sz="1500" b="1" spc="-133" dirty="0" smtClean="0">
              <a:solidFill>
                <a:prstClr val="black"/>
              </a:solidFill>
            </a:endParaRPr>
          </a:p>
        </p:txBody>
      </p:sp>
      <p:graphicFrame>
        <p:nvGraphicFramePr>
          <p:cNvPr id="10" name="표 2"/>
          <p:cNvGraphicFramePr>
            <a:graphicFrameLocks noGrp="1"/>
          </p:cNvGraphicFramePr>
          <p:nvPr>
            <p:extLst/>
          </p:nvPr>
        </p:nvGraphicFramePr>
        <p:xfrm>
          <a:off x="3941747" y="1929596"/>
          <a:ext cx="7643866" cy="43577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1571"/>
                <a:gridCol w="6042295"/>
              </a:tblGrid>
              <a:tr h="1428760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안전보건교육 이수</a:t>
                      </a:r>
                      <a:endParaRPr lang="en-US" altLang="ko-KR" sz="1200" b="1" spc="-100" baseline="0" dirty="0" smtClean="0">
                        <a:solidFill>
                          <a:srgbClr val="0070C0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29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31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110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정기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채용시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작업내용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변경시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특별작업시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사업주가 실시하는 안전보건교육을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이수하여야 하고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특히 건설 일용근로자의 경우 건설사업주가 교육기관을 통해 실시하는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기초안전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.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또한 화학물질을 제조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사용 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운반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저장작업에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배치시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새로운 화학물질을 도입한 경우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유해성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위험성 정보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변경시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 사업주가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실시하는 물질안전보건자료에 관한 교육을 이수하여야 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92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조의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6)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건강진단 이행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근로자는 사업주가 실시하는 건강진단을 받아야 하며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사업주가 지정한 건강진단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기관에 진단받기를 희망하지 아니한 경우에는 다른 건강진단 기관으로부터 이에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상응하는 건강진단을 받아 그 결과를 증명하는 서류를 사업주에게 제출하여야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방호조치에 대한 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준수사항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시행규칙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99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위험기계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기구에 설치된 방호조치에 대한 준수사항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방호조치를 해체하려는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사업주의 허가를 받아 해체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Tx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해체 사유가 소멸된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err="1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지체없이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원상으로 회복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 -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방호조치 기능이 상실된 것을 발견한 경우 </a:t>
                      </a:r>
                      <a:r>
                        <a:rPr lang="en-US" altLang="ko-KR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1200" b="1" kern="1200" spc="-100" baseline="0" dirty="0" err="1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지체없이</a:t>
                      </a:r>
                      <a:r>
                        <a:rPr lang="ko-KR" altLang="en-US" sz="1200" b="1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 사업주에게 신고</a:t>
                      </a:r>
                      <a:endParaRPr lang="ko-KR" altLang="en-US" sz="1200" b="1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rgbClr val="0070C0"/>
                          </a:solidFill>
                          <a:latin typeface="+mj-ea"/>
                          <a:ea typeface="+mj-ea"/>
                        </a:rPr>
                        <a:t>지급하는 보호구 착용</a:t>
                      </a: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산업안전보건기준에 </a:t>
                      </a:r>
                      <a:endParaRPr lang="en-US" altLang="ko-KR" sz="1200" b="1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lvl="0" indent="0" algn="l" latinLnBrk="1">
                        <a:lnSpc>
                          <a:spcPts val="15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관한 규칙 제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r>
                        <a:rPr lang="ko-KR" altLang="en-US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조</a:t>
                      </a:r>
                      <a:r>
                        <a:rPr lang="en-US" altLang="ko-KR" sz="1200" b="1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200" b="1" spc="-100" baseline="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유해 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·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위험작업으로부터 보호를 받을 수 있도록 사업주가 제공한 안전모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안전대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안전화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</a:p>
                    <a:p>
                      <a:pPr marL="180000" lvl="0" indent="0" algn="l" latinLnBrk="1">
                        <a:lnSpc>
                          <a:spcPts val="20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보안경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err="1" smtClean="0">
                          <a:latin typeface="+mj-ea"/>
                          <a:ea typeface="+mj-ea"/>
                        </a:rPr>
                        <a:t>보안면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절연용 보호구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방열복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방진마스크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방한모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방한복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방한화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방한장갑</a:t>
                      </a:r>
                      <a:r>
                        <a:rPr lang="en-US" altLang="ko-KR" sz="1200" b="1" spc="-100" baseline="0" dirty="0" smtClean="0"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승차용 안전모 등을 착용하여야 함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2</a:t>
              </a:r>
              <a:endParaRPr lang="ko-KR" altLang="en-US" sz="3800" dirty="0">
                <a:solidFill>
                  <a:prstClr val="black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안전하고 건강한 직장생활을 위한 가이드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9" y="47628"/>
            <a:ext cx="11534317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87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>
            <a:off x="2268463" y="1557586"/>
            <a:ext cx="8099854" cy="2664296"/>
            <a:chOff x="1441417" y="1072340"/>
            <a:chExt cx="8099854" cy="2664296"/>
          </a:xfrm>
        </p:grpSpPr>
        <p:sp>
          <p:nvSpPr>
            <p:cNvPr id="13" name="TextBox 12"/>
            <p:cNvSpPr txBox="1"/>
            <p:nvPr/>
          </p:nvSpPr>
          <p:spPr>
            <a:xfrm>
              <a:off x="2412479" y="2905639"/>
              <a:ext cx="4929222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1.  </a:t>
              </a:r>
              <a:r>
                <a:rPr lang="ko-KR" altLang="en-US" sz="1800" b="1" spc="-133" dirty="0" smtClean="0">
                  <a:latin typeface="+mn-ea"/>
                </a:rPr>
                <a:t>사고사망 다발 유형</a:t>
              </a: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2.  </a:t>
              </a:r>
              <a:r>
                <a:rPr lang="ko-KR" altLang="en-US" sz="1800" b="1" spc="-133" dirty="0" smtClean="0">
                  <a:latin typeface="+mn-ea"/>
                </a:rPr>
                <a:t>주요재해사례</a:t>
              </a:r>
              <a:endParaRPr lang="en-US" altLang="ko-KR" sz="1800" b="1" spc="-133" dirty="0" smtClean="0">
                <a:latin typeface="+mn-ea"/>
              </a:endParaRPr>
            </a:p>
          </p:txBody>
        </p:sp>
        <p:grpSp>
          <p:nvGrpSpPr>
            <p:cNvPr id="14" name="그룹 6"/>
            <p:cNvGrpSpPr/>
            <p:nvPr/>
          </p:nvGrpSpPr>
          <p:grpSpPr>
            <a:xfrm>
              <a:off x="1441417" y="1072340"/>
              <a:ext cx="8099854" cy="1512168"/>
              <a:chOff x="2370111" y="658959"/>
              <a:chExt cx="7653511" cy="1512168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3247629" y="940021"/>
                <a:ext cx="6775993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제조업 주요 사고사망 다발 유형 및 재해사례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16" name="그룹 8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17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3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72693" y="1408566"/>
            <a:ext cx="8544842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화재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latin typeface="+mj-ea"/>
                <a:ea typeface="+mj-ea"/>
              </a:rPr>
              <a:t>폭발로 인해 발생하는 사망재해는 </a:t>
            </a:r>
            <a:endParaRPr lang="en-US" altLang="ko-KR" sz="14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>
                <a:latin typeface="+mj-ea"/>
                <a:ea typeface="+mj-ea"/>
              </a:rPr>
              <a:t> </a:t>
            </a:r>
            <a:r>
              <a:rPr lang="en-US" altLang="ko-KR" sz="1400" b="1" spc="-133" dirty="0" smtClean="0">
                <a:latin typeface="+mj-ea"/>
                <a:ea typeface="+mj-ea"/>
              </a:rPr>
              <a:t> </a:t>
            </a:r>
            <a:r>
              <a:rPr lang="ko-KR" altLang="en-US" sz="1400" b="1" spc="-133" dirty="0" smtClean="0">
                <a:latin typeface="+mj-ea"/>
                <a:ea typeface="+mj-ea"/>
              </a:rPr>
              <a:t>① 화학설비에서 인화성 물질의 누출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용접작업 중 불티의 비산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>
                <a:latin typeface="+mj-ea"/>
                <a:ea typeface="+mj-ea"/>
              </a:rPr>
              <a:t> </a:t>
            </a:r>
            <a:r>
              <a:rPr lang="en-US" altLang="ko-KR" sz="1400" b="1" spc="-133" dirty="0" smtClean="0">
                <a:latin typeface="+mj-ea"/>
                <a:ea typeface="+mj-ea"/>
              </a:rPr>
              <a:t> ③ </a:t>
            </a:r>
            <a:r>
              <a:rPr lang="ko-KR" altLang="en-US" sz="1400" b="1" spc="-133" dirty="0" smtClean="0">
                <a:latin typeface="+mj-ea"/>
                <a:ea typeface="+mj-ea"/>
              </a:rPr>
              <a:t>인화성 물질이 잔류한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폐드럼</a:t>
            </a:r>
            <a:r>
              <a:rPr lang="ko-KR" altLang="en-US" sz="1400" b="1" spc="-133" dirty="0" smtClean="0">
                <a:latin typeface="+mj-ea"/>
                <a:ea typeface="+mj-ea"/>
              </a:rPr>
              <a:t> 절단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환기가 충분하지 않은 탱크 내부 등에서의 화기작업 으로 인해 주로 발생</a:t>
            </a:r>
            <a:endParaRPr lang="en-US" altLang="ko-KR" sz="1400" b="1" spc="-133" dirty="0" smtClean="0"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화재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폭발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파열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누출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0311" y="437276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0591" y="4293890"/>
            <a:ext cx="820085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인화성 물질 등을 취급하는 설비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탱크 등은 누출이 없도록 조치</a:t>
            </a:r>
            <a:r>
              <a:rPr lang="en-US" altLang="ko-KR" sz="1400" b="1" spc="-133" dirty="0" smtClean="0">
                <a:latin typeface="+mj-ea"/>
                <a:ea typeface="+mj-ea"/>
              </a:rPr>
              <a:t>(</a:t>
            </a:r>
            <a:r>
              <a:rPr lang="ko-KR" altLang="en-US" sz="1400" b="1" spc="-133" dirty="0" smtClean="0">
                <a:latin typeface="+mj-ea"/>
                <a:ea typeface="+mj-ea"/>
              </a:rPr>
              <a:t>가스 검지기 등 경보장치 설치</a:t>
            </a:r>
            <a:r>
              <a:rPr lang="en-US" altLang="ko-KR" sz="1400" b="1" spc="-133" dirty="0" smtClean="0">
                <a:latin typeface="+mj-ea"/>
                <a:ea typeface="+mj-ea"/>
              </a:rPr>
              <a:t>)</a:t>
            </a:r>
            <a:endParaRPr lang="en-US" altLang="ko-KR" sz="14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용접작업 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불받이포</a:t>
            </a:r>
            <a:r>
              <a:rPr lang="ko-KR" altLang="en-US" sz="1600" b="1" spc="-133" dirty="0" smtClean="0">
                <a:latin typeface="+mj-ea"/>
                <a:ea typeface="+mj-ea"/>
              </a:rPr>
              <a:t> 등 불티 비산방지 조치 및 소화기 비치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폐드럼</a:t>
            </a:r>
            <a:r>
              <a:rPr lang="ko-KR" altLang="en-US" sz="1600" b="1" spc="-160" dirty="0" smtClean="0">
                <a:latin typeface="+mj-ea"/>
                <a:ea typeface="+mj-ea"/>
              </a:rPr>
              <a:t> 절단 작업은 인화성 물질 제거 후 실시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밀폐공간은 인화성 액체나 증기가 남아있지 않도록 환기 등의 조치 후 화기작업 실시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3" name="Picture 2" descr="C:\Users\1\Desktop\특성화고 교육 교안(초안 20190507)\제조업\제조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253" y="2565698"/>
            <a:ext cx="7969102" cy="1288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7131" y="1500591"/>
            <a:ext cx="820085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끼임으로 인한 사망재해는 ① 방호장치가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미설치된</a:t>
            </a:r>
            <a:r>
              <a:rPr lang="ko-KR" altLang="en-US" sz="1400" b="1" spc="-133" dirty="0" smtClean="0">
                <a:latin typeface="+mj-ea"/>
                <a:ea typeface="+mj-ea"/>
              </a:rPr>
              <a:t> 기계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설비의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작업점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기어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롤러의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말림점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벨트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체인 등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동력전달부와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회전체 취급 작업 시 면장갑 착용 등 </a:t>
            </a:r>
            <a:r>
              <a:rPr lang="en-US" altLang="ko-KR" sz="1400" b="1" spc="-133" dirty="0" smtClean="0">
                <a:latin typeface="+mj-ea"/>
                <a:ea typeface="+mj-ea"/>
              </a:rPr>
              <a:t>⑤ </a:t>
            </a:r>
            <a:r>
              <a:rPr lang="ko-KR" altLang="en-US" sz="1400" b="1" spc="-133" dirty="0" smtClean="0">
                <a:latin typeface="+mj-ea"/>
                <a:ea typeface="+mj-ea"/>
              </a:rPr>
              <a:t>기계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설비의 정비</a:t>
            </a:r>
            <a:r>
              <a:rPr lang="en-US" altLang="ko-KR" sz="1400" b="1" spc="-133" dirty="0" smtClean="0">
                <a:latin typeface="+mj-ea"/>
                <a:ea typeface="+mj-ea"/>
              </a:rPr>
              <a:t>·</a:t>
            </a:r>
            <a:r>
              <a:rPr lang="ko-KR" altLang="en-US" sz="1400" b="1" spc="-133" dirty="0" smtClean="0">
                <a:latin typeface="+mj-ea"/>
                <a:ea typeface="+mj-ea"/>
              </a:rPr>
              <a:t>수리 등의 작업 시 기계를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미정지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ko-KR" altLang="en-US" sz="1400" b="1" spc="-133" dirty="0" smtClean="0">
                <a:latin typeface="+mj-ea"/>
                <a:ea typeface="+mj-ea"/>
              </a:rPr>
              <a:t>타 근로자의 기동스위치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오조작으로</a:t>
            </a:r>
            <a:r>
              <a:rPr lang="ko-KR" altLang="en-US" sz="1400" b="1" spc="-133" dirty="0" smtClean="0">
                <a:latin typeface="+mj-ea"/>
                <a:ea typeface="+mj-ea"/>
              </a:rPr>
              <a:t> 인해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끼임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311" y="4084731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4005858"/>
            <a:ext cx="8424936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기계</a:t>
            </a:r>
            <a:r>
              <a:rPr lang="en-US" altLang="ko-KR" sz="1600" b="1" spc="-133" dirty="0" smtClean="0">
                <a:latin typeface="+mj-ea"/>
                <a:ea typeface="+mj-ea"/>
              </a:rPr>
              <a:t>·</a:t>
            </a:r>
            <a:r>
              <a:rPr lang="ko-KR" altLang="en-US" sz="1600" b="1" spc="-133" dirty="0" smtClean="0">
                <a:latin typeface="+mj-ea"/>
                <a:ea typeface="+mj-ea"/>
              </a:rPr>
              <a:t>설비의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작업점에는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센서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덮개 등 방호장치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기어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롤러의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말림점에는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방호덮개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벨트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체인 등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동력전달부에는</a:t>
            </a:r>
            <a:r>
              <a:rPr lang="ko-KR" altLang="en-US" sz="1600" b="1" spc="-133" dirty="0" smtClean="0">
                <a:latin typeface="+mj-ea"/>
                <a:ea typeface="+mj-ea"/>
              </a:rPr>
              <a:t> 방호덮개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회전체 취급 작업 시 면장갑 착용금지 및 적절한 작업복 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05_ </a:t>
            </a:r>
            <a:r>
              <a:rPr lang="ko-KR" altLang="en-US" sz="1600" b="1" spc="-133" dirty="0" smtClean="0">
                <a:latin typeface="+mj-ea"/>
                <a:ea typeface="+mj-ea"/>
              </a:rPr>
              <a:t>정비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수리 등의 작업 시에는 반드시 기계를 정지한 후 작업을 실시하고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조작부에는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잠금장치</a:t>
            </a:r>
            <a:endParaRPr lang="en-US" altLang="ko-KR" sz="1600" b="1" spc="-133" dirty="0" smtClean="0">
              <a:latin typeface="맑은 고딕"/>
              <a:ea typeface="맑은 고딕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맑은 고딕"/>
                <a:ea typeface="맑은 고딕"/>
              </a:rPr>
              <a:t>    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및 표지판 설치</a:t>
            </a:r>
            <a:r>
              <a:rPr lang="en-US" altLang="ko-KR" sz="1600" b="1" spc="-133" dirty="0" smtClean="0">
                <a:latin typeface="+mj-ea"/>
                <a:ea typeface="+mj-ea"/>
              </a:rPr>
              <a:t> </a:t>
            </a:r>
          </a:p>
        </p:txBody>
      </p:sp>
      <p:pic>
        <p:nvPicPr>
          <p:cNvPr id="11" name="Picture 2" descr="C:\Users\1\Desktop\특성화고 교육 교안(초안 20190507)\제조업\제조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565698"/>
            <a:ext cx="8000971" cy="1296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12832" y="1331297"/>
            <a:ext cx="840384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떨어짐으로 인한 사망재해는 ① 사다리의 파손</a:t>
            </a:r>
            <a:r>
              <a:rPr lang="en-US" altLang="ko-KR" sz="14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latin typeface="맑은 고딕"/>
                <a:ea typeface="맑은 고딕"/>
              </a:rPr>
              <a:t>미끄러</a:t>
            </a:r>
            <a:r>
              <a:rPr lang="ko-KR" altLang="en-US" sz="1400" b="1" spc="-133" dirty="0">
                <a:latin typeface="맑은 고딕"/>
                <a:ea typeface="맑은 고딕"/>
              </a:rPr>
              <a:t>짐</a:t>
            </a:r>
            <a:r>
              <a:rPr lang="en-US" altLang="ko-KR" sz="1400" b="1" spc="-133" dirty="0" smtClean="0">
                <a:latin typeface="+mj-ea"/>
                <a:ea typeface="+mj-ea"/>
              </a:rPr>
              <a:t>, 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지붕 위에서 보수작업 중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썬라이트</a:t>
            </a:r>
            <a:r>
              <a:rPr lang="ko-KR" altLang="en-US" sz="1400" b="1" spc="-133" dirty="0" smtClean="0">
                <a:latin typeface="+mj-ea"/>
                <a:ea typeface="+mj-ea"/>
              </a:rPr>
              <a:t> 등 약한 부위 파손</a:t>
            </a:r>
            <a:r>
              <a:rPr lang="en-US" altLang="ko-KR" sz="1400" b="1" spc="-133" dirty="0" smtClean="0">
                <a:latin typeface="+mj-ea"/>
                <a:ea typeface="+mj-ea"/>
              </a:rPr>
              <a:t>, </a:t>
            </a:r>
            <a:r>
              <a:rPr lang="en-US" altLang="ko-KR" sz="1400" b="1" spc="-133" dirty="0">
                <a:latin typeface="+mj-ea"/>
                <a:ea typeface="+mj-ea"/>
              </a:rPr>
              <a:t> </a:t>
            </a:r>
            <a:r>
              <a:rPr lang="en-US" altLang="ko-KR" sz="1400" b="1" spc="-133" dirty="0" smtClean="0">
                <a:latin typeface="+mj-ea"/>
                <a:ea typeface="+mj-ea"/>
              </a:rPr>
              <a:t>③ </a:t>
            </a:r>
            <a:r>
              <a:rPr lang="ko-KR" altLang="en-US" sz="1400" b="1" spc="-133" dirty="0" smtClean="0">
                <a:latin typeface="+mj-ea"/>
                <a:ea typeface="+mj-ea"/>
              </a:rPr>
              <a:t>화물자동차의 적재</a:t>
            </a:r>
            <a:r>
              <a:rPr lang="en-US" altLang="ko-KR" sz="14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400" b="1" spc="-133" dirty="0" smtClean="0">
                <a:latin typeface="맑은 고딕"/>
                <a:ea typeface="맑은 고딕"/>
              </a:rPr>
              <a:t>포장작업 </a:t>
            </a:r>
            <a:r>
              <a:rPr lang="en-US" altLang="ko-KR" sz="1400" b="1" spc="-133" dirty="0" smtClean="0">
                <a:latin typeface="+mj-ea"/>
                <a:ea typeface="+mj-ea"/>
              </a:rPr>
              <a:t>④ </a:t>
            </a:r>
            <a:r>
              <a:rPr lang="ko-KR" altLang="en-US" sz="1400" b="1" spc="-133" dirty="0" smtClean="0">
                <a:latin typeface="+mj-ea"/>
                <a:ea typeface="+mj-ea"/>
              </a:rPr>
              <a:t>안전난간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미설치</a:t>
            </a:r>
            <a:r>
              <a:rPr lang="ko-KR" altLang="en-US" sz="1400" b="1" spc="-133" dirty="0" smtClean="0">
                <a:latin typeface="+mj-ea"/>
                <a:ea typeface="+mj-ea"/>
              </a:rPr>
              <a:t> 장소에서의 작업 중에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03.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떨어짐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311" y="4084731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12832" y="3861842"/>
            <a:ext cx="836068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사다리의 파손되지 않은 견고한 것을 사용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작업자는 안전모를 착용하고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넘어짐 방지조치를 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실시한 후 사용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지붕 위 작업 시에는 폭 </a:t>
            </a:r>
            <a:r>
              <a:rPr lang="en-US" altLang="ko-KR" sz="1600" b="1" spc="-133" dirty="0" smtClean="0">
                <a:latin typeface="+mj-ea"/>
                <a:ea typeface="+mj-ea"/>
              </a:rPr>
              <a:t>30cm </a:t>
            </a:r>
            <a:r>
              <a:rPr lang="ko-KR" altLang="en-US" sz="1600" b="1" spc="-133" dirty="0" smtClean="0">
                <a:latin typeface="+mj-ea"/>
                <a:ea typeface="+mj-ea"/>
              </a:rPr>
              <a:t>이상의 작업발판을 설치하거나 하부에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추락방호망을</a:t>
            </a:r>
            <a:r>
              <a:rPr lang="ko-KR" altLang="en-US" sz="1600" b="1" spc="-133" dirty="0" smtClean="0">
                <a:latin typeface="+mj-ea"/>
                <a:ea typeface="+mj-ea"/>
              </a:rPr>
              <a:t> 설치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트럭 적재함과 높이가 같은 전용 입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·</a:t>
            </a:r>
            <a:r>
              <a:rPr lang="ko-KR" altLang="en-US" sz="1600" b="1" spc="-133" dirty="0" err="1" smtClean="0">
                <a:latin typeface="맑은 고딕"/>
                <a:ea typeface="맑은 고딕"/>
              </a:rPr>
              <a:t>출하장에서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 작업</a:t>
            </a:r>
            <a:r>
              <a:rPr lang="en-US" altLang="ko-KR" sz="1600" b="1" spc="-133" dirty="0" smtClean="0">
                <a:latin typeface="맑은 고딕"/>
                <a:ea typeface="맑은 고딕"/>
              </a:rPr>
              <a:t>,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작업 시에는 안전모 지급 </a:t>
            </a:r>
            <a:r>
              <a:rPr lang="en-US" altLang="ko-KR" sz="1600" b="1" spc="-133" dirty="0">
                <a:ea typeface="맑은 고딕"/>
              </a:rPr>
              <a:t>· </a:t>
            </a:r>
            <a:r>
              <a:rPr lang="ko-KR" altLang="en-US" sz="1600" b="1" spc="-133" dirty="0" smtClean="0">
                <a:latin typeface="맑은 고딕"/>
                <a:ea typeface="맑은 고딕"/>
              </a:rPr>
              <a:t>착용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작업발판 및 통로의 끝이나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개구부에</a:t>
            </a:r>
            <a:r>
              <a:rPr lang="ko-KR" altLang="en-US" sz="1600" b="1" spc="-133" dirty="0" smtClean="0">
                <a:latin typeface="+mj-ea"/>
                <a:ea typeface="+mj-ea"/>
              </a:rPr>
              <a:t> 떨어질 위험이 있는 장소에는 충분한 강도를 가진 구조의       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>
                <a:latin typeface="+mj-ea"/>
                <a:ea typeface="+mj-ea"/>
              </a:rPr>
              <a:t> </a:t>
            </a: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안전난간 등을 견고한 구조로 설치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11" name="Picture 2" descr="C:\Users\1\Desktop\특성화고 교육 교안(초안 20190507)\제조업\제조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261672"/>
            <a:ext cx="7806122" cy="1252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1681" y="1485578"/>
            <a:ext cx="8200859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맞음으로 인해 발생하는 사망재해는 ① 과도한 높이로 불안정하게 적재된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적재물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smtClean="0">
                <a:latin typeface="+mj-ea"/>
                <a:ea typeface="+mj-ea"/>
              </a:rPr>
              <a:t>적절한 포장이 없는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중량물을</a:t>
            </a:r>
            <a:r>
              <a:rPr lang="ko-KR" altLang="en-US" sz="1400" b="1" spc="-133" dirty="0" smtClean="0">
                <a:latin typeface="+mj-ea"/>
                <a:ea typeface="+mj-ea"/>
              </a:rPr>
              <a:t> 지게차로 운반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크레인의 와이어로프 파손 및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달기기구</a:t>
            </a:r>
            <a:r>
              <a:rPr lang="ko-KR" altLang="en-US" sz="1400" b="1" spc="-133" dirty="0" smtClean="0">
                <a:latin typeface="+mj-ea"/>
                <a:ea typeface="+mj-ea"/>
              </a:rPr>
              <a:t> 이탈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고속 회전체인 숫돌 파손 등으로 주로   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757234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04.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물체에 맞음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,       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깔림</a:t>
            </a:r>
            <a:r>
              <a:rPr lang="en-US" altLang="ko-KR" sz="2200" b="1" spc="-133" dirty="0" smtClean="0">
                <a:solidFill>
                  <a:srgbClr val="33CCCC"/>
                </a:solidFill>
                <a:latin typeface="맑은 고딕"/>
                <a:ea typeface="맑은 고딕"/>
              </a:rPr>
              <a:t>·</a:t>
            </a:r>
            <a:r>
              <a:rPr lang="ko-KR" altLang="en-US" sz="2200" b="1" spc="-133" dirty="0" err="1" smtClean="0">
                <a:solidFill>
                  <a:srgbClr val="33CCCC"/>
                </a:solidFill>
                <a:latin typeface="맑은 고딕"/>
                <a:ea typeface="맑은 고딕"/>
              </a:rPr>
              <a:t>뒤짐힘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311" y="4372763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4293890"/>
            <a:ext cx="8568952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60" dirty="0" smtClean="0">
                <a:latin typeface="+mj-ea"/>
                <a:ea typeface="+mj-ea"/>
              </a:rPr>
              <a:t> 적재 시에는 과도한 높이로 적재금지 및 작업반경 내 관계 근로자 외 출입금지 조치 실시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지게차로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33" dirty="0" smtClean="0">
                <a:latin typeface="+mj-ea"/>
                <a:ea typeface="+mj-ea"/>
              </a:rPr>
              <a:t> 운반 시는 전용 팔레트 등으로 포장하여 운반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60" dirty="0" smtClean="0">
                <a:latin typeface="+mj-ea"/>
                <a:ea typeface="+mj-ea"/>
              </a:rPr>
              <a:t>크레인에는 손상된 와이어로프 사용금지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smtClean="0">
                <a:latin typeface="+mj-ea"/>
                <a:ea typeface="+mj-ea"/>
              </a:rPr>
              <a:t>훅 해지장치 설치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인양물에</a:t>
            </a:r>
            <a:r>
              <a:rPr lang="ko-KR" altLang="en-US" sz="1600" b="1" spc="-160" dirty="0" smtClean="0">
                <a:latin typeface="+mj-ea"/>
                <a:ea typeface="+mj-ea"/>
              </a:rPr>
              <a:t> 적합한 전용 </a:t>
            </a:r>
            <a:r>
              <a:rPr lang="ko-KR" altLang="en-US" sz="1600" b="1" spc="-160" dirty="0" err="1" smtClean="0">
                <a:latin typeface="+mj-ea"/>
                <a:ea typeface="+mj-ea"/>
              </a:rPr>
              <a:t>줄걸이</a:t>
            </a:r>
            <a:r>
              <a:rPr lang="ko-KR" altLang="en-US" sz="1600" b="1" spc="-160" dirty="0" smtClean="0">
                <a:latin typeface="+mj-ea"/>
                <a:ea typeface="+mj-ea"/>
              </a:rPr>
              <a:t> 용 사용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고속 회전체에 방호덮개 설치 및 보안경 등 보호구 착용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11" name="Picture 2" descr="C:\Users\1\Desktop\특성화고 교육 교안(초안 20190507)\제조업\제조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6615" y="2637706"/>
            <a:ext cx="7911382" cy="12778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941351" y="385349"/>
            <a:ext cx="10501386" cy="677108"/>
            <a:chOff x="941351" y="385349"/>
            <a:chExt cx="10501386" cy="677108"/>
          </a:xfrm>
        </p:grpSpPr>
        <p:sp>
          <p:nvSpPr>
            <p:cNvPr id="3" name="직사각형 2"/>
            <p:cNvSpPr/>
            <p:nvPr/>
          </p:nvSpPr>
          <p:spPr>
            <a:xfrm>
              <a:off x="2798739" y="385349"/>
              <a:ext cx="71438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8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798871" y="429398"/>
              <a:ext cx="7643866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제조업 주요 사고사망 다발 유형 및 재해사례  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41681" y="1485578"/>
            <a:ext cx="8200859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400" b="1" spc="-133" dirty="0" smtClean="0">
                <a:latin typeface="+mj-ea"/>
                <a:ea typeface="+mj-ea"/>
              </a:rPr>
              <a:t> 부딪힘으로 인한 사망재해는 작업장 내에서 ① 지게차의 운반작업</a:t>
            </a:r>
            <a:r>
              <a:rPr lang="en-US" altLang="ko-KR" sz="1400" b="1" spc="-133" dirty="0" smtClean="0">
                <a:latin typeface="+mj-ea"/>
                <a:ea typeface="+mj-ea"/>
              </a:rPr>
              <a:t>, ②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차량계</a:t>
            </a:r>
            <a:r>
              <a:rPr lang="ko-KR" altLang="en-US" sz="1400" b="1" spc="-133" dirty="0" smtClean="0">
                <a:latin typeface="+mj-ea"/>
                <a:ea typeface="+mj-ea"/>
              </a:rPr>
              <a:t> 하역운반기계의 운행</a:t>
            </a:r>
            <a:r>
              <a:rPr lang="en-US" altLang="ko-KR" sz="1400" b="1" spc="-133" dirty="0" smtClean="0">
                <a:latin typeface="+mj-ea"/>
                <a:ea typeface="+mj-ea"/>
              </a:rPr>
              <a:t>, ③ </a:t>
            </a:r>
            <a:r>
              <a:rPr lang="ko-KR" altLang="en-US" sz="1400" b="1" spc="-133" dirty="0" smtClean="0">
                <a:latin typeface="+mj-ea"/>
                <a:ea typeface="+mj-ea"/>
              </a:rPr>
              <a:t>산업용 로봇의 작업 범위 내 접근</a:t>
            </a:r>
            <a:r>
              <a:rPr lang="en-US" altLang="ko-KR" sz="1400" b="1" spc="-133" dirty="0" smtClean="0">
                <a:latin typeface="+mj-ea"/>
                <a:ea typeface="+mj-ea"/>
              </a:rPr>
              <a:t>, ④ </a:t>
            </a:r>
            <a:r>
              <a:rPr lang="ko-KR" altLang="en-US" sz="1400" b="1" spc="-133" dirty="0" smtClean="0">
                <a:latin typeface="+mj-ea"/>
                <a:ea typeface="+mj-ea"/>
              </a:rPr>
              <a:t>크레인으로 </a:t>
            </a:r>
            <a:r>
              <a:rPr lang="ko-KR" altLang="en-US" sz="14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400" b="1" spc="-133" dirty="0" smtClean="0">
                <a:latin typeface="+mj-ea"/>
                <a:ea typeface="+mj-ea"/>
              </a:rPr>
              <a:t> 운반 시에 주로 발생합니다</a:t>
            </a:r>
            <a:r>
              <a:rPr lang="en-US" altLang="ko-KR" sz="1400" b="1" spc="-133" dirty="0" smtClean="0">
                <a:latin typeface="+mj-ea"/>
                <a:ea typeface="+mj-ea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757234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05. </a:t>
            </a:r>
            <a:r>
              <a:rPr lang="ko-KR" altLang="en-US" sz="2200" b="1" spc="-133" dirty="0" smtClean="0">
                <a:solidFill>
                  <a:srgbClr val="33CCCC"/>
                </a:solidFill>
                <a:latin typeface="+mj-ea"/>
                <a:ea typeface="+mj-ea"/>
              </a:rPr>
              <a:t>부딪힘</a:t>
            </a:r>
            <a:endParaRPr lang="ko-KR" altLang="en-US" sz="2200" b="1" spc="-133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0311" y="3940715"/>
            <a:ext cx="2041304" cy="2811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ts val="24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chemeClr val="accent3">
                    <a:lumMod val="75000"/>
                  </a:schemeClr>
                </a:solidFill>
                <a:latin typeface="+mn-ea"/>
              </a:rPr>
              <a:t>사망재해 예방대책</a:t>
            </a:r>
            <a:endParaRPr lang="en-US" altLang="ko-KR" sz="1800" b="1" spc="-133" dirty="0" smtClean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20591" y="3861842"/>
            <a:ext cx="864096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01_</a:t>
            </a:r>
            <a:r>
              <a:rPr lang="ko-KR" altLang="en-US" sz="1600" b="1" spc="-133" dirty="0" smtClean="0">
                <a:latin typeface="+mj-ea"/>
                <a:ea typeface="+mj-ea"/>
              </a:rPr>
              <a:t> </a:t>
            </a:r>
            <a:r>
              <a:rPr lang="ko-KR" altLang="en-US" sz="1600" b="1" spc="-160" dirty="0" smtClean="0">
                <a:latin typeface="+mj-ea"/>
                <a:ea typeface="+mj-ea"/>
              </a:rPr>
              <a:t>지게차 운행 시에는 운전자 시야를 확보할 수 있도록 적재하고</a:t>
            </a:r>
            <a:r>
              <a:rPr lang="en-US" altLang="ko-KR" sz="1600" b="1" spc="-160" dirty="0" smtClean="0">
                <a:latin typeface="+mj-ea"/>
                <a:ea typeface="+mj-ea"/>
              </a:rPr>
              <a:t>, </a:t>
            </a:r>
            <a:r>
              <a:rPr lang="ko-KR" altLang="en-US" sz="1600" b="1" spc="-160" dirty="0" smtClean="0">
                <a:latin typeface="+mj-ea"/>
                <a:ea typeface="+mj-ea"/>
              </a:rPr>
              <a:t>제한속도를 지정</a:t>
            </a:r>
            <a:endParaRPr lang="en-US" altLang="ko-KR" sz="1600" b="1" spc="-160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02_ </a:t>
            </a:r>
            <a:r>
              <a:rPr lang="ko-KR" altLang="en-US" sz="1600" b="1" spc="-133" dirty="0" smtClean="0">
                <a:latin typeface="+mj-ea"/>
                <a:ea typeface="+mj-ea"/>
              </a:rPr>
              <a:t>사업장 내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차량계</a:t>
            </a:r>
            <a:r>
              <a:rPr lang="ko-KR" altLang="en-US" sz="1600" b="1" spc="-133" dirty="0" smtClean="0">
                <a:latin typeface="+mj-ea"/>
                <a:ea typeface="+mj-ea"/>
              </a:rPr>
              <a:t> 하역운반기계 운행 시 유도자를 배치하고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smtClean="0">
                <a:latin typeface="+mj-ea"/>
                <a:ea typeface="+mj-ea"/>
              </a:rPr>
              <a:t>유도자의 신호에 따라</a:t>
            </a:r>
            <a:r>
              <a:rPr lang="en-US" altLang="ko-KR" sz="1600" b="1" spc="-133" dirty="0">
                <a:latin typeface="+mj-ea"/>
                <a:ea typeface="+mj-ea"/>
              </a:rPr>
              <a:t> </a:t>
            </a:r>
            <a:r>
              <a:rPr lang="ko-KR" altLang="en-US" sz="1600" b="1" spc="-133" dirty="0" smtClean="0">
                <a:latin typeface="+mj-ea"/>
                <a:ea typeface="+mj-ea"/>
              </a:rPr>
              <a:t>운행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03_ </a:t>
            </a:r>
            <a:r>
              <a:rPr lang="ko-KR" altLang="en-US" sz="1600" b="1" spc="-133" dirty="0" smtClean="0">
                <a:latin typeface="+mj-ea"/>
                <a:ea typeface="+mj-ea"/>
              </a:rPr>
              <a:t>산업용 로봇의 작업반경 내에서는 작업 및 출입 금지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B050"/>
                </a:solidFill>
                <a:latin typeface="+mj-ea"/>
                <a:ea typeface="+mj-ea"/>
              </a:rPr>
              <a:t>04_ </a:t>
            </a:r>
            <a:r>
              <a:rPr lang="ko-KR" altLang="en-US" sz="1600" b="1" spc="-133" dirty="0" smtClean="0">
                <a:latin typeface="+mj-ea"/>
                <a:ea typeface="+mj-ea"/>
              </a:rPr>
              <a:t>크레인으로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중량물</a:t>
            </a:r>
            <a:r>
              <a:rPr lang="ko-KR" altLang="en-US" sz="1600" b="1" spc="-133" dirty="0" smtClean="0">
                <a:latin typeface="+mj-ea"/>
                <a:ea typeface="+mj-ea"/>
              </a:rPr>
              <a:t> 인양 시에는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편심이</a:t>
            </a:r>
            <a:r>
              <a:rPr lang="ko-KR" altLang="en-US" sz="1600" b="1" spc="-133" dirty="0" smtClean="0">
                <a:latin typeface="+mj-ea"/>
                <a:ea typeface="+mj-ea"/>
              </a:rPr>
              <a:t> 되지 않도록 수직으로 인양하고</a:t>
            </a:r>
            <a:r>
              <a:rPr lang="en-US" altLang="ko-KR" sz="1600" b="1" spc="-133" dirty="0" smtClean="0">
                <a:latin typeface="+mj-ea"/>
                <a:ea typeface="+mj-ea"/>
              </a:rPr>
              <a:t>, </a:t>
            </a:r>
            <a:r>
              <a:rPr lang="ko-KR" altLang="en-US" sz="1600" b="1" spc="-133" dirty="0" err="1" smtClean="0">
                <a:latin typeface="+mj-ea"/>
                <a:ea typeface="+mj-ea"/>
              </a:rPr>
              <a:t>무선리모콘</a:t>
            </a:r>
            <a:r>
              <a:rPr lang="ko-KR" altLang="en-US" sz="1600" b="1" spc="-133" dirty="0" smtClean="0">
                <a:latin typeface="+mj-ea"/>
                <a:ea typeface="+mj-ea"/>
              </a:rPr>
              <a:t> 사용 등</a:t>
            </a:r>
            <a:endParaRPr lang="en-US" altLang="ko-KR" sz="1600" b="1" spc="-133" dirty="0" smtClean="0">
              <a:latin typeface="+mj-ea"/>
              <a:ea typeface="+mj-ea"/>
            </a:endParaRPr>
          </a:p>
          <a:p>
            <a:pPr marL="191779"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j-ea"/>
                <a:ea typeface="+mj-ea"/>
              </a:rPr>
              <a:t>     </a:t>
            </a:r>
            <a:r>
              <a:rPr lang="ko-KR" altLang="en-US" sz="1600" b="1" spc="-133" dirty="0" smtClean="0">
                <a:latin typeface="+mj-ea"/>
                <a:ea typeface="+mj-ea"/>
              </a:rPr>
              <a:t> 작업자가 근접하지 않도록 조치</a:t>
            </a:r>
            <a:endParaRPr lang="en-US" altLang="ko-KR" sz="1600" b="1" spc="-133" dirty="0" smtClean="0">
              <a:latin typeface="+mj-ea"/>
              <a:ea typeface="+mj-ea"/>
            </a:endParaRPr>
          </a:p>
        </p:txBody>
      </p:sp>
      <p:pic>
        <p:nvPicPr>
          <p:cNvPr id="11" name="Picture 2" descr="C:\Users\1\Desktop\특성화고 교육 교안(초안 20190507)\제조업\제조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615" y="2277666"/>
            <a:ext cx="7890744" cy="1276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13848" y="1752637"/>
            <a:ext cx="3429024" cy="2643206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 포크 위에서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작업 중 떨어짐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83801" y="3085617"/>
            <a:ext cx="4573615" cy="14747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주용도 외 사용	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 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지게차 무자격자 운행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팔레트 위 근로자 탑승 및 탑승상태에서 주행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작업계획서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미작성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	</a:t>
            </a: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 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•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개인보호구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안전대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안전모 등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미착용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8659" y="1753586"/>
            <a:ext cx="465886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가건물 해체를 위해 지게차 포크에 끼워진 적재 팔레트 위에 탑승하여 </a:t>
            </a:r>
            <a:r>
              <a:rPr lang="ko-KR" altLang="en-US" sz="1600" b="1" spc="-133" dirty="0" err="1" smtClean="0">
                <a:latin typeface="+mn-ea"/>
              </a:rPr>
              <a:t>빗물받이</a:t>
            </a:r>
            <a:r>
              <a:rPr lang="en-US" altLang="ko-KR" sz="1600" b="1" spc="-133" dirty="0" smtClean="0">
                <a:latin typeface="+mn-ea"/>
              </a:rPr>
              <a:t>(3m </a:t>
            </a:r>
            <a:r>
              <a:rPr lang="ko-KR" altLang="en-US" sz="1600" b="1" spc="-133" dirty="0" smtClean="0">
                <a:latin typeface="+mn-ea"/>
              </a:rPr>
              <a:t>높이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해체 작업 후 지게차가 후진 중 약 </a:t>
            </a:r>
            <a:r>
              <a:rPr lang="en-US" altLang="ko-KR" sz="1600" b="1" spc="-133" dirty="0" smtClean="0">
                <a:latin typeface="+mn-ea"/>
              </a:rPr>
              <a:t>2m </a:t>
            </a:r>
            <a:r>
              <a:rPr lang="ko-KR" altLang="en-US" sz="1600" b="1" spc="-133" dirty="0" smtClean="0">
                <a:latin typeface="+mn-ea"/>
              </a:rPr>
              <a:t>아래 바닥으로 떨어져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68659" y="4725190"/>
            <a:ext cx="814393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비계 등 별도의 안전한 작업발판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고소작업대를 사용하여 작업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en-US" altLang="ko-KR" sz="1600" b="1" spc="-133" dirty="0" smtClean="0">
                <a:latin typeface="+mn-ea"/>
              </a:rPr>
              <a:t>3</a:t>
            </a:r>
            <a:r>
              <a:rPr lang="ko-KR" altLang="en-US" sz="1600" b="1" spc="-133" dirty="0" smtClean="0">
                <a:latin typeface="+mn-ea"/>
              </a:rPr>
              <a:t>톤 이상 지게차 조정면허가 있는 자가 운전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차량계</a:t>
            </a:r>
            <a:r>
              <a:rPr lang="ko-KR" altLang="en-US" sz="1600" b="1" spc="-133" dirty="0" smtClean="0">
                <a:latin typeface="+mn-ea"/>
              </a:rPr>
              <a:t> 하역운반기계 용도 외 사용 금지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추락 예방대책이 포함된 지게차 작업계획서 작성 및 교육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보호구 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err="1" smtClean="0">
                <a:latin typeface="+mn-ea"/>
              </a:rPr>
              <a:t>안전대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안전모 등</a:t>
            </a:r>
            <a:r>
              <a:rPr lang="en-US" altLang="ko-KR" sz="1600" b="1" spc="-133" dirty="0" smtClean="0">
                <a:latin typeface="+mn-ea"/>
              </a:rPr>
              <a:t>) </a:t>
            </a:r>
            <a:r>
              <a:rPr lang="ko-KR" altLang="en-US" sz="1600" b="1" spc="-133" dirty="0" smtClean="0">
                <a:latin typeface="+mn-ea"/>
              </a:rPr>
              <a:t>지급 및 착용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413848" y="1764014"/>
            <a:ext cx="3429024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512855" y="326374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495069" y="472519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1681" y="1572406"/>
            <a:ext cx="820085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회사 또는 직장이라는 곳은 다양한 사람이 모인 장소로 하나의 목적을 가지고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활동하는 장소임을 인식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6775" y="1572406"/>
            <a:ext cx="2757234" cy="8207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01.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직장에 들어가면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0618" y="2384483"/>
            <a:ext cx="7572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  <a:buFont typeface="Arial" pitchFamily="34" charset="0"/>
              <a:buChar char="•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 입사 초기에는 직장의 조직체계와 역할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공동 목적 등을 인식하지 못하는 경우가 있음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sp>
        <p:nvSpPr>
          <p:cNvPr id="6" name="대각선 방향의 모서리가 잘린 사각형 5"/>
          <p:cNvSpPr/>
          <p:nvPr/>
        </p:nvSpPr>
        <p:spPr>
          <a:xfrm>
            <a:off x="3584556" y="342979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1747" y="3501232"/>
            <a:ext cx="764386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조직 운영에 따라 본인이 원하지 않는 업무가 부여되기도 하나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일의 경중 및 선호를 따지기 보다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분업의 의의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개인 업무의 가치에 대해서 충분히 인식 할 필요가 있음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037" y="4869954"/>
            <a:ext cx="2428892" cy="6910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신입사원이 조직적응에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어려움을 겪는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3" name="대각선 방향의 모서리가 잘린 사각형 12"/>
          <p:cNvSpPr/>
          <p:nvPr/>
        </p:nvSpPr>
        <p:spPr>
          <a:xfrm>
            <a:off x="3584557" y="4858554"/>
            <a:ext cx="8001056" cy="128588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1747" y="4929992"/>
            <a:ext cx="364333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회사의 조직문화에 공감하기 어려워서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누가 가르쳐 주는 것이 아니라서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기존 직원들간의 심한 텃세 때문에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7" name="TextBox 16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763680" y="4929992"/>
            <a:ext cx="36433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직책 등에 의한 서열 문화 등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100" y="3573810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신입사원의 마음가짐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63" y="91128"/>
            <a:ext cx="11117349" cy="128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4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0139" y="1858158"/>
            <a:ext cx="3515751" cy="242889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지게차 운행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072604"/>
            <a:ext cx="4787929" cy="124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보행 통로가 확보되지 않아 지게차 운행통로로 작업자 통행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중량물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취급을 위한 지게차 작업계획을 수립하지 않고 작업을 수행함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57203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원부자재 창고 내에서 적재된 제품을 순회 </a:t>
            </a:r>
            <a:r>
              <a:rPr lang="en-US" altLang="ko-KR" sz="1600" b="1" spc="-133" dirty="0" smtClean="0">
                <a:latin typeface="+mn-ea"/>
              </a:rPr>
              <a:t>· </a:t>
            </a:r>
            <a:r>
              <a:rPr lang="ko-KR" altLang="en-US" sz="1600" b="1" spc="-133" dirty="0" smtClean="0">
                <a:latin typeface="+mn-ea"/>
              </a:rPr>
              <a:t>점검하던 중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작업장 내에 운행 중인 지게차에 충돌하여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085151" y="1858158"/>
            <a:ext cx="3429024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4991" y="4644240"/>
            <a:ext cx="8353498" cy="16284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작업장 내에는 근로자가 안전하게 이동 및 통행할 수 있도록 지게차 이동통로와 근로자 보행통로를 확보하고 구획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지게차 전조등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후미등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후방경보음</a:t>
            </a:r>
            <a:r>
              <a:rPr lang="ko-KR" altLang="en-US" sz="1600" b="1" spc="-133" dirty="0" smtClean="0">
                <a:latin typeface="+mn-ea"/>
              </a:rPr>
              <a:t> 등 지게차 안전장치 기능 정상 유지 관리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차량계</a:t>
            </a:r>
            <a:r>
              <a:rPr lang="ko-KR" altLang="en-US" sz="1600" b="1" spc="-133" dirty="0" smtClean="0">
                <a:latin typeface="+mn-ea"/>
              </a:rPr>
              <a:t> 하역운반기계 등을 사용하여 작업을 하는 때에는 운행경로 등을 포함한 작업계획을 세우고 근로자에게 주지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584293" y="307260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27100" y="464424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4441813" y="1715282"/>
            <a:ext cx="5143536" cy="642942"/>
            <a:chOff x="4799003" y="1572406"/>
            <a:chExt cx="5143536" cy="642942"/>
          </a:xfrm>
        </p:grpSpPr>
        <p:pic>
          <p:nvPicPr>
            <p:cNvPr id="4" name="그림 3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6084887" y="1715282"/>
              <a:ext cx="2500330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지게차 이것만은 확인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pic>
        <p:nvPicPr>
          <p:cNvPr id="9" name="그림 8" descr="57 지게차작업 확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0375" y="2858290"/>
            <a:ext cx="6143668" cy="1802497"/>
          </a:xfrm>
          <a:prstGeom prst="rect">
            <a:avLst/>
          </a:prstGeom>
        </p:spPr>
      </p:pic>
      <p:grpSp>
        <p:nvGrpSpPr>
          <p:cNvPr id="7" name="그룹 7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5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571900" cy="2428892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컨베이어 하부 청소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932210"/>
            <a:ext cx="4573615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컨베이어 가동 중 주변 청소작업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벨트컨베이어 회전축 방호덮개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ko-KR" altLang="en-US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비상정지장치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9107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원석 파쇄 작업장에서 골재 운반용 벨트 컨베이어 하부에 쌓여 있는 </a:t>
            </a:r>
            <a:r>
              <a:rPr lang="ko-KR" altLang="en-US" sz="1600" b="1" spc="-133" dirty="0" err="1" smtClean="0">
                <a:latin typeface="+mn-ea"/>
              </a:rPr>
              <a:t>세골재를</a:t>
            </a:r>
            <a:r>
              <a:rPr lang="ko-KR" altLang="en-US" sz="1600" b="1" spc="-133" dirty="0" smtClean="0">
                <a:latin typeface="+mn-ea"/>
              </a:rPr>
              <a:t> 고무래를 이용하여 제거하는 과정에서 컨베이어 벨트와 안내롤러 사이에 작업자의 왼팔과 고무래가 말려 들어가 사망</a:t>
            </a:r>
          </a:p>
          <a:p>
            <a:pPr marL="144000" indent="-144000" latinLnBrk="0">
              <a:lnSpc>
                <a:spcPts val="2400"/>
              </a:lnSpc>
              <a:spcAft>
                <a:spcPts val="500"/>
              </a:spcAft>
              <a:buClr>
                <a:srgbClr val="33CCCC"/>
              </a:buClr>
            </a:pPr>
            <a:r>
              <a:rPr lang="en-US" altLang="ko-KR" sz="1400" b="1" spc="-133" dirty="0" smtClean="0">
                <a:latin typeface="+mn-ea"/>
              </a:rPr>
              <a:t>   ※ </a:t>
            </a:r>
            <a:r>
              <a:rPr lang="ko-KR" altLang="en-US" sz="1400" b="1" spc="-133" dirty="0" smtClean="0">
                <a:latin typeface="+mn-ea"/>
              </a:rPr>
              <a:t>고무래 </a:t>
            </a:r>
            <a:r>
              <a:rPr lang="en-US" altLang="ko-KR" sz="1400" b="1" spc="-133" dirty="0" smtClean="0">
                <a:latin typeface="+mn-ea"/>
              </a:rPr>
              <a:t>: </a:t>
            </a:r>
            <a:r>
              <a:rPr lang="ko-KR" altLang="en-US" sz="1400" b="1" spc="-133" dirty="0" smtClean="0">
                <a:latin typeface="+mn-ea"/>
              </a:rPr>
              <a:t>논이나 밭의 흙을 고르거나 또는 곡식을 모으거나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              </a:t>
            </a:r>
            <a:r>
              <a:rPr lang="ko-KR" altLang="en-US" sz="1400" b="1" spc="-133" dirty="0" smtClean="0">
                <a:latin typeface="+mn-ea"/>
              </a:rPr>
              <a:t>펴는데 쓰는 연장 </a:t>
            </a:r>
            <a:endParaRPr lang="en-US" altLang="ko-KR" sz="14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4991" y="5072868"/>
            <a:ext cx="8143932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반드시 운전정지 후 작업</a:t>
            </a:r>
          </a:p>
          <a:p>
            <a:pPr marL="144000" indent="-144000" latinLnBrk="0">
              <a:lnSpc>
                <a:spcPts val="28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회전축에 방호덮개 설치</a:t>
            </a:r>
          </a:p>
          <a:p>
            <a:pPr marL="144000" indent="-144000" latinLnBrk="0">
              <a:lnSpc>
                <a:spcPts val="28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- </a:t>
            </a:r>
            <a:r>
              <a:rPr lang="ko-KR" altLang="en-US" sz="1600" b="1" spc="-133" dirty="0" smtClean="0">
                <a:latin typeface="+mn-ea"/>
              </a:rPr>
              <a:t>컨베이어 라인에 비상시 즉시 운전을 정지시킬 수 있는 </a:t>
            </a:r>
            <a:r>
              <a:rPr lang="ko-KR" altLang="en-US" sz="1600" b="1" spc="-133" dirty="0" err="1" smtClean="0">
                <a:latin typeface="+mn-ea"/>
              </a:rPr>
              <a:t>로프식</a:t>
            </a:r>
            <a:r>
              <a:rPr lang="ko-KR" altLang="en-US" sz="1600" b="1" spc="-133" dirty="0" smtClean="0">
                <a:latin typeface="+mn-ea"/>
              </a:rPr>
              <a:t> 비상정지 장치 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70837" y="1858158"/>
            <a:ext cx="3571899" cy="2428892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 descr="사례05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70837" y="4429926"/>
            <a:ext cx="1925196" cy="1293920"/>
          </a:xfrm>
          <a:prstGeom prst="rect">
            <a:avLst/>
          </a:prstGeom>
        </p:spPr>
      </p:pic>
      <p:grpSp>
        <p:nvGrpSpPr>
          <p:cNvPr id="6" name="그룹 15"/>
          <p:cNvGrpSpPr/>
          <p:nvPr/>
        </p:nvGrpSpPr>
        <p:grpSpPr>
          <a:xfrm>
            <a:off x="1514438" y="3929860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12855" y="5144306"/>
            <a:ext cx="1414515" cy="419116"/>
            <a:chOff x="1512855" y="5144306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5144306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5144306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사례0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837" y="1858158"/>
            <a:ext cx="3643338" cy="2607835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04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회전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교반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날개와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혼합기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본체에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368660" y="4215612"/>
            <a:ext cx="3857652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반죽 작업 후 내용물을 꺼낼 때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기계를 정지하지 않고 운전 상태에서 작업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혼합기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덮개 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미설치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70243" y="1786720"/>
            <a:ext cx="4429156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원재료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앙금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계란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우유 등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를 </a:t>
            </a:r>
            <a:r>
              <a:rPr lang="ko-KR" altLang="en-US" sz="1600" b="1" spc="-133" dirty="0" err="1" smtClean="0">
                <a:latin typeface="+mn-ea"/>
              </a:rPr>
              <a:t>혼합기에</a:t>
            </a:r>
            <a:r>
              <a:rPr lang="ko-KR" altLang="en-US" sz="1600" b="1" spc="-133" dirty="0" smtClean="0">
                <a:latin typeface="+mn-ea"/>
              </a:rPr>
              <a:t> 투입 후 </a:t>
            </a:r>
            <a:r>
              <a:rPr lang="ko-KR" altLang="en-US" sz="1600" b="1" spc="-133" dirty="0" err="1" smtClean="0">
                <a:latin typeface="+mn-ea"/>
              </a:rPr>
              <a:t>혼합기로</a:t>
            </a:r>
            <a:r>
              <a:rPr lang="ko-KR" altLang="en-US" sz="1600" b="1" spc="-133" dirty="0" smtClean="0">
                <a:latin typeface="+mn-ea"/>
              </a:rPr>
              <a:t> 섞어 반죽 작업을 완료하고 </a:t>
            </a: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내부에 있던 내용물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완성된 반죽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을 주걱으로 꺼내는 과정에서 작동 중인 혼합기의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회전 </a:t>
            </a:r>
            <a:r>
              <a:rPr lang="ko-KR" altLang="en-US" sz="1600" b="1" spc="-133" dirty="0" err="1" smtClean="0">
                <a:latin typeface="+mn-ea"/>
              </a:rPr>
              <a:t>교반</a:t>
            </a:r>
            <a:r>
              <a:rPr lang="ko-KR" altLang="en-US" sz="1600" b="1" spc="-133" dirty="0" smtClean="0">
                <a:latin typeface="+mn-ea"/>
              </a:rPr>
              <a:t> 날개와 본체 사이에 </a:t>
            </a:r>
            <a:r>
              <a:rPr lang="en-US" altLang="ko-KR" sz="1600" b="1" spc="-133" dirty="0" smtClean="0">
                <a:latin typeface="+mn-ea"/>
              </a:rPr>
              <a:t/>
            </a:r>
            <a:br>
              <a:rPr lang="en-US" altLang="ko-KR" sz="1600" b="1" spc="-133" dirty="0" smtClean="0">
                <a:latin typeface="+mn-ea"/>
              </a:rPr>
            </a:br>
            <a:r>
              <a:rPr lang="ko-KR" altLang="en-US" sz="1600" b="1" spc="-133" dirty="0" smtClean="0">
                <a:latin typeface="+mn-ea"/>
              </a:rPr>
              <a:t>몸이 끼여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0243" y="5358620"/>
            <a:ext cx="8143932" cy="6923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운전정지 후 작업 </a:t>
            </a:r>
          </a:p>
          <a:p>
            <a:pPr marL="144000" indent="-144000" latinLnBrk="0">
              <a:lnSpc>
                <a:spcPts val="26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상부에 덮개 설치하고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혼합기</a:t>
            </a:r>
            <a:r>
              <a:rPr lang="ko-KR" altLang="en-US" sz="1600" b="1" spc="-133" dirty="0" smtClean="0">
                <a:latin typeface="+mn-ea"/>
              </a:rPr>
              <a:t> 덮개와 전기적으로 연동되는 덮개 연동장치 설치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870837" y="1858158"/>
            <a:ext cx="3643338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그림 15" descr="사례06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4953" y="3001166"/>
            <a:ext cx="1154974" cy="1500198"/>
          </a:xfrm>
          <a:prstGeom prst="rect">
            <a:avLst/>
          </a:prstGeom>
        </p:spPr>
      </p:pic>
      <p:grpSp>
        <p:nvGrpSpPr>
          <p:cNvPr id="6" name="그룹 16"/>
          <p:cNvGrpSpPr/>
          <p:nvPr/>
        </p:nvGrpSpPr>
        <p:grpSpPr>
          <a:xfrm>
            <a:off x="1514438" y="4215612"/>
            <a:ext cx="1414515" cy="436579"/>
            <a:chOff x="1514438" y="4358488"/>
            <a:chExt cx="1414515" cy="436579"/>
          </a:xfrm>
        </p:grpSpPr>
        <p:pic>
          <p:nvPicPr>
            <p:cNvPr id="18" name="그림 17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7" name="그룹 19"/>
          <p:cNvGrpSpPr/>
          <p:nvPr/>
        </p:nvGrpSpPr>
        <p:grpSpPr>
          <a:xfrm>
            <a:off x="1512855" y="5368132"/>
            <a:ext cx="1414515" cy="419116"/>
            <a:chOff x="1512855" y="4215612"/>
            <a:chExt cx="1414515" cy="419116"/>
          </a:xfrm>
        </p:grpSpPr>
        <p:pic>
          <p:nvPicPr>
            <p:cNvPr id="21" name="그림 20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9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08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42275" y="1918295"/>
            <a:ext cx="3538224" cy="2583069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05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이물질 제거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롤러 사이에 손 끼임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60" y="3429794"/>
            <a:ext cx="3857652" cy="1295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정비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청소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급유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검사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수리 등의 작업 시 기계의 운전을 정지하지 않고 작업을 수행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롤러에 부착된 이물질을 제거하기 위하여 방호덮개를 제거하고 작업을 실시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429156" cy="10603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ct val="1500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롤러 사이에서 인쇄 품질을 확인하는 작업을 하던 중 이물질을 발견하여 이를 제거하려다 손이 롤러 사이에 끼임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70243" y="5072868"/>
            <a:ext cx="8143932" cy="9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이물질 제거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정비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청소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급유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검사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수리의 작업 시 기계의 운전 정지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err="1" smtClean="0">
                <a:latin typeface="+mn-ea"/>
              </a:rPr>
              <a:t>장금장치</a:t>
            </a:r>
            <a:r>
              <a:rPr lang="ko-KR" altLang="en-US" sz="1600" b="1" spc="-133" dirty="0" smtClean="0">
                <a:latin typeface="+mn-ea"/>
              </a:rPr>
              <a:t>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잠금 표시를 하고 그 열쇠를 별도로 관리하거나 표지판을 설치하는 등 방호조치 실시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롤러와 롤러 사이에 </a:t>
            </a:r>
            <a:r>
              <a:rPr lang="ko-KR" altLang="en-US" sz="1600" b="1" spc="-133" dirty="0" err="1" smtClean="0">
                <a:latin typeface="+mn-ea"/>
              </a:rPr>
              <a:t>끼임점이</a:t>
            </a:r>
            <a:r>
              <a:rPr lang="ko-KR" altLang="en-US" sz="1600" b="1" spc="-133" dirty="0" smtClean="0">
                <a:latin typeface="+mn-ea"/>
              </a:rPr>
              <a:t> 형성되지 않도록 방호덮개 부착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870837" y="1858158"/>
            <a:ext cx="3643338" cy="2643206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14"/>
          <p:cNvGrpSpPr/>
          <p:nvPr/>
        </p:nvGrpSpPr>
        <p:grpSpPr>
          <a:xfrm>
            <a:off x="1512855" y="342979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072868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0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55995" y="2001034"/>
            <a:ext cx="7429552" cy="3214710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4441813" y="1715282"/>
            <a:ext cx="5143536" cy="642942"/>
            <a:chOff x="4799003" y="1572406"/>
            <a:chExt cx="5143536" cy="642942"/>
          </a:xfrm>
        </p:grpSpPr>
        <p:pic>
          <p:nvPicPr>
            <p:cNvPr id="4" name="그림 3" descr="안전팁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9003" y="1572406"/>
              <a:ext cx="1815074" cy="642942"/>
            </a:xfrm>
            <a:prstGeom prst="rect">
              <a:avLst/>
            </a:prstGeom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6084887" y="1715282"/>
              <a:ext cx="3643338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rgbClr val="4F87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370639" y="1703140"/>
              <a:ext cx="3571900" cy="3216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ct val="150000"/>
                </a:lnSpc>
              </a:pPr>
              <a:r>
                <a:rPr lang="ko-KR" altLang="en-US" sz="1600" b="1" spc="-133" dirty="0" smtClean="0">
                  <a:latin typeface="+mj-ea"/>
                  <a:ea typeface="+mj-ea"/>
                </a:rPr>
                <a:t>끼임 재해 이것만은 확인 </a:t>
              </a:r>
              <a:r>
                <a:rPr lang="en-US" altLang="ko-KR" sz="1600" b="1" spc="-133" dirty="0" smtClean="0">
                  <a:latin typeface="+mj-ea"/>
                  <a:ea typeface="+mj-ea"/>
                </a:rPr>
                <a:t>!</a:t>
              </a:r>
              <a:endParaRPr lang="ko-KR" altLang="en-US" sz="1600" b="1" spc="-133" dirty="0">
                <a:latin typeface="+mj-ea"/>
                <a:ea typeface="+mj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370375" y="2643976"/>
            <a:ext cx="5143536" cy="18210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err="1" smtClean="0">
                <a:latin typeface="+mn-ea"/>
              </a:rPr>
              <a:t>정비ㆍ점검ㆍ수리ㆍ청소</a:t>
            </a:r>
            <a:r>
              <a:rPr lang="ko-KR" altLang="en-US" sz="1600" b="1" spc="-133" dirty="0" smtClean="0">
                <a:latin typeface="+mn-ea"/>
              </a:rPr>
              <a:t> 등의 작업 시 반드시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❶</a:t>
            </a:r>
            <a:r>
              <a:rPr lang="ko-KR" altLang="en-US" sz="1600" b="1" spc="-133" dirty="0" smtClean="0">
                <a:latin typeface="+mn-ea"/>
              </a:rPr>
              <a:t>  기계의 운전을 정지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전원 차단</a:t>
            </a:r>
            <a:r>
              <a:rPr lang="en-US" altLang="ko-KR" sz="1600" b="1" spc="-133" dirty="0" smtClean="0">
                <a:latin typeface="+mn-ea"/>
              </a:rPr>
              <a:t>)</a:t>
            </a:r>
            <a:r>
              <a:rPr lang="ko-KR" altLang="en-US" sz="1600" b="1" spc="-133" dirty="0" smtClean="0">
                <a:latin typeface="+mn-ea"/>
              </a:rPr>
              <a:t>하고</a:t>
            </a:r>
            <a:r>
              <a:rPr lang="en-US" altLang="ko-KR" sz="1600" b="1" spc="-133" dirty="0" smtClean="0">
                <a:latin typeface="+mn-ea"/>
              </a:rPr>
              <a:t>,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en-US" altLang="ko-KR" sz="1600" b="1" spc="-133" dirty="0" smtClean="0">
                <a:solidFill>
                  <a:srgbClr val="33CCCC"/>
                </a:solidFill>
                <a:latin typeface="+mn-ea"/>
              </a:rPr>
              <a:t>❷</a:t>
            </a:r>
            <a:r>
              <a:rPr lang="en-US" altLang="ko-KR" sz="1600" b="1" spc="-133" dirty="0" smtClean="0">
                <a:latin typeface="+mn-ea"/>
              </a:rPr>
              <a:t>  </a:t>
            </a:r>
            <a:r>
              <a:rPr lang="ko-KR" altLang="en-US" sz="1600" b="1" spc="-133" dirty="0" smtClean="0">
                <a:latin typeface="+mn-ea"/>
              </a:rPr>
              <a:t>기동스위치 키</a:t>
            </a:r>
            <a:r>
              <a:rPr lang="en-US" altLang="ko-KR" sz="1600" b="1" spc="-133" dirty="0" smtClean="0">
                <a:latin typeface="+mn-ea"/>
              </a:rPr>
              <a:t>(Key)</a:t>
            </a:r>
            <a:r>
              <a:rPr lang="ko-KR" altLang="en-US" sz="1600" b="1" spc="-133" dirty="0" smtClean="0">
                <a:latin typeface="+mn-ea"/>
              </a:rPr>
              <a:t>를 별도 보관하거나 </a:t>
            </a:r>
          </a:p>
          <a:p>
            <a:pPr>
              <a:lnSpc>
                <a:spcPts val="2800"/>
              </a:lnSpc>
              <a:spcAft>
                <a:spcPts val="1000"/>
              </a:spcAft>
              <a:buClr>
                <a:srgbClr val="666699"/>
              </a:buClr>
            </a:pPr>
            <a:r>
              <a:rPr lang="ko-KR" altLang="en-US" sz="1600" b="1" spc="-133" dirty="0" smtClean="0">
                <a:solidFill>
                  <a:srgbClr val="33CCCC"/>
                </a:solidFill>
                <a:latin typeface="+mn-ea"/>
              </a:rPr>
              <a:t>❸</a:t>
            </a:r>
            <a:r>
              <a:rPr lang="ko-KR" altLang="en-US" sz="1600" b="1" spc="-133" dirty="0" smtClean="0">
                <a:latin typeface="+mn-ea"/>
              </a:rPr>
              <a:t>  조작금지 표지판을 설치한 후 작업 실시</a:t>
            </a:r>
            <a:endParaRPr lang="en-US" altLang="ko-KR" sz="1600" b="1" spc="-133" dirty="0" smtClean="0">
              <a:latin typeface="+mn-ea"/>
            </a:endParaRPr>
          </a:p>
        </p:txBody>
      </p:sp>
      <p:pic>
        <p:nvPicPr>
          <p:cNvPr id="8" name="그림 7" descr="49 삽화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42341" y="2858290"/>
            <a:ext cx="2597053" cy="1785950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17290" y="1670739"/>
            <a:ext cx="3507621" cy="2714644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06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탁상용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연삭기로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작업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깨진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연삭숫돌에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맞음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2882747"/>
            <a:ext cx="4787929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연삭숫돌의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최고 사용회전속도를 초과하여 사용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측정치 회전속도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2,554RPM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latin typeface="+mn-ea"/>
              </a:rPr>
              <a:t>    ※ </a:t>
            </a:r>
            <a:r>
              <a:rPr lang="ko-KR" altLang="en-US" sz="1400" b="1" spc="-133" dirty="0" err="1" smtClean="0">
                <a:latin typeface="+mn-ea"/>
              </a:rPr>
              <a:t>연삭숫돌</a:t>
            </a:r>
            <a:r>
              <a:rPr lang="ko-KR" altLang="en-US" sz="1400" b="1" spc="-133" dirty="0" smtClean="0">
                <a:latin typeface="+mn-ea"/>
              </a:rPr>
              <a:t> </a:t>
            </a:r>
            <a:r>
              <a:rPr lang="en-US" altLang="ko-KR" sz="1400" b="1" spc="-133" dirty="0" smtClean="0">
                <a:latin typeface="+mn-ea"/>
              </a:rPr>
              <a:t>: </a:t>
            </a:r>
            <a:r>
              <a:rPr lang="ko-KR" altLang="en-US" sz="1400" b="1" spc="-133" dirty="0" smtClean="0">
                <a:latin typeface="+mn-ea"/>
              </a:rPr>
              <a:t>지름 </a:t>
            </a:r>
            <a:r>
              <a:rPr lang="en-US" altLang="ko-KR" sz="1400" b="1" spc="-133" dirty="0" smtClean="0">
                <a:latin typeface="+mn-ea"/>
              </a:rPr>
              <a:t>510mm, </a:t>
            </a:r>
            <a:r>
              <a:rPr lang="ko-KR" altLang="en-US" sz="1400" b="1" spc="-133" dirty="0" smtClean="0">
                <a:latin typeface="+mn-ea"/>
              </a:rPr>
              <a:t>두께 </a:t>
            </a:r>
            <a:r>
              <a:rPr lang="en-US" altLang="ko-KR" sz="1400" b="1" spc="-133" dirty="0" smtClean="0">
                <a:latin typeface="+mn-ea"/>
              </a:rPr>
              <a:t>50mm, </a:t>
            </a:r>
            <a:r>
              <a:rPr lang="ko-KR" altLang="en-US" sz="1400" b="1" spc="-133" dirty="0" smtClean="0">
                <a:latin typeface="+mn-ea"/>
              </a:rPr>
              <a:t>최고 사용원주속도 </a:t>
            </a:r>
            <a:r>
              <a:rPr lang="en-US" altLang="ko-KR" sz="1400" b="1" spc="-133" dirty="0" smtClean="0">
                <a:latin typeface="+mn-ea"/>
              </a:rPr>
              <a:t/>
            </a:r>
            <a:br>
              <a:rPr lang="en-US" altLang="ko-KR" sz="1400" b="1" spc="-133" dirty="0" smtClean="0">
                <a:latin typeface="+mn-ea"/>
              </a:rPr>
            </a:br>
            <a:r>
              <a:rPr lang="en-US" altLang="ko-KR" sz="1400" b="1" spc="-133" dirty="0" smtClean="0">
                <a:latin typeface="+mn-ea"/>
              </a:rPr>
              <a:t>                     4,000m/min(2,498RPM)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연삭숫돌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파편이 방호덮개의 강도 미달로 방호덮개가 분리되며 튀어나옴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8659" y="1601557"/>
            <a:ext cx="4429156" cy="10321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탁상용 </a:t>
            </a:r>
            <a:r>
              <a:rPr lang="ko-KR" altLang="en-US" sz="1600" b="1" spc="-133" dirty="0" err="1" smtClean="0">
                <a:latin typeface="+mn-ea"/>
              </a:rPr>
              <a:t>연삭기를</a:t>
            </a:r>
            <a:r>
              <a:rPr lang="ko-KR" altLang="en-US" sz="1600" b="1" spc="-133" dirty="0" smtClean="0">
                <a:latin typeface="+mn-ea"/>
              </a:rPr>
              <a:t> 사용하여 자동차 엔진부품을 </a:t>
            </a:r>
            <a:r>
              <a:rPr lang="ko-KR" altLang="en-US" sz="1600" b="1" spc="-133" dirty="0" err="1" smtClean="0">
                <a:latin typeface="+mn-ea"/>
              </a:rPr>
              <a:t>연삭하던</a:t>
            </a:r>
            <a:r>
              <a:rPr lang="ko-KR" altLang="en-US" sz="1600" b="1" spc="-133" dirty="0" smtClean="0">
                <a:latin typeface="+mn-ea"/>
              </a:rPr>
              <a:t> 중 </a:t>
            </a:r>
            <a:r>
              <a:rPr lang="ko-KR" altLang="en-US" sz="1600" b="1" spc="-133" dirty="0" err="1" smtClean="0">
                <a:latin typeface="+mn-ea"/>
              </a:rPr>
              <a:t>연삭</a:t>
            </a:r>
            <a:r>
              <a:rPr lang="ko-KR" altLang="en-US" sz="1600" b="1" spc="-133" dirty="0" smtClean="0">
                <a:latin typeface="+mn-ea"/>
              </a:rPr>
              <a:t> 숫돌이 깨지면서 파편에 가슴을 맞아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195888" y="1670739"/>
            <a:ext cx="3429024" cy="2714644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0243" y="5072868"/>
            <a:ext cx="8353498" cy="1333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연삭숫돌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제원표</a:t>
            </a:r>
            <a:r>
              <a:rPr lang="ko-KR" altLang="en-US" sz="1600" b="1" spc="-133" dirty="0" smtClean="0">
                <a:latin typeface="+mn-ea"/>
              </a:rPr>
              <a:t> 확인</a:t>
            </a:r>
            <a:r>
              <a:rPr lang="en-US" altLang="ko-KR" sz="1600" b="1" spc="-133" dirty="0" smtClean="0">
                <a:latin typeface="+mn-ea"/>
              </a:rPr>
              <a:t>(</a:t>
            </a:r>
            <a:r>
              <a:rPr lang="ko-KR" altLang="en-US" sz="1600" b="1" spc="-133" dirty="0" smtClean="0">
                <a:latin typeface="+mn-ea"/>
              </a:rPr>
              <a:t>최고원주속도 이내에서 사용</a:t>
            </a:r>
            <a:r>
              <a:rPr lang="en-US" altLang="ko-KR" sz="1600" b="1" spc="-133" dirty="0" smtClean="0">
                <a:latin typeface="+mn-ea"/>
              </a:rPr>
              <a:t>)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숫돌의 최고 원주속도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숫돌의 두께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숫돌의 직경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덮개의 재질 등을 </a:t>
            </a:r>
            <a:endParaRPr lang="en-US" altLang="ko-KR" sz="1600" b="1" spc="-133" dirty="0" smtClean="0">
              <a:latin typeface="+mn-ea"/>
            </a:endParaRP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 </a:t>
            </a:r>
            <a:r>
              <a:rPr lang="ko-KR" altLang="en-US" sz="1600" b="1" spc="-133" dirty="0" smtClean="0">
                <a:latin typeface="+mn-ea"/>
              </a:rPr>
              <a:t>고려하여 적합한 방호덮개 사용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연삭기는</a:t>
            </a:r>
            <a:r>
              <a:rPr lang="ko-KR" altLang="en-US" sz="1600" b="1" spc="-133" dirty="0" smtClean="0">
                <a:latin typeface="+mn-ea"/>
              </a:rPr>
              <a:t> 사전 안전이 확보된 자율안전확인 대상 제품 사용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441417" y="3001166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436669" y="5082380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21" name="그림 20" descr="53 사진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31886" y="5072868"/>
            <a:ext cx="2357454" cy="1324186"/>
          </a:xfrm>
          <a:prstGeom prst="rect">
            <a:avLst/>
          </a:prstGeom>
        </p:spPr>
      </p:pic>
      <p:grpSp>
        <p:nvGrpSpPr>
          <p:cNvPr id="11" name="그룹 21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3" name="TextBox 2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2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96294" y="1643844"/>
            <a:ext cx="3120658" cy="219620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41267"/>
            <a:chOff x="727037" y="1572406"/>
            <a:chExt cx="2357454" cy="1141267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07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4120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핸드그라인더로 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폐드럼통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절단 작업 중 폭발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68659" y="3176446"/>
            <a:ext cx="4787929" cy="9263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밀폐 보관된 상태의 인화성 증기 폭발분위기 상태에서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점화원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핸드 그라인더 불꽃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작용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폐 드럼통 용도 외 사용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폐자재 보관용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70243" y="1643844"/>
            <a:ext cx="5072098" cy="14362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메탄올 보관용기로 사용했던 철제 빈 드럼통을 핸드그라인더로 절단 작업을 하던 중 드럼통 내부에 잔류된 인화성 증기가 그라인더 불꽃에 의해 </a:t>
            </a:r>
            <a:r>
              <a:rPr lang="ko-KR" altLang="en-US" sz="1600" b="1" spc="-133" dirty="0" err="1" smtClean="0">
                <a:latin typeface="+mn-ea"/>
              </a:rPr>
              <a:t>점화ㆍ폭발하여</a:t>
            </a:r>
            <a:r>
              <a:rPr lang="ko-KR" altLang="en-US" sz="1600" b="1" spc="-133" dirty="0" smtClean="0">
                <a:latin typeface="+mn-ea"/>
              </a:rPr>
              <a:t> 드럼통 상판이 날아가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안면 및 두부를 가격하여 사망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594692" y="1643844"/>
            <a:ext cx="3112380" cy="2214578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68659" y="4353732"/>
            <a:ext cx="8614552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밀폐된 </a:t>
            </a:r>
            <a:r>
              <a:rPr lang="ko-KR" altLang="en-US" sz="1500" b="1" spc="-133" dirty="0" err="1" smtClean="0">
                <a:latin typeface="+mn-ea"/>
              </a:rPr>
              <a:t>폐드럼통</a:t>
            </a:r>
            <a:r>
              <a:rPr lang="ko-KR" altLang="en-US" sz="1500" b="1" spc="-133" dirty="0" smtClean="0">
                <a:latin typeface="+mn-ea"/>
              </a:rPr>
              <a:t> 절단 작업 시 인화성 증기 존재여부 확인 </a:t>
            </a:r>
            <a:r>
              <a:rPr lang="en-US" altLang="ko-KR" sz="1500" b="1" spc="-133" dirty="0" smtClean="0">
                <a:latin typeface="+mn-ea"/>
              </a:rPr>
              <a:t>: </a:t>
            </a:r>
            <a:r>
              <a:rPr lang="ko-KR" altLang="en-US" sz="1500" b="1" spc="-133" dirty="0" smtClean="0">
                <a:latin typeface="+mn-ea"/>
              </a:rPr>
              <a:t>드럼통 절단 작업을 하는 경우 드럼 내부에 인화성 잔류 증기에 의한 폭발위험이 상존하므로 증기 잔류 여부를 확인한 후 완전 치환 후 작업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드럼통을 절단하기 전</a:t>
            </a:r>
            <a:r>
              <a:rPr lang="en-US" altLang="ko-KR" sz="1500" b="1" spc="-133" dirty="0" smtClean="0">
                <a:latin typeface="+mn-ea"/>
              </a:rPr>
              <a:t>,</a:t>
            </a:r>
            <a:r>
              <a:rPr lang="ko-KR" altLang="en-US" sz="1500" b="1" spc="-133" dirty="0" smtClean="0">
                <a:latin typeface="+mn-ea"/>
              </a:rPr>
              <a:t> 뚜껑을 개방하고</a:t>
            </a:r>
            <a:r>
              <a:rPr lang="en-US" altLang="ko-KR" sz="1500" b="1" spc="-133" dirty="0" smtClean="0">
                <a:latin typeface="+mn-ea"/>
              </a:rPr>
              <a:t> </a:t>
            </a:r>
            <a:r>
              <a:rPr lang="ko-KR" altLang="en-US" sz="1500" b="1" spc="-133" dirty="0" smtClean="0">
                <a:latin typeface="+mn-ea"/>
              </a:rPr>
              <a:t>물 또는 불활성 기체 등으로 내용물을 완전히 치환하여 위험요인 제거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err="1" smtClean="0">
                <a:latin typeface="+mn-ea"/>
              </a:rPr>
              <a:t>폐드럼통은</a:t>
            </a:r>
            <a:r>
              <a:rPr lang="ko-KR" altLang="en-US" sz="1500" b="1" spc="-133" dirty="0" smtClean="0">
                <a:latin typeface="+mn-ea"/>
              </a:rPr>
              <a:t> 용접</a:t>
            </a:r>
            <a:r>
              <a:rPr lang="en-US" altLang="ko-KR" sz="1500" b="1" spc="-133" dirty="0" smtClean="0">
                <a:latin typeface="+mn-ea"/>
              </a:rPr>
              <a:t>·</a:t>
            </a:r>
            <a:r>
              <a:rPr lang="ko-KR" altLang="en-US" sz="1500" b="1" spc="-133" dirty="0" smtClean="0">
                <a:latin typeface="+mn-ea"/>
              </a:rPr>
              <a:t>용단 등을 통해 개조하는 것은 매우 위험하므로 가급적 원래의 용도 외 사용 제한</a:t>
            </a:r>
          </a:p>
          <a:p>
            <a:pPr marL="144000" indent="-144000" latinLnBrk="0">
              <a:lnSpc>
                <a:spcPts val="22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메탄올 등 인화성 물질 등 </a:t>
            </a:r>
            <a:r>
              <a:rPr lang="ko-KR" altLang="en-US" sz="1500" b="1" spc="-133" dirty="0" err="1" smtClean="0">
                <a:latin typeface="+mn-ea"/>
              </a:rPr>
              <a:t>폐드럼통의</a:t>
            </a:r>
            <a:r>
              <a:rPr lang="ko-KR" altLang="en-US" sz="1500" b="1" spc="-133" dirty="0" smtClean="0">
                <a:latin typeface="+mn-ea"/>
              </a:rPr>
              <a:t> 경우 화재 또는 폭발의 위험이 있는 장소에 해당 화학 </a:t>
            </a:r>
            <a:r>
              <a:rPr lang="ko-KR" altLang="en-US" sz="1500" b="1" spc="-133" dirty="0" err="1" smtClean="0">
                <a:latin typeface="+mn-ea"/>
              </a:rPr>
              <a:t>물질명으로</a:t>
            </a:r>
            <a:r>
              <a:rPr lang="ko-KR" altLang="en-US" sz="1500" b="1" spc="-133" dirty="0" smtClean="0">
                <a:latin typeface="+mn-ea"/>
              </a:rPr>
              <a:t> 구분 </a:t>
            </a:r>
            <a:r>
              <a:rPr lang="en-US" altLang="ko-KR" sz="1500" b="1" spc="-133" dirty="0" smtClean="0">
                <a:latin typeface="+mn-ea"/>
              </a:rPr>
              <a:t>- </a:t>
            </a:r>
            <a:r>
              <a:rPr lang="ko-KR" altLang="en-US" sz="1500" b="1" spc="-133" dirty="0" smtClean="0">
                <a:latin typeface="+mn-ea"/>
              </a:rPr>
              <a:t>근로자가 인지하기 쉽게 화기엄금 등의 경고표지를 하고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관계자 외의 출입 금지 조치 </a:t>
            </a:r>
          </a:p>
        </p:txBody>
      </p:sp>
      <p:grpSp>
        <p:nvGrpSpPr>
          <p:cNvPr id="6" name="그룹 15"/>
          <p:cNvGrpSpPr/>
          <p:nvPr/>
        </p:nvGrpSpPr>
        <p:grpSpPr>
          <a:xfrm>
            <a:off x="1514438" y="3144042"/>
            <a:ext cx="1414515" cy="436579"/>
            <a:chOff x="1514438" y="4358488"/>
            <a:chExt cx="1414515" cy="436579"/>
          </a:xfrm>
        </p:grpSpPr>
        <p:pic>
          <p:nvPicPr>
            <p:cNvPr id="17" name="그림 16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8"/>
          <p:cNvGrpSpPr/>
          <p:nvPr/>
        </p:nvGrpSpPr>
        <p:grpSpPr>
          <a:xfrm>
            <a:off x="1512855" y="4144174"/>
            <a:ext cx="1414515" cy="419116"/>
            <a:chOff x="1512855" y="4215612"/>
            <a:chExt cx="1414515" cy="419116"/>
          </a:xfrm>
        </p:grpSpPr>
        <p:pic>
          <p:nvPicPr>
            <p:cNvPr id="20" name="그림 19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pic>
        <p:nvPicPr>
          <p:cNvPr id="22" name="그림 21" descr="54 사진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54131" y="4653930"/>
            <a:ext cx="1428760" cy="1571636"/>
          </a:xfrm>
          <a:prstGeom prst="rect">
            <a:avLst/>
          </a:prstGeom>
        </p:spPr>
      </p:pic>
      <p:grpSp>
        <p:nvGrpSpPr>
          <p:cNvPr id="11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 descr="사례1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3699" y="1858158"/>
            <a:ext cx="3549400" cy="2143140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08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교류아크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용접작업 중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감전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370243" y="1786720"/>
            <a:ext cx="442915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7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err="1" smtClean="0">
                <a:latin typeface="+mn-ea"/>
              </a:rPr>
              <a:t>주물사</a:t>
            </a:r>
            <a:r>
              <a:rPr lang="ko-KR" altLang="en-US" sz="1600" b="1" spc="-133" dirty="0" smtClean="0">
                <a:latin typeface="+mn-ea"/>
              </a:rPr>
              <a:t> 재생라인의 도전성이 높은 금속제 </a:t>
            </a:r>
            <a:r>
              <a:rPr lang="ko-KR" altLang="en-US" sz="1600" b="1" spc="-133" dirty="0" err="1" smtClean="0">
                <a:latin typeface="+mn-ea"/>
              </a:rPr>
              <a:t>호퍼의</a:t>
            </a:r>
            <a:r>
              <a:rPr lang="ko-KR" altLang="en-US" sz="1600" b="1" spc="-133" dirty="0" smtClean="0">
                <a:latin typeface="+mn-ea"/>
              </a:rPr>
              <a:t> 내부로 들어가서 용접 작업을 하던 작업자가 용접봉과 절연이 파괴된 </a:t>
            </a:r>
            <a:r>
              <a:rPr lang="ko-KR" altLang="en-US" sz="1600" b="1" spc="-133" dirty="0" err="1" smtClean="0">
                <a:latin typeface="+mn-ea"/>
              </a:rPr>
              <a:t>홀더에</a:t>
            </a:r>
            <a:r>
              <a:rPr lang="ko-KR" altLang="en-US" sz="1600" b="1" spc="-133" dirty="0" smtClean="0">
                <a:latin typeface="+mn-ea"/>
              </a:rPr>
              <a:t> </a:t>
            </a:r>
            <a:r>
              <a:rPr lang="ko-KR" altLang="en-US" sz="1600" b="1" spc="-133" dirty="0" err="1" smtClean="0">
                <a:latin typeface="+mn-ea"/>
              </a:rPr>
              <a:t>신체일부가</a:t>
            </a:r>
            <a:r>
              <a:rPr lang="ko-KR" altLang="en-US" sz="1600" b="1" spc="-133" dirty="0" smtClean="0">
                <a:latin typeface="+mn-ea"/>
              </a:rPr>
              <a:t> 접촉되어 감전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942275" y="1858158"/>
            <a:ext cx="3571900" cy="2143140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370243" y="3358356"/>
            <a:ext cx="8358246" cy="19749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작업공간이 충분하지 않은 도전성이 높은 금속제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호퍼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내부 장소에서 자동전격방지기가 설치되지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않은 </a:t>
            </a:r>
            <a:r>
              <a:rPr lang="ko-KR" altLang="en-US" sz="1600" b="1" spc="-133" dirty="0" err="1" smtClean="0">
                <a:solidFill>
                  <a:srgbClr val="0070C0"/>
                </a:solidFill>
                <a:latin typeface="+mn-ea"/>
              </a:rPr>
              <a:t>교류아크용접기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 사용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절연덮개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(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애자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 파손된 홀더 사용 또는 용접봉에 작업자 신체 접촉</a:t>
            </a:r>
          </a:p>
          <a:p>
            <a:pPr marL="144000" indent="-144000" latinLnBrk="0">
              <a:lnSpc>
                <a:spcPts val="2300"/>
              </a:lnSpc>
              <a:buClr>
                <a:srgbClr val="33CCCC"/>
              </a:buClr>
            </a:pPr>
            <a:r>
              <a:rPr lang="en-US" altLang="ko-KR" sz="1200" b="1" spc="-133" dirty="0" smtClean="0">
                <a:latin typeface="+mn-ea"/>
              </a:rPr>
              <a:t>   </a:t>
            </a:r>
            <a:r>
              <a:rPr lang="en-US" altLang="ko-KR" sz="1300" b="1" spc="-133" dirty="0" smtClean="0">
                <a:latin typeface="+mn-ea"/>
              </a:rPr>
              <a:t>※  </a:t>
            </a:r>
            <a:r>
              <a:rPr lang="ko-KR" altLang="en-US" sz="1300" b="1" spc="-133" dirty="0" smtClean="0">
                <a:latin typeface="+mn-ea"/>
              </a:rPr>
              <a:t>통전경로 </a:t>
            </a:r>
            <a:r>
              <a:rPr lang="en-US" altLang="ko-KR" sz="1300" b="1" spc="-133" dirty="0" smtClean="0">
                <a:latin typeface="+mn-ea"/>
              </a:rPr>
              <a:t>: </a:t>
            </a:r>
            <a:r>
              <a:rPr lang="ko-KR" altLang="en-US" sz="1300" b="1" spc="-133" dirty="0" err="1" smtClean="0">
                <a:latin typeface="+mn-ea"/>
              </a:rPr>
              <a:t>용접기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홀더</a:t>
            </a:r>
            <a:r>
              <a:rPr lang="en-US" altLang="ko-KR" sz="1300" b="1" spc="-133" dirty="0" smtClean="0">
                <a:latin typeface="+mn-ea"/>
              </a:rPr>
              <a:t>(</a:t>
            </a:r>
            <a:r>
              <a:rPr lang="ko-KR" altLang="en-US" sz="1300" b="1" spc="-133" dirty="0" smtClean="0">
                <a:latin typeface="+mn-ea"/>
              </a:rPr>
              <a:t>또는 용접봉</a:t>
            </a:r>
            <a:r>
              <a:rPr lang="en-US" altLang="ko-KR" sz="1300" b="1" spc="-133" dirty="0" smtClean="0">
                <a:latin typeface="+mn-ea"/>
              </a:rPr>
              <a:t>) → </a:t>
            </a:r>
            <a:r>
              <a:rPr lang="ko-KR" altLang="en-US" sz="1300" b="1" spc="-133" dirty="0" smtClean="0">
                <a:latin typeface="+mn-ea"/>
              </a:rPr>
              <a:t>작업자의 신체 → 흉 </a:t>
            </a:r>
            <a:r>
              <a:rPr lang="en-US" altLang="ko-KR" sz="1300" b="1" spc="-133" dirty="0" smtClean="0">
                <a:latin typeface="+mn-ea"/>
              </a:rPr>
              <a:t>· </a:t>
            </a:r>
            <a:r>
              <a:rPr lang="ko-KR" altLang="en-US" sz="1300" b="1" spc="-133" dirty="0" smtClean="0">
                <a:latin typeface="+mn-ea"/>
              </a:rPr>
              <a:t>복부 → 좌측 상박 또는 좌측 무릎 → </a:t>
            </a:r>
            <a:r>
              <a:rPr lang="ko-KR" altLang="en-US" sz="1300" b="1" spc="-133" dirty="0" err="1" smtClean="0">
                <a:latin typeface="+mn-ea"/>
              </a:rPr>
              <a:t>주물사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금속구조부</a:t>
            </a:r>
            <a:r>
              <a:rPr lang="ko-KR" altLang="en-US" sz="1300" b="1" spc="-133" dirty="0" smtClean="0">
                <a:latin typeface="+mn-ea"/>
              </a:rPr>
              <a:t> → </a:t>
            </a:r>
            <a:r>
              <a:rPr lang="ko-KR" altLang="en-US" sz="1300" b="1" spc="-133" dirty="0" err="1" smtClean="0">
                <a:latin typeface="+mn-ea"/>
              </a:rPr>
              <a:t>용접기</a:t>
            </a:r>
            <a:r>
              <a:rPr lang="ko-KR" altLang="en-US" sz="1300" b="1" spc="-133" dirty="0" smtClean="0">
                <a:latin typeface="+mn-ea"/>
              </a:rPr>
              <a:t> </a:t>
            </a:r>
            <a:r>
              <a:rPr lang="ko-KR" altLang="en-US" sz="1300" b="1" spc="-133" dirty="0" err="1" smtClean="0">
                <a:latin typeface="+mn-ea"/>
              </a:rPr>
              <a:t>접지측</a:t>
            </a:r>
            <a:endParaRPr lang="en-US" altLang="ko-KR" sz="1300" b="1" spc="-133" dirty="0" smtClean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74991" y="5398994"/>
            <a:ext cx="835349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smtClean="0">
                <a:latin typeface="+mn-ea"/>
              </a:rPr>
              <a:t>도전성이 높은 장소에서 </a:t>
            </a:r>
            <a:r>
              <a:rPr lang="ko-KR" altLang="en-US" sz="1500" b="1" spc="-133" dirty="0" err="1" smtClean="0">
                <a:latin typeface="+mn-ea"/>
              </a:rPr>
              <a:t>교류아크용접기를</a:t>
            </a:r>
            <a:r>
              <a:rPr lang="ko-KR" altLang="en-US" sz="1500" b="1" spc="-133" dirty="0" smtClean="0">
                <a:latin typeface="+mn-ea"/>
              </a:rPr>
              <a:t> 사용하는 경우 자동전격방지기 설치</a:t>
            </a:r>
          </a:p>
          <a:p>
            <a:pPr marL="144000" indent="-144000" latinLnBrk="0">
              <a:lnSpc>
                <a:spcPts val="24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500" b="1" spc="-133" dirty="0" err="1" smtClean="0">
                <a:latin typeface="+mn-ea"/>
              </a:rPr>
              <a:t>홀더의</a:t>
            </a:r>
            <a:r>
              <a:rPr lang="ko-KR" altLang="en-US" sz="1500" b="1" spc="-133" dirty="0" smtClean="0">
                <a:latin typeface="+mn-ea"/>
              </a:rPr>
              <a:t> 절연덮개</a:t>
            </a:r>
            <a:r>
              <a:rPr lang="en-US" altLang="ko-KR" sz="1500" b="1" spc="-133" dirty="0" smtClean="0">
                <a:latin typeface="+mn-ea"/>
              </a:rPr>
              <a:t>(</a:t>
            </a:r>
            <a:r>
              <a:rPr lang="ko-KR" altLang="en-US" sz="1500" b="1" spc="-133" dirty="0" smtClean="0">
                <a:latin typeface="+mn-ea"/>
              </a:rPr>
              <a:t>애자</a:t>
            </a:r>
            <a:r>
              <a:rPr lang="en-US" altLang="ko-KR" sz="1500" b="1" spc="-133" dirty="0" smtClean="0">
                <a:latin typeface="+mn-ea"/>
              </a:rPr>
              <a:t>)</a:t>
            </a:r>
            <a:r>
              <a:rPr lang="ko-KR" altLang="en-US" sz="1500" b="1" spc="-133" dirty="0" smtClean="0">
                <a:latin typeface="+mn-ea"/>
              </a:rPr>
              <a:t>가 파손된 홀더 사용금지</a:t>
            </a:r>
            <a:r>
              <a:rPr lang="en-US" altLang="ko-KR" sz="1500" b="1" spc="-133" dirty="0" smtClean="0">
                <a:latin typeface="+mn-ea"/>
              </a:rPr>
              <a:t>, </a:t>
            </a:r>
            <a:r>
              <a:rPr lang="ko-KR" altLang="en-US" sz="1500" b="1" spc="-133" dirty="0" smtClean="0">
                <a:latin typeface="+mn-ea"/>
              </a:rPr>
              <a:t>절연물이 파손된 </a:t>
            </a:r>
            <a:r>
              <a:rPr lang="ko-KR" altLang="en-US" sz="1500" b="1" spc="-133" dirty="0" err="1" smtClean="0">
                <a:latin typeface="+mn-ea"/>
              </a:rPr>
              <a:t>홀더는</a:t>
            </a:r>
            <a:r>
              <a:rPr lang="ko-KR" altLang="en-US" sz="1500" b="1" spc="-133" dirty="0" smtClean="0">
                <a:latin typeface="+mn-ea"/>
              </a:rPr>
              <a:t> 절연내력 및 내열성이 있는 </a:t>
            </a:r>
            <a:r>
              <a:rPr lang="en-US" altLang="ko-KR" sz="1500" b="1" spc="-133" dirty="0" smtClean="0">
                <a:latin typeface="+mn-ea"/>
              </a:rPr>
              <a:t>KS</a:t>
            </a:r>
            <a:r>
              <a:rPr lang="ko-KR" altLang="en-US" sz="1500" b="1" spc="-133" dirty="0" smtClean="0">
                <a:latin typeface="+mn-ea"/>
              </a:rPr>
              <a:t>규격품으로 교체 사용</a:t>
            </a:r>
          </a:p>
        </p:txBody>
      </p:sp>
      <p:grpSp>
        <p:nvGrpSpPr>
          <p:cNvPr id="6" name="그룹 16"/>
          <p:cNvGrpSpPr/>
          <p:nvPr/>
        </p:nvGrpSpPr>
        <p:grpSpPr>
          <a:xfrm>
            <a:off x="1514438" y="3358356"/>
            <a:ext cx="1414515" cy="436579"/>
            <a:chOff x="1514438" y="4358488"/>
            <a:chExt cx="1414515" cy="436579"/>
          </a:xfrm>
        </p:grpSpPr>
        <p:pic>
          <p:nvPicPr>
            <p:cNvPr id="18" name="그림 17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9"/>
          <p:cNvGrpSpPr/>
          <p:nvPr/>
        </p:nvGrpSpPr>
        <p:grpSpPr>
          <a:xfrm>
            <a:off x="1512855" y="5358620"/>
            <a:ext cx="1414515" cy="419116"/>
            <a:chOff x="1512855" y="4215612"/>
            <a:chExt cx="1414515" cy="419116"/>
          </a:xfrm>
        </p:grpSpPr>
        <p:pic>
          <p:nvPicPr>
            <p:cNvPr id="21" name="그림 20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2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4" name="TextBox 23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 descr="사례15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61151" y="1390569"/>
            <a:ext cx="3066463" cy="2334588"/>
          </a:xfrm>
          <a:prstGeom prst="rect">
            <a:avLst/>
          </a:prstGeom>
        </p:spPr>
      </p:pic>
      <p:grpSp>
        <p:nvGrpSpPr>
          <p:cNvPr id="2" name="그룹 1"/>
          <p:cNvGrpSpPr/>
          <p:nvPr/>
        </p:nvGrpSpPr>
        <p:grpSpPr>
          <a:xfrm>
            <a:off x="727037" y="1572406"/>
            <a:ext cx="2357454" cy="1103052"/>
            <a:chOff x="727037" y="1572406"/>
            <a:chExt cx="2357454" cy="1103052"/>
          </a:xfrm>
        </p:grpSpPr>
        <p:pic>
          <p:nvPicPr>
            <p:cNvPr id="3" name="그림 2" descr="사례 아이콘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584293" y="1601557"/>
              <a:ext cx="714380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09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98475" y="2072472"/>
              <a:ext cx="2286016" cy="6029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작업 영역에서 </a:t>
              </a:r>
            </a:p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로봇 </a:t>
              </a:r>
              <a:r>
                <a:rPr lang="ko-KR" altLang="en-US" sz="1500" b="1" spc="-133" dirty="0" err="1" smtClean="0">
                  <a:solidFill>
                    <a:srgbClr val="666699"/>
                  </a:solidFill>
                </a:rPr>
                <a:t>지그에</a:t>
              </a:r>
              <a:r>
                <a:rPr lang="ko-KR" altLang="en-US" sz="1500" b="1" spc="-133" dirty="0" smtClean="0">
                  <a:solidFill>
                    <a:srgbClr val="666699"/>
                  </a:solidFill>
                </a:rPr>
                <a:t> 부딪힘</a:t>
              </a:r>
              <a:endParaRPr lang="en-US" altLang="ko-KR" sz="1500" b="1" spc="-133" dirty="0" smtClean="0">
                <a:latin typeface="+mn-ea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16032" y="3154930"/>
            <a:ext cx="6906936" cy="16030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5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로봇 작동 영역의 위험장소 출입 안전조치 미흡 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-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안전펜스의 문 개방 시 가동되는 로봇이 정지되는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/>
            </a:r>
            <a:b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</a:b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연동구조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(Interlock)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안전 플러그가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2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개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(2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개 모두 꽂음 상태가 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On </a:t>
            </a:r>
            <a:r>
              <a:rPr lang="ko-KR" altLang="en-US" sz="1400" b="1" spc="-133" dirty="0" smtClean="0">
                <a:solidFill>
                  <a:srgbClr val="0070C0"/>
                </a:solidFill>
                <a:latin typeface="+mn-ea"/>
              </a:rPr>
              <a:t>상태</a:t>
            </a:r>
            <a:r>
              <a:rPr lang="en-US" altLang="ko-KR" sz="1400" b="1" spc="-133" dirty="0" smtClean="0">
                <a:solidFill>
                  <a:srgbClr val="0070C0"/>
                </a:solidFill>
                <a:latin typeface="+mn-ea"/>
              </a:rPr>
              <a:t>)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가 설치되어    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>
                <a:solidFill>
                  <a:srgbClr val="0070C0"/>
                </a:solidFill>
                <a:latin typeface="+mn-ea"/>
              </a:rPr>
              <a:t> 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있으나 출입문과</a:t>
            </a: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연결되지 않아 로봇을 정지시키지 않고도 출입 가능한 상태 </a:t>
            </a:r>
          </a:p>
          <a:p>
            <a:pPr marL="144000" indent="-144000" latinLnBrk="0">
              <a:lnSpc>
                <a:spcPts val="25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0070C0"/>
                </a:solidFill>
                <a:latin typeface="+mn-ea"/>
              </a:rPr>
              <a:t>  -  </a:t>
            </a:r>
            <a:r>
              <a:rPr lang="ko-KR" altLang="en-US" sz="1600" b="1" spc="-133" dirty="0" smtClean="0">
                <a:solidFill>
                  <a:srgbClr val="0070C0"/>
                </a:solidFill>
                <a:latin typeface="+mn-ea"/>
              </a:rPr>
              <a:t>작업자의 작업 공정에서 무인 로봇 공정으로 출입 가능한 틈새 공간 존재</a:t>
            </a:r>
            <a:endParaRPr lang="en-US" altLang="ko-KR" sz="1600" b="1" spc="-133" dirty="0" smtClean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0243" y="1786720"/>
            <a:ext cx="4572032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800"/>
              </a:lnSpc>
              <a:spcAft>
                <a:spcPts val="500"/>
              </a:spcAft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자동차 차체 조립 라인에서 당해 작업라인이 아닌 로봇 가동범위인 무인 로봇 공정에 작업자가 출입한 상태에서 로봇 </a:t>
            </a:r>
            <a:r>
              <a:rPr lang="ko-KR" altLang="en-US" sz="1600" b="1" spc="-133" dirty="0" err="1" smtClean="0">
                <a:latin typeface="+mn-ea"/>
              </a:rPr>
              <a:t>지그에</a:t>
            </a:r>
            <a:r>
              <a:rPr lang="ko-KR" altLang="en-US" sz="1600" b="1" spc="-133" dirty="0" smtClean="0">
                <a:latin typeface="+mn-ea"/>
              </a:rPr>
              <a:t> 머리 부위를 부딪힘</a:t>
            </a:r>
            <a:endParaRPr lang="en-US" altLang="ko-KR" sz="1600" b="1" spc="-133" dirty="0" smtClean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503543" y="1467633"/>
            <a:ext cx="3020506" cy="2150117"/>
          </a:xfrm>
          <a:prstGeom prst="rect">
            <a:avLst/>
          </a:prstGeom>
          <a:noFill/>
          <a:ln w="38100">
            <a:solidFill>
              <a:srgbClr val="D6DC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370243" y="5048925"/>
            <a:ext cx="8353498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안전매트 및 높이 </a:t>
            </a:r>
            <a:r>
              <a:rPr lang="en-US" altLang="ko-KR" sz="1600" b="1" spc="-133" dirty="0" smtClean="0">
                <a:latin typeface="+mn-ea"/>
              </a:rPr>
              <a:t>1.8m </a:t>
            </a:r>
            <a:r>
              <a:rPr lang="ko-KR" altLang="en-US" sz="1600" b="1" spc="-133" dirty="0" smtClean="0">
                <a:latin typeface="+mn-ea"/>
              </a:rPr>
              <a:t>이상의  방책을 설치</a:t>
            </a:r>
            <a:r>
              <a:rPr lang="en-US" altLang="ko-KR" sz="1600" b="1" spc="-133" dirty="0" smtClean="0">
                <a:latin typeface="+mn-ea"/>
              </a:rPr>
              <a:t>, </a:t>
            </a:r>
            <a:r>
              <a:rPr lang="ko-KR" altLang="en-US" sz="1600" b="1" spc="-133" dirty="0" smtClean="0">
                <a:latin typeface="+mn-ea"/>
              </a:rPr>
              <a:t>상시 정상적인 기능을 유지하도록 조치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latin typeface="+mn-ea"/>
              </a:rPr>
              <a:t>  - </a:t>
            </a:r>
            <a:r>
              <a:rPr lang="ko-KR" altLang="en-US" sz="1600" b="1" spc="-133" dirty="0" smtClean="0">
                <a:latin typeface="+mn-ea"/>
              </a:rPr>
              <a:t>출입문 개방 시 가동되는 로봇이 정지되는 연동구조</a:t>
            </a:r>
            <a:r>
              <a:rPr lang="en-US" altLang="ko-KR" sz="1600" b="1" spc="-133" dirty="0" smtClean="0">
                <a:latin typeface="+mn-ea"/>
              </a:rPr>
              <a:t>(Interlock)</a:t>
            </a:r>
            <a:r>
              <a:rPr lang="ko-KR" altLang="en-US" sz="1600" b="1" spc="-133" dirty="0" smtClean="0">
                <a:latin typeface="+mn-ea"/>
              </a:rPr>
              <a:t>방호 상태 유지 </a:t>
            </a:r>
          </a:p>
          <a:p>
            <a:pPr marL="144000" indent="-144000" latinLnBrk="0">
              <a:lnSpc>
                <a:spcPts val="26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latin typeface="+mn-ea"/>
              </a:rPr>
              <a:t>위험범위</a:t>
            </a:r>
            <a:r>
              <a:rPr lang="en-US" altLang="ko-KR" sz="1600" b="1" spc="-133" dirty="0" smtClean="0">
                <a:latin typeface="+mn-ea"/>
              </a:rPr>
              <a:t>,  </a:t>
            </a:r>
            <a:r>
              <a:rPr lang="ko-KR" altLang="en-US" sz="1600" b="1" spc="-133" dirty="0" smtClean="0">
                <a:latin typeface="+mn-ea"/>
              </a:rPr>
              <a:t>방책설치가 어려운 장소 등에 안전매트 또는 </a:t>
            </a:r>
            <a:r>
              <a:rPr lang="ko-KR" altLang="en-US" sz="1600" b="1" spc="-133" dirty="0" err="1" smtClean="0">
                <a:latin typeface="+mn-ea"/>
              </a:rPr>
              <a:t>광선식</a:t>
            </a:r>
            <a:r>
              <a:rPr lang="ko-KR" altLang="en-US" sz="1600" b="1" spc="-133" dirty="0" smtClean="0">
                <a:latin typeface="+mn-ea"/>
              </a:rPr>
              <a:t> 안전장치 등을 추가 설치 권장 </a:t>
            </a:r>
          </a:p>
        </p:txBody>
      </p:sp>
      <p:grpSp>
        <p:nvGrpSpPr>
          <p:cNvPr id="6" name="그룹 14"/>
          <p:cNvGrpSpPr/>
          <p:nvPr/>
        </p:nvGrpSpPr>
        <p:grpSpPr>
          <a:xfrm>
            <a:off x="1441417" y="3072604"/>
            <a:ext cx="1414515" cy="436579"/>
            <a:chOff x="1514438" y="4358488"/>
            <a:chExt cx="1414515" cy="436579"/>
          </a:xfrm>
        </p:grpSpPr>
        <p:pic>
          <p:nvPicPr>
            <p:cNvPr id="16" name="그림 15" descr="사례 발생원인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4438" y="4358488"/>
              <a:ext cx="1414515" cy="43657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012921" y="4358488"/>
              <a:ext cx="857256" cy="3206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발생 원인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8" name="그룹 17"/>
          <p:cNvGrpSpPr/>
          <p:nvPr/>
        </p:nvGrpSpPr>
        <p:grpSpPr>
          <a:xfrm>
            <a:off x="1512855" y="5144306"/>
            <a:ext cx="1414515" cy="419116"/>
            <a:chOff x="1512855" y="4215612"/>
            <a:chExt cx="1414515" cy="419116"/>
          </a:xfrm>
        </p:grpSpPr>
        <p:pic>
          <p:nvPicPr>
            <p:cNvPr id="19" name="그림 18" descr="사례 예방대책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12855" y="4215612"/>
              <a:ext cx="1414515" cy="419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12921" y="4215612"/>
              <a:ext cx="857256" cy="2823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ts val="2500"/>
                </a:lnSpc>
                <a:buClr>
                  <a:srgbClr val="33CCCC"/>
                </a:buClr>
              </a:pPr>
              <a:r>
                <a:rPr lang="ko-KR" altLang="en-US" sz="1500" b="1" spc="-133" dirty="0" smtClean="0">
                  <a:solidFill>
                    <a:schemeClr val="bg1">
                      <a:lumMod val="50000"/>
                    </a:schemeClr>
                  </a:solidFill>
                  <a:latin typeface="+mn-ea"/>
                </a:rPr>
                <a:t>예방 대책</a:t>
              </a:r>
              <a:endParaRPr lang="en-US" altLang="ko-KR" sz="1500" b="1" spc="-133" dirty="0" smtClean="0">
                <a:solidFill>
                  <a:schemeClr val="bg1">
                    <a:lumMod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22" name="TextBox 2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재해사례와 예방대책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3</a:t>
              </a:r>
              <a:endParaRPr lang="ko-KR" altLang="en-US" sz="3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7763680" y="1601211"/>
            <a:ext cx="3857652" cy="4954302"/>
          </a:xfrm>
          <a:prstGeom prst="rect">
            <a:avLst/>
          </a:prstGeom>
          <a:solidFill>
            <a:srgbClr val="33CCC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41682" y="1572406"/>
            <a:ext cx="378621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91779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산업현장의 입사근속 기간이 짧은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입사자에게서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산업재해가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많이 발생 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599" y="1572406"/>
            <a:ext cx="2428892" cy="128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33" dirty="0" smtClean="0">
                <a:solidFill>
                  <a:srgbClr val="33CCCC"/>
                </a:solidFill>
              </a:rPr>
              <a:t>02.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신규입사자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재해발생 현황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441681" y="2643978"/>
            <a:ext cx="4071966" cy="247953"/>
            <a:chOff x="727037" y="1718909"/>
            <a:chExt cx="5199028" cy="282551"/>
          </a:xfrm>
        </p:grpSpPr>
        <p:pic>
          <p:nvPicPr>
            <p:cNvPr id="18" name="그림 17" descr="아이콘 화살표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786720"/>
              <a:ext cx="182871" cy="18287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058713" y="1718909"/>
              <a:ext cx="4867352" cy="2825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최근 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10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년간 연도별 사고사망자수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err="1" smtClean="0">
                  <a:solidFill>
                    <a:srgbClr val="666699"/>
                  </a:solidFill>
                </a:rPr>
                <a:t>사고사망만인율</a:t>
              </a:r>
              <a:r>
                <a:rPr lang="en-US" altLang="ko-KR" sz="1300" b="1" spc="-133" dirty="0" smtClean="0">
                  <a:solidFill>
                    <a:srgbClr val="666699"/>
                  </a:solidFill>
                </a:rPr>
                <a:t>/</a:t>
              </a:r>
              <a:r>
                <a:rPr lang="ko-KR" altLang="en-US" sz="1300" b="1" spc="-133" dirty="0" smtClean="0">
                  <a:solidFill>
                    <a:srgbClr val="666699"/>
                  </a:solidFill>
                </a:rPr>
                <a:t>재해율</a:t>
              </a:r>
              <a:endParaRPr lang="en-US" altLang="ko-KR" sz="1300" b="1" spc="-133" dirty="0" smtClean="0">
                <a:solidFill>
                  <a:srgbClr val="666699"/>
                </a:solidFill>
              </a:endParaRPr>
            </a:p>
          </p:txBody>
        </p:sp>
      </p:grpSp>
      <p:pic>
        <p:nvPicPr>
          <p:cNvPr id="10" name="그림 9" descr="안전팁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2209" y="1358092"/>
            <a:ext cx="1815074" cy="642942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8728093" y="1500968"/>
            <a:ext cx="2286016" cy="3571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F87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42275" y="1929596"/>
            <a:ext cx="3643338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8000" indent="-108000">
              <a:lnSpc>
                <a:spcPct val="150000"/>
              </a:lnSpc>
              <a:buClr>
                <a:srgbClr val="33CCCC"/>
              </a:buClr>
              <a:buFont typeface="Arial" pitchFamily="34" charset="0"/>
              <a:buChar char="•"/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근로자가 업무에 관계되는 건설물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설비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원재료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가스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증기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·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분진 등에 의하거나 작업 또는 기타 업무에 기인하여 사망 또는 부상하거나 질병에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ko-KR" altLang="en-US" sz="1400" b="1" spc="-133" dirty="0" smtClean="0">
                <a:solidFill>
                  <a:prstClr val="black"/>
                </a:solidFill>
              </a:rPr>
              <a:t>걸리는 것</a:t>
            </a:r>
            <a:endParaRPr lang="en-US" altLang="ko-KR" sz="1400" b="1" spc="-133" dirty="0" smtClean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56721" y="1465029"/>
            <a:ext cx="1643074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산업재해의 정의</a:t>
            </a:r>
            <a:endParaRPr lang="ko-KR" altLang="en-US" sz="1600" b="1" spc="-133" dirty="0">
              <a:solidFill>
                <a:prstClr val="black"/>
              </a:solidFill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24" name="TextBox 23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35" name="차트 34"/>
          <p:cNvGraphicFramePr>
            <a:graphicFrameLocks/>
          </p:cNvGraphicFramePr>
          <p:nvPr>
            <p:extLst/>
          </p:nvPr>
        </p:nvGraphicFramePr>
        <p:xfrm>
          <a:off x="8775021" y="3141762"/>
          <a:ext cx="3167782" cy="168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내용 개체 틀 15"/>
          <p:cNvGraphicFramePr>
            <a:graphicFrameLocks/>
          </p:cNvGraphicFramePr>
          <p:nvPr>
            <p:extLst/>
          </p:nvPr>
        </p:nvGraphicFramePr>
        <p:xfrm>
          <a:off x="3284867" y="2493690"/>
          <a:ext cx="4248472" cy="381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내용 개체 틀 28"/>
          <p:cNvGraphicFramePr>
            <a:graphicFrameLocks/>
          </p:cNvGraphicFramePr>
          <p:nvPr>
            <p:extLst/>
          </p:nvPr>
        </p:nvGraphicFramePr>
        <p:xfrm>
          <a:off x="7885087" y="4149874"/>
          <a:ext cx="3700526" cy="2477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1" name="그림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263" y="91128"/>
            <a:ext cx="11117349" cy="128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268463" y="1557586"/>
            <a:ext cx="8099854" cy="2199149"/>
            <a:chOff x="1441417" y="1072340"/>
            <a:chExt cx="8099854" cy="2199149"/>
          </a:xfrm>
        </p:grpSpPr>
        <p:sp>
          <p:nvSpPr>
            <p:cNvPr id="4" name="TextBox 3"/>
            <p:cNvSpPr txBox="1"/>
            <p:nvPr/>
          </p:nvSpPr>
          <p:spPr>
            <a:xfrm>
              <a:off x="2412479" y="2440492"/>
              <a:ext cx="4929222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1.  </a:t>
              </a:r>
              <a:r>
                <a:rPr lang="ko-KR" altLang="en-US" sz="1800" b="1" spc="-133" dirty="0" smtClean="0">
                  <a:latin typeface="+mn-ea"/>
                </a:rPr>
                <a:t>전기 재해의 종류</a:t>
              </a: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2.  </a:t>
              </a:r>
              <a:r>
                <a:rPr lang="ko-KR" altLang="en-US" sz="1800" b="1" spc="-133" dirty="0" smtClean="0">
                  <a:latin typeface="+mn-ea"/>
                </a:rPr>
                <a:t>재해사례</a:t>
              </a:r>
              <a:endParaRPr lang="en-US" altLang="ko-KR" sz="1800" b="1" spc="-133" dirty="0" smtClean="0">
                <a:latin typeface="+mn-ea"/>
              </a:endParaRPr>
            </a:p>
          </p:txBody>
        </p:sp>
        <p:grpSp>
          <p:nvGrpSpPr>
            <p:cNvPr id="5" name="그룹 6"/>
            <p:cNvGrpSpPr/>
            <p:nvPr/>
          </p:nvGrpSpPr>
          <p:grpSpPr>
            <a:xfrm>
              <a:off x="1441417" y="1072340"/>
              <a:ext cx="8099854" cy="913447"/>
              <a:chOff x="2370111" y="658959"/>
              <a:chExt cx="7653511" cy="91344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247629" y="940021"/>
                <a:ext cx="677599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전기사용 작업 안전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7" name="그룹 8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8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4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330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 재해</a:t>
            </a:r>
            <a:r>
              <a:rPr lang="ko-KR" altLang="en-US" sz="2200" b="1" spc="-150" dirty="0" smtClean="0">
                <a:solidFill>
                  <a:srgbClr val="33CCCC"/>
                </a:solidFill>
              </a:rPr>
              <a:t>의 종류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4287" y="2277666"/>
            <a:ext cx="2448273" cy="386793"/>
            <a:chOff x="691170" y="2277666"/>
            <a:chExt cx="3103363" cy="386793"/>
          </a:xfrm>
        </p:grpSpPr>
        <p:sp>
          <p:nvSpPr>
            <p:cNvPr id="7" name="직사각형 10"/>
            <p:cNvSpPr/>
            <p:nvPr/>
          </p:nvSpPr>
          <p:spPr>
            <a:xfrm>
              <a:off x="1260351" y="2277666"/>
              <a:ext cx="2534182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>
                  <a:solidFill>
                    <a:srgbClr val="646464"/>
                  </a:solidFill>
                  <a:latin typeface="+mj-ea"/>
                  <a:ea typeface="+mj-ea"/>
                </a:rPr>
                <a:t>감전</a:t>
              </a:r>
              <a:r>
                <a:rPr lang="en-US" altLang="ko-KR" sz="1800" b="1" spc="-178" dirty="0">
                  <a:solidFill>
                    <a:srgbClr val="646464"/>
                  </a:solidFill>
                  <a:latin typeface="+mj-ea"/>
                  <a:ea typeface="+mj-ea"/>
                </a:rPr>
                <a:t>(Electric shock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  <a:ea typeface="+mj-ea"/>
                </a:rPr>
                <a:t>)</a:t>
              </a:r>
              <a:endParaRPr lang="en-US" altLang="ko-KR" sz="1800" b="1" spc="-178" dirty="0">
                <a:solidFill>
                  <a:srgbClr val="646464"/>
                </a:solidFill>
                <a:latin typeface="+mj-ea"/>
                <a:ea typeface="+mj-ea"/>
              </a:endParaRPr>
            </a:p>
          </p:txBody>
        </p:sp>
        <p:sp>
          <p:nvSpPr>
            <p:cNvPr id="8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1</a:t>
              </a:r>
              <a:endParaRPr lang="ko-KR" altLang="en-US" sz="1900" b="1" dirty="0"/>
            </a:p>
          </p:txBody>
        </p:sp>
      </p:grpSp>
      <p:sp>
        <p:nvSpPr>
          <p:cNvPr id="9" name="내용 개체 틀 4"/>
          <p:cNvSpPr txBox="1">
            <a:spLocks/>
          </p:cNvSpPr>
          <p:nvPr/>
        </p:nvSpPr>
        <p:spPr>
          <a:xfrm>
            <a:off x="3348583" y="1413570"/>
            <a:ext cx="8821192" cy="3142399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감전이란 </a:t>
            </a:r>
            <a:r>
              <a:rPr lang="ko-KR" altLang="en-US" sz="1600" b="1" spc="-83" dirty="0">
                <a:solidFill>
                  <a:srgbClr val="0070C0"/>
                </a:solidFill>
                <a:latin typeface="+mn-ea"/>
              </a:rPr>
              <a:t>사람체내의 일부 또는 대부분에 전기가 흘렀기 때문에 충격을 받는 현상이며 </a:t>
            </a: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상해를</a:t>
            </a:r>
            <a:endParaRPr lang="en-US" altLang="ko-KR" sz="1600" b="1" spc="-83" dirty="0" smtClean="0">
              <a:solidFill>
                <a:srgbClr val="0070C0"/>
              </a:solidFill>
              <a:latin typeface="+mn-ea"/>
            </a:endParaRPr>
          </a:p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받지 </a:t>
            </a:r>
            <a:r>
              <a:rPr lang="ko-KR" altLang="en-US" sz="1600" b="1" spc="-83" dirty="0">
                <a:solidFill>
                  <a:srgbClr val="0070C0"/>
                </a:solidFill>
                <a:latin typeface="+mn-ea"/>
              </a:rPr>
              <a:t>않는 경우도 있으나</a:t>
            </a:r>
            <a:r>
              <a:rPr lang="en-US" altLang="ko-KR" sz="1600" b="1" spc="-83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83" dirty="0">
                <a:solidFill>
                  <a:srgbClr val="0070C0"/>
                </a:solidFill>
                <a:latin typeface="+mn-ea"/>
              </a:rPr>
              <a:t>상해를 받았을때에는 사망률이 높아 매우 위험시 되고 있다</a:t>
            </a:r>
            <a:r>
              <a:rPr lang="en-US" altLang="ko-KR" sz="1600" b="1" spc="-83" dirty="0">
                <a:solidFill>
                  <a:srgbClr val="0070C0"/>
                </a:solidFill>
                <a:latin typeface="+mn-ea"/>
              </a:rPr>
              <a:t>. </a:t>
            </a:r>
            <a:endParaRPr lang="ko-KR" altLang="en-US" sz="1600" b="1" spc="-83" dirty="0" smtClean="0">
              <a:solidFill>
                <a:srgbClr val="0070C0"/>
              </a:solidFill>
              <a:latin typeface="+mn-ea"/>
            </a:endParaRPr>
          </a:p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전기의 통로에 인체 등이 접촉되어 인체에서 단락 또는 단락회로의 일부를 구성하여  감전되는 것 </a:t>
            </a:r>
            <a:r>
              <a:rPr lang="en-US" altLang="ko-KR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직접접촉</a:t>
            </a:r>
            <a:r>
              <a:rPr lang="en-US" altLang="ko-KR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</a:p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83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전선로에</a:t>
            </a:r>
            <a:r>
              <a:rPr lang="ko-KR" altLang="en-US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600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인체 등이 접촉되어 인체를 통하여 지락전류가 흘러 감전 되는 것</a:t>
            </a:r>
          </a:p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누전상태에 </a:t>
            </a:r>
            <a:r>
              <a:rPr lang="ko-KR" altLang="en-US" sz="1600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있는 기기에 인체 등이 접촉되어 인체를 통하여 지락 또는 섬락에 의한 전류로 감전되는 </a:t>
            </a:r>
            <a:r>
              <a:rPr lang="ko-KR" altLang="en-US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것 </a:t>
            </a:r>
            <a:r>
              <a:rPr lang="en-US" altLang="ko-KR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600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간접접촉</a:t>
            </a:r>
            <a:r>
              <a:rPr lang="en-US" altLang="ko-KR" sz="1600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</a:p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전기의 </a:t>
            </a:r>
            <a:r>
              <a:rPr lang="ko-KR" altLang="en-US" sz="1600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유도현상에 의하여 인체를 통과하는 전류가 발생하여 감전 되는 것 등으로 분류할 수 있다</a:t>
            </a:r>
          </a:p>
        </p:txBody>
      </p:sp>
      <p:sp>
        <p:nvSpPr>
          <p:cNvPr id="10" name="내용 개체 틀 4"/>
          <p:cNvSpPr txBox="1">
            <a:spLocks/>
          </p:cNvSpPr>
          <p:nvPr/>
        </p:nvSpPr>
        <p:spPr>
          <a:xfrm>
            <a:off x="3513119" y="4653930"/>
            <a:ext cx="8064896" cy="1115690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</a:t>
            </a: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상용 </a:t>
            </a:r>
            <a:r>
              <a:rPr lang="ko-KR" altLang="en-US" sz="1800" b="1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전기에 의한 </a:t>
            </a: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전기재해</a:t>
            </a:r>
            <a:endParaRPr lang="en-US" altLang="ko-KR" sz="1800" b="1" spc="-83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800" b="1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</a:t>
            </a: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정전기에 </a:t>
            </a:r>
            <a:r>
              <a:rPr lang="ko-KR" altLang="en-US" sz="1800" b="1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의한 </a:t>
            </a: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정전기재해</a:t>
            </a:r>
            <a:endParaRPr lang="en-US" altLang="ko-KR" sz="1800" b="1" spc="-83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en-US" altLang="ko-KR" sz="1800" b="1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</a:t>
            </a: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낙뢰에 </a:t>
            </a:r>
            <a:r>
              <a:rPr lang="ko-KR" altLang="en-US" sz="1800" b="1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의한 낙뢰 </a:t>
            </a: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재해</a:t>
            </a:r>
            <a:endParaRPr lang="en-US" altLang="ko-KR" sz="1800" b="1" spc="-83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330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 재해</a:t>
            </a:r>
            <a:r>
              <a:rPr lang="ko-KR" altLang="en-US" sz="2200" b="1" spc="-150" dirty="0" smtClean="0">
                <a:solidFill>
                  <a:srgbClr val="33CCCC"/>
                </a:solidFill>
              </a:rPr>
              <a:t>의 종류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84287" y="2277666"/>
            <a:ext cx="2448273" cy="940791"/>
            <a:chOff x="691170" y="2277666"/>
            <a:chExt cx="3103363" cy="940791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6"/>
              <a:ext cx="2534182" cy="940791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err="1" smtClean="0">
                  <a:solidFill>
                    <a:srgbClr val="646464"/>
                  </a:solidFill>
                  <a:latin typeface="+mj-ea"/>
                </a:rPr>
                <a:t>아크의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 복사열에   의한 화상</a:t>
              </a:r>
            </a:p>
            <a:p>
              <a:endParaRPr lang="ko-KR" altLang="en-US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2</a:t>
              </a:r>
              <a:endParaRPr lang="ko-KR" altLang="en-US" sz="1900" b="1" dirty="0"/>
            </a:p>
          </p:txBody>
        </p:sp>
      </p:grpSp>
      <p:sp>
        <p:nvSpPr>
          <p:cNvPr id="11" name="내용 개체 틀 4"/>
          <p:cNvSpPr txBox="1">
            <a:spLocks/>
          </p:cNvSpPr>
          <p:nvPr/>
        </p:nvSpPr>
        <p:spPr>
          <a:xfrm>
            <a:off x="3341537" y="2199132"/>
            <a:ext cx="8648005" cy="1859483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전기가 흐르고 있는 전기회로를 개폐할 때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b="1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아크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en-US" altLang="ko-KR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Arc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 발생한다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 </a:t>
            </a:r>
          </a:p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큰 전류가 흐르거나 고전압이 가압된 회로에서 단락 또는 </a:t>
            </a:r>
            <a:r>
              <a:rPr lang="ko-KR" altLang="en-US" sz="1800" b="1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지락사고가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발생할 때에는 </a:t>
            </a:r>
            <a:r>
              <a:rPr lang="ko-KR" altLang="en-US" sz="1800" b="1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강열한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800" b="1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아크가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되며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고온으로 폭발적인 것이 되어 순식간에  전선 등을 녹여 버린다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 </a:t>
            </a:r>
          </a:p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endParaRPr lang="en-US" altLang="ko-KR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 algn="just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70000"/>
              <a:buNone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이와 같은 때에 만일 근처에 작업원이 있으면 이 </a:t>
            </a:r>
            <a:r>
              <a:rPr lang="ko-KR" altLang="en-US" sz="1800" b="1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아크의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복사열에 화상을 입게 된다</a:t>
            </a:r>
            <a:r>
              <a:rPr lang="en-US" altLang="ko-KR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  <a:endParaRPr lang="en-US" altLang="ko-KR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2" name="내용 개체 틀 4"/>
          <p:cNvSpPr txBox="1">
            <a:spLocks/>
          </p:cNvSpPr>
          <p:nvPr/>
        </p:nvSpPr>
        <p:spPr>
          <a:xfrm>
            <a:off x="3348583" y="1413570"/>
            <a:ext cx="8821192" cy="344710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err="1" smtClean="0">
                <a:solidFill>
                  <a:srgbClr val="0070C0"/>
                </a:solidFill>
                <a:latin typeface="+mn-ea"/>
              </a:rPr>
              <a:t>아크란</a:t>
            </a: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 밝은 전기 불꽃으로 </a:t>
            </a:r>
            <a:r>
              <a:rPr lang="ko-KR" altLang="en-US" sz="1600" b="1" spc="-83" dirty="0" err="1" smtClean="0">
                <a:solidFill>
                  <a:srgbClr val="0070C0"/>
                </a:solidFill>
                <a:latin typeface="+mn-ea"/>
              </a:rPr>
              <a:t>양과음의</a:t>
            </a: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 단자에 고압전위차를 가할 경우 발생한다</a:t>
            </a:r>
            <a:r>
              <a:rPr lang="en-US" altLang="ko-KR" sz="1600" b="1" spc="-83" dirty="0" smtClean="0">
                <a:solidFill>
                  <a:srgbClr val="0070C0"/>
                </a:solidFill>
                <a:latin typeface="+mn-ea"/>
              </a:rPr>
              <a:t>.</a:t>
            </a:r>
            <a:endParaRPr lang="ko-KR" altLang="en-US" sz="1600" b="1" spc="-83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3159" y="4141733"/>
            <a:ext cx="3203528" cy="2230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330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 재해</a:t>
            </a:r>
            <a:r>
              <a:rPr lang="ko-KR" altLang="en-US" sz="2200" b="1" spc="-150" dirty="0" smtClean="0">
                <a:solidFill>
                  <a:srgbClr val="33CCCC"/>
                </a:solidFill>
              </a:rPr>
              <a:t>의 종류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84287" y="2277666"/>
            <a:ext cx="2448273" cy="386793"/>
            <a:chOff x="691170" y="2277666"/>
            <a:chExt cx="3103363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6"/>
              <a:ext cx="2534182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전기화재</a:t>
              </a:r>
              <a:endParaRPr lang="ko-KR" altLang="en-US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3</a:t>
              </a:r>
              <a:endParaRPr lang="ko-KR" altLang="en-US" sz="1900" b="1" dirty="0"/>
            </a:p>
          </p:txBody>
        </p:sp>
      </p:grpSp>
      <p:sp>
        <p:nvSpPr>
          <p:cNvPr id="11" name="내용 개체 틀 4"/>
          <p:cNvSpPr txBox="1">
            <a:spLocks/>
          </p:cNvSpPr>
          <p:nvPr/>
        </p:nvSpPr>
        <p:spPr>
          <a:xfrm>
            <a:off x="3513119" y="1572406"/>
            <a:ext cx="7992888" cy="4118050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전류는 발열</a:t>
            </a:r>
            <a:r>
              <a:rPr lang="en-US" altLang="ko-KR" sz="1600" b="1" spc="-83" dirty="0" smtClean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방전 등의 현상을 수반하는 것이며 전기에너지는 </a:t>
            </a:r>
            <a:r>
              <a:rPr lang="en-US" altLang="ko-KR" sz="1600" b="1" spc="-83" dirty="0" smtClean="0">
                <a:solidFill>
                  <a:srgbClr val="0070C0"/>
                </a:solidFill>
                <a:latin typeface="+mn-ea"/>
              </a:rPr>
              <a:t>1Kwh</a:t>
            </a: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가 약 </a:t>
            </a:r>
            <a:r>
              <a:rPr lang="en-US" altLang="ko-KR" sz="1600" b="1" spc="-83" dirty="0" smtClean="0">
                <a:solidFill>
                  <a:srgbClr val="0070C0"/>
                </a:solidFill>
                <a:latin typeface="+mn-ea"/>
              </a:rPr>
              <a:t>860Kcal</a:t>
            </a: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로   </a:t>
            </a:r>
            <a:endParaRPr lang="en-US" altLang="ko-KR" sz="1600" b="1" spc="-83" dirty="0" smtClean="0">
              <a:solidFill>
                <a:srgbClr val="0070C0"/>
              </a:solidFill>
              <a:latin typeface="+mn-ea"/>
            </a:endParaRPr>
          </a:p>
          <a:p>
            <a:pPr marL="256846" indent="-256846" algn="just" fontAlgn="ctr">
              <a:lnSpc>
                <a:spcPct val="14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smtClean="0">
                <a:solidFill>
                  <a:srgbClr val="0070C0"/>
                </a:solidFill>
                <a:latin typeface="+mn-ea"/>
              </a:rPr>
              <a:t>환산되므로 그것이 열량을 발생하기 때문에 전기가 화재원이 될 수 있다</a:t>
            </a:r>
            <a:r>
              <a:rPr lang="en-US" altLang="ko-KR" sz="1600" b="1" spc="-83" dirty="0" smtClean="0">
                <a:solidFill>
                  <a:srgbClr val="0070C0"/>
                </a:solidFill>
                <a:latin typeface="+mn-ea"/>
              </a:rPr>
              <a:t>.</a:t>
            </a:r>
            <a:endParaRPr lang="ko-KR" altLang="en-US" sz="1600" b="1" spc="-83" dirty="0">
              <a:solidFill>
                <a:srgbClr val="0070C0"/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20000"/>
              </a:lnSpc>
              <a:spcBef>
                <a:spcPts val="0"/>
              </a:spcBef>
              <a:spcAft>
                <a:spcPts val="1189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전기기기의 사용상의 부주의로 인한 발화</a:t>
            </a:r>
          </a:p>
          <a:p>
            <a:pPr marL="256846" indent="-256846" algn="just" defTabSz="256846" fontAlgn="ctr">
              <a:lnSpc>
                <a:spcPct val="120000"/>
              </a:lnSpc>
              <a:spcBef>
                <a:spcPts val="0"/>
              </a:spcBef>
              <a:spcAft>
                <a:spcPts val="1189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전기설비의 단락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합선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6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소손에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의한 발열</a:t>
            </a:r>
          </a:p>
          <a:p>
            <a:pPr marL="256846" indent="-256846" algn="just" defTabSz="256846" fontAlgn="ctr">
              <a:lnSpc>
                <a:spcPct val="12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전기설비로 </a:t>
            </a:r>
            <a:r>
              <a:rPr lang="ko-KR" altLang="en-US" sz="16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부터의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누설전류에 의한 발화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누전화재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</a:p>
          <a:p>
            <a:pPr marL="256846" indent="-256846" algn="just" defTabSz="256846" fontAlgn="ctr">
              <a:lnSpc>
                <a:spcPct val="120000"/>
              </a:lnSpc>
              <a:spcBef>
                <a:spcPts val="0"/>
              </a:spcBef>
              <a:spcAft>
                <a:spcPts val="1189"/>
              </a:spcAft>
              <a:buClr>
                <a:srgbClr val="11B5B1"/>
              </a:buClr>
              <a:buSzPct val="120000"/>
              <a:buFontTx/>
              <a:buChar char="-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누전화재는 전기기구의 파손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불량배선 등이 </a:t>
            </a:r>
            <a:r>
              <a:rPr lang="ko-KR" altLang="en-US" sz="16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금속체와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접촉 또는 전선피복 등의 손상으로 누설전류가 발생되어 장기간 누설전류가 형성 열의 축적으로 배화에 이르게    된다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</a:p>
          <a:p>
            <a:pPr marL="256846" indent="-256846" algn="just" defTabSz="256846" fontAlgn="ctr">
              <a:lnSpc>
                <a:spcPct val="12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스파크에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의한 발화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폭발</a:t>
            </a:r>
          </a:p>
          <a:p>
            <a:pPr marL="256846" indent="-256846" algn="just" defTabSz="256846" fontAlgn="ctr">
              <a:lnSpc>
                <a:spcPct val="120000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20000"/>
              <a:buFontTx/>
              <a:buChar char="-"/>
            </a:pPr>
            <a:r>
              <a:rPr lang="ko-KR" altLang="en-US" sz="16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스파크는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전기회로를 개폐기로 개폐할 때 전기기구의 접속불량 등에 의해 발생되어 공기중의 분진이나 </a:t>
            </a:r>
            <a:r>
              <a:rPr lang="ko-KR" altLang="en-US" sz="16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유증기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등에 인화 발화</a:t>
            </a:r>
            <a:endParaRPr lang="en-US" altLang="ko-KR" sz="16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330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 재해</a:t>
            </a:r>
            <a:r>
              <a:rPr lang="ko-KR" altLang="en-US" sz="2200" b="1" spc="-150" dirty="0" smtClean="0">
                <a:solidFill>
                  <a:srgbClr val="33CCCC"/>
                </a:solidFill>
              </a:rPr>
              <a:t>의 종류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84287" y="2277666"/>
            <a:ext cx="2448273" cy="1217789"/>
            <a:chOff x="691170" y="2277666"/>
            <a:chExt cx="3103363" cy="1217789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6"/>
              <a:ext cx="2534182" cy="121778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전기설비의 손괴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, 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기능의 </a:t>
              </a:r>
              <a:r>
                <a:rPr lang="ko-KR" altLang="en-US" sz="1800" b="1" spc="-178" dirty="0" err="1" smtClean="0">
                  <a:solidFill>
                    <a:srgbClr val="646464"/>
                  </a:solidFill>
                  <a:latin typeface="+mj-ea"/>
                </a:rPr>
                <a:t>일시정지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(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정전사고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)</a:t>
              </a:r>
            </a:p>
            <a:p>
              <a:endParaRPr lang="en-US" altLang="ko-KR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4</a:t>
              </a:r>
              <a:endParaRPr lang="ko-KR" altLang="en-US" sz="1900" b="1" dirty="0"/>
            </a:p>
          </p:txBody>
        </p:sp>
      </p:grpSp>
      <p:sp>
        <p:nvSpPr>
          <p:cNvPr id="10" name="내용 개체 틀 4"/>
          <p:cNvSpPr txBox="1">
            <a:spLocks/>
          </p:cNvSpPr>
          <p:nvPr/>
        </p:nvSpPr>
        <p:spPr>
          <a:xfrm>
            <a:off x="3492599" y="1557586"/>
            <a:ext cx="7992888" cy="4411464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천재지변에 의한 것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인위적이고 우발적인 것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시설의 노후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노화에 의한 것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동 </a:t>
            </a:r>
            <a:r>
              <a:rPr lang="en-US" altLang="ko-KR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 </a:t>
            </a:r>
            <a:r>
              <a:rPr lang="ko-KR" altLang="en-US" sz="16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식물의 활동에 의한 것 등</a:t>
            </a:r>
            <a:endParaRPr lang="en-US" altLang="ko-KR" sz="1600" spc="-59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endParaRPr lang="en-US" altLang="ko-KR" sz="1600" spc="-59" dirty="0" smtClean="0">
              <a:solidFill>
                <a:srgbClr val="1BA9A2"/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endParaRPr lang="en-US" altLang="ko-KR" sz="1600" spc="-59" dirty="0">
              <a:solidFill>
                <a:srgbClr val="1BA9A2"/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endParaRPr lang="en-US" altLang="ko-KR" sz="1600" spc="-59" dirty="0" smtClean="0">
              <a:solidFill>
                <a:srgbClr val="1BA9A2"/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</a:pPr>
            <a:endParaRPr lang="en-US" altLang="ko-KR" sz="1600" spc="-59" dirty="0" smtClean="0">
              <a:solidFill>
                <a:srgbClr val="1BA9A2"/>
              </a:solidFill>
              <a:latin typeface="+mn-ea"/>
            </a:endParaRPr>
          </a:p>
          <a:p>
            <a:pPr marL="256846" indent="-256846" algn="just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감전재해는 전기취급자가 전체 재해자의 약 </a:t>
            </a:r>
            <a:r>
              <a:rPr lang="en-US" altLang="ko-KR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47%</a:t>
            </a:r>
            <a:r>
              <a:rPr lang="ko-KR" altLang="en-US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정도를 차지하고 있으며 저압보다는 </a:t>
            </a:r>
            <a:endParaRPr lang="en-US" altLang="ko-KR" sz="1600" b="1" spc="-83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11B5B1"/>
              </a:buClr>
              <a:buSzPct val="170000"/>
              <a:buNone/>
            </a:pPr>
            <a:r>
              <a:rPr lang="ko-KR" altLang="en-US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고압에 의한 재해가 약</a:t>
            </a:r>
            <a:r>
              <a:rPr lang="en-US" altLang="ko-KR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87%</a:t>
            </a:r>
            <a:r>
              <a:rPr lang="ko-KR" altLang="en-US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를 점유하고 있다</a:t>
            </a:r>
            <a:r>
              <a:rPr lang="en-US" altLang="ko-KR" sz="16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  <a:endParaRPr lang="ko-KR" altLang="en-US" sz="1600" b="1" spc="-59" dirty="0">
              <a:solidFill>
                <a:srgbClr val="1BA9A2"/>
              </a:solidFill>
              <a:latin typeface="+mn-ea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7095" y="1572406"/>
            <a:ext cx="2916324" cy="2750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992509"/>
            <a:chOff x="727037" y="1572406"/>
            <a:chExt cx="2357454" cy="992509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072472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감전재해 유형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1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endParaRPr lang="en-US" altLang="ko-KR" sz="1600" b="1" spc="-178" dirty="0" smtClean="0">
                <a:solidFill>
                  <a:srgbClr val="646464"/>
                </a:solidFill>
                <a:latin typeface="+mj-ea"/>
              </a:endParaRPr>
            </a:p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충전 양단 간 접촉</a:t>
              </a:r>
              <a:endParaRPr lang="ko-KR" altLang="en-US" sz="1600" b="1" spc="-178" dirty="0">
                <a:solidFill>
                  <a:srgbClr val="646464"/>
                </a:solidFill>
                <a:latin typeface="+mj-ea"/>
              </a:endParaRPr>
            </a:p>
          </p:txBody>
        </p:sp>
      </p:grpSp>
      <p:sp>
        <p:nvSpPr>
          <p:cNvPr id="16" name="내용 개체 틀 4"/>
          <p:cNvSpPr txBox="1">
            <a:spLocks/>
          </p:cNvSpPr>
          <p:nvPr/>
        </p:nvSpPr>
        <p:spPr>
          <a:xfrm>
            <a:off x="3420591" y="1557586"/>
            <a:ext cx="8064896" cy="1192634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발생형태 </a:t>
            </a:r>
            <a:r>
              <a:rPr lang="en-US" altLang="ko-KR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전선이나 전기기기의 전위차가 있는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부분의 노출된 충전부의 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양단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간에 인체가 접촉되어 인체가 단락회로 일부를 구성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통전경로 </a:t>
            </a:r>
            <a:r>
              <a:rPr lang="en-US" altLang="ko-KR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충전부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(A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점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왼손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심장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오른손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충전부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(B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점</a:t>
            </a: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endParaRPr lang="en-US" altLang="ko-KR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pic>
        <p:nvPicPr>
          <p:cNvPr id="17" name="Picture 4" descr="전기06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7" y="2982134"/>
            <a:ext cx="3456384" cy="3581281"/>
          </a:xfrm>
          <a:prstGeom prst="rect">
            <a:avLst/>
          </a:prstGeom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8467" y="2927566"/>
            <a:ext cx="1271335" cy="228773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/>
          </p:cNvPicPr>
          <p:nvPr/>
        </p:nvPicPr>
        <p:blipFill rotWithShape="1">
          <a:blip r:embed="rId5" cstate="print"/>
          <a:srcRect b="8048"/>
          <a:stretch/>
        </p:blipFill>
        <p:spPr>
          <a:xfrm>
            <a:off x="8389143" y="2996402"/>
            <a:ext cx="2952328" cy="3328257"/>
          </a:xfrm>
          <a:prstGeom prst="rect">
            <a:avLst/>
          </a:prstGeom>
        </p:spPr>
      </p:pic>
      <p:pic>
        <p:nvPicPr>
          <p:cNvPr id="20" name="Pictur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16187" y="2925738"/>
            <a:ext cx="1690247" cy="21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992509"/>
            <a:chOff x="727037" y="1572406"/>
            <a:chExt cx="2357454" cy="992509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01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072472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감전재해 유형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1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endParaRPr lang="en-US" altLang="ko-KR" sz="1600" b="1" spc="-178" dirty="0" smtClean="0">
                <a:solidFill>
                  <a:srgbClr val="646464"/>
                </a:solidFill>
                <a:latin typeface="+mj-ea"/>
              </a:endParaRPr>
            </a:p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충전 양단 간 접촉</a:t>
              </a:r>
              <a:endParaRPr lang="ko-KR" altLang="en-US" sz="1600" b="1" spc="-178" dirty="0">
                <a:solidFill>
                  <a:srgbClr val="646464"/>
                </a:solidFill>
                <a:latin typeface="+mj-ea"/>
              </a:endParaRPr>
            </a:p>
          </p:txBody>
        </p:sp>
      </p:grpSp>
      <p:sp>
        <p:nvSpPr>
          <p:cNvPr id="14" name="내용 개체 틀 4"/>
          <p:cNvSpPr txBox="1">
            <a:spLocks/>
          </p:cNvSpPr>
          <p:nvPr/>
        </p:nvSpPr>
        <p:spPr>
          <a:xfrm>
            <a:off x="3420591" y="1413570"/>
            <a:ext cx="8064896" cy="4216539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감전전류 </a:t>
            </a:r>
            <a:r>
              <a:rPr lang="ko-KR" altLang="en-US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크기의 제한 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요소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1189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양손의 접촉저항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인체저항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피부 습윤정도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이며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양손의 접촉저항은 절연보호구의 착용여부에 의해 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결정</a:t>
            </a:r>
            <a:endParaRPr lang="ko-KR" altLang="en-US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예방대책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None/>
            </a:pP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	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전기적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등가회로에서 인체에 흐르는 전류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통전전류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 크기를 작게하기 </a:t>
            </a:r>
            <a:r>
              <a:rPr lang="ko-KR" altLang="en-US" sz="18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위해서는 전압은 감소</a:t>
            </a:r>
            <a:r>
              <a:rPr lang="en-US" altLang="ko-KR" sz="18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(↓)</a:t>
            </a:r>
            <a:r>
              <a:rPr lang="ko-KR" altLang="en-US" sz="18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시키고 저항은 증가</a:t>
            </a:r>
            <a:r>
              <a:rPr lang="en-US" altLang="ko-KR" sz="18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(↑)</a:t>
            </a:r>
            <a:r>
              <a:rPr lang="ko-KR" altLang="en-US" sz="18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시키면 감전재해를 예방할수 있다</a:t>
            </a:r>
            <a:r>
              <a:rPr lang="en-US" altLang="ko-KR" sz="1800" spc="-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전압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감소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정전작업 수행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1189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저항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증가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저항 증가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각종 절연보호구 및 </a:t>
            </a:r>
            <a:r>
              <a:rPr lang="ko-KR" altLang="en-US" sz="1800" spc="-5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방호구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등 활선작업장치 사용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발생가능 작업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전기작업자에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의한 특고압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고압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저압 활선 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작업</a:t>
            </a:r>
            <a:endParaRPr lang="ko-KR" altLang="en-US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전기07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47" y="2781722"/>
            <a:ext cx="3600399" cy="3499876"/>
          </a:xfrm>
          <a:prstGeom prst="rect">
            <a:avLst/>
          </a:prstGeom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992509"/>
            <a:chOff x="727037" y="1572406"/>
            <a:chExt cx="2357454" cy="992509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072472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감전재해 유형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2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: </a:t>
              </a:r>
            </a:p>
            <a:p>
              <a:r>
                <a:rPr lang="ko-KR" altLang="en-US" sz="1600" b="1" spc="-178" dirty="0" err="1" smtClean="0">
                  <a:solidFill>
                    <a:srgbClr val="646464"/>
                  </a:solidFill>
                  <a:latin typeface="+mj-ea"/>
                </a:rPr>
                <a:t>충전부와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r>
                <a:rPr lang="ko-KR" altLang="en-US" sz="1600" b="1" spc="-178" dirty="0" err="1" smtClean="0">
                  <a:solidFill>
                    <a:srgbClr val="646464"/>
                  </a:solidFill>
                  <a:latin typeface="+mj-ea"/>
                </a:rPr>
                <a:t>대지사이의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접촉</a:t>
              </a:r>
              <a:endParaRPr lang="ko-KR" altLang="en-US" sz="1600" b="1" spc="-178" dirty="0">
                <a:solidFill>
                  <a:srgbClr val="646464"/>
                </a:solidFill>
                <a:latin typeface="+mj-ea"/>
              </a:endParaRPr>
            </a:p>
          </p:txBody>
        </p:sp>
      </p:grpSp>
      <p:sp>
        <p:nvSpPr>
          <p:cNvPr id="11" name="내용 개체 틀 4"/>
          <p:cNvSpPr txBox="1">
            <a:spLocks/>
          </p:cNvSpPr>
          <p:nvPr/>
        </p:nvSpPr>
        <p:spPr>
          <a:xfrm>
            <a:off x="3420591" y="1557586"/>
            <a:ext cx="8136904" cy="1115690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발생형태 </a:t>
            </a:r>
            <a:r>
              <a:rPr lang="en-US" altLang="ko-KR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전선이나 전기기기의 충전부에 인체의 일부분이 접촉되고 인체의 다른 일부분이 대지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땅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에 접촉되어 인체가 지락회로의 일부를 구성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통전경로 </a:t>
            </a:r>
            <a:r>
              <a:rPr lang="en-US" altLang="ko-KR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충전부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왼손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심장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대지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땅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→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변압기 중성점</a:t>
            </a:r>
          </a:p>
        </p:txBody>
      </p:sp>
      <p:pic>
        <p:nvPicPr>
          <p:cNvPr id="12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8467" y="2927566"/>
            <a:ext cx="1271335" cy="2287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6187" y="2925738"/>
            <a:ext cx="1690247" cy="215950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38103" y="2925738"/>
            <a:ext cx="3631672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992509"/>
            <a:chOff x="727037" y="1572406"/>
            <a:chExt cx="2357454" cy="992509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02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072472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감전재해 유형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2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: </a:t>
              </a:r>
            </a:p>
            <a:p>
              <a:r>
                <a:rPr lang="ko-KR" altLang="en-US" sz="1600" b="1" spc="-178" dirty="0" err="1" smtClean="0">
                  <a:solidFill>
                    <a:srgbClr val="646464"/>
                  </a:solidFill>
                  <a:latin typeface="+mj-ea"/>
                </a:rPr>
                <a:t>충전부와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r>
                <a:rPr lang="ko-KR" altLang="en-US" sz="1600" b="1" spc="-178" dirty="0" err="1" smtClean="0">
                  <a:solidFill>
                    <a:srgbClr val="646464"/>
                  </a:solidFill>
                  <a:latin typeface="+mj-ea"/>
                </a:rPr>
                <a:t>대지사이의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접촉</a:t>
              </a:r>
              <a:endParaRPr lang="ko-KR" altLang="en-US" sz="1600" b="1" spc="-178" dirty="0">
                <a:solidFill>
                  <a:srgbClr val="646464"/>
                </a:solidFill>
                <a:latin typeface="+mj-ea"/>
              </a:endParaRPr>
            </a:p>
          </p:txBody>
        </p:sp>
      </p:grpSp>
      <p:sp>
        <p:nvSpPr>
          <p:cNvPr id="11" name="내용 개체 틀 4"/>
          <p:cNvSpPr txBox="1">
            <a:spLocks/>
          </p:cNvSpPr>
          <p:nvPr/>
        </p:nvSpPr>
        <p:spPr>
          <a:xfrm>
            <a:off x="3420591" y="1413570"/>
            <a:ext cx="8136904" cy="5155257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감전전류 </a:t>
            </a:r>
            <a:r>
              <a:rPr lang="ko-KR" altLang="en-US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크기의 제한 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요소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1189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한손의 접촉저항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인체저항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발의 접촉저항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전원변압기의 중성점 접지 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저항</a:t>
            </a:r>
            <a:endParaRPr lang="ko-KR" altLang="en-US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예방대책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None/>
            </a:pP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	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전기적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등가회로에서 인체에 흐르는 전류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통전전류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 크기를 작게하기 위해서는 전압은 감소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(↓)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시키고 저항은 증가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(↑)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시키면 감전재해를 예방할수 있다</a:t>
            </a: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  <a:endParaRPr lang="en-US" altLang="ko-KR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전압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감소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정전작업 수행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저항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증가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각종 절연보호구 및 방호구 등 활선작업장치 사용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충전부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방호 철저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1189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전원개폐기를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감전방지용 누전차단기로 설치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저압 회로인 경우</a:t>
            </a: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endParaRPr lang="ko-KR" altLang="en-US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발생가능 작업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전기작업자에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의한 특고압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고압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저압 활선 작업</a:t>
            </a:r>
          </a:p>
          <a:p>
            <a:pPr marL="256846" indent="-256846" algn="just" defTabSz="256846" fontAlgn="ctr">
              <a:lnSpc>
                <a:spcPct val="130000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개폐기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조작 또는 전기설비 취급시 충전부 노출부에 원하지 않는 접촉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전기08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75" y="2781722"/>
            <a:ext cx="4225595" cy="3600400"/>
          </a:xfrm>
          <a:prstGeom prst="rect">
            <a:avLst/>
          </a:prstGeom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992509"/>
            <a:chOff x="727037" y="1572406"/>
            <a:chExt cx="2357454" cy="992509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072472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감전재해 유형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3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endParaRPr lang="en-US" altLang="ko-KR" sz="1600" b="1" spc="-178" dirty="0">
                <a:solidFill>
                  <a:srgbClr val="646464"/>
                </a:solidFill>
                <a:latin typeface="+mj-ea"/>
              </a:endParaRPr>
            </a:p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누전부위의 접촉</a:t>
              </a:r>
              <a:endParaRPr lang="ko-KR" altLang="en-US" sz="1600" b="1" spc="-178" dirty="0">
                <a:solidFill>
                  <a:srgbClr val="646464"/>
                </a:solidFill>
                <a:latin typeface="+mj-ea"/>
              </a:endParaRPr>
            </a:p>
          </p:txBody>
        </p:sp>
      </p:grpSp>
      <p:sp>
        <p:nvSpPr>
          <p:cNvPr id="11" name="내용 개체 틀 4"/>
          <p:cNvSpPr txBox="1">
            <a:spLocks/>
          </p:cNvSpPr>
          <p:nvPr/>
        </p:nvSpPr>
        <p:spPr>
          <a:xfrm>
            <a:off x="3283739" y="1438035"/>
            <a:ext cx="8064896" cy="1115690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70000"/>
            </a:pPr>
            <a:r>
              <a:rPr lang="ko-KR" altLang="en-US" sz="1800" b="1" spc="-83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발생형태 </a:t>
            </a:r>
            <a:r>
              <a:rPr lang="en-US" altLang="ko-KR" sz="1800" b="1" spc="-83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107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누전되는 전기설비의 금속외함에 인체의 </a:t>
            </a:r>
            <a:r>
              <a:rPr lang="en-US" altLang="ko-KR" sz="1800" spc="-107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1</a:t>
            </a:r>
            <a:r>
              <a:rPr lang="ko-KR" altLang="en-US" sz="1800" spc="-107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부분이 접촉되고 인체의 </a:t>
            </a:r>
            <a:r>
              <a:rPr lang="ko-KR" altLang="en-US" sz="1800" spc="-21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다른 일부분이 대지</a:t>
            </a:r>
            <a:r>
              <a:rPr lang="en-US" altLang="ko-KR" sz="1800" spc="-21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21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땅</a:t>
            </a:r>
            <a:r>
              <a:rPr lang="en-US" altLang="ko-KR" sz="1800" spc="-21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spc="-21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나 접지된 금속체에 접촉 되어 인체가 지락회로의 일부로 </a:t>
            </a:r>
            <a:r>
              <a:rPr lang="ko-KR" altLang="en-US" sz="1800" spc="-21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구성</a:t>
            </a:r>
            <a:endParaRPr lang="ko-KR" altLang="en-US" sz="1800" spc="-21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70000"/>
            </a:pPr>
            <a:r>
              <a:rPr lang="ko-KR" altLang="en-US" sz="1800" b="1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통전경로 </a:t>
            </a:r>
            <a:r>
              <a:rPr lang="en-US" altLang="ko-KR" sz="1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누전되는 금속외함 </a:t>
            </a:r>
            <a:r>
              <a:rPr lang="en-US" altLang="ko-KR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왼손 </a:t>
            </a:r>
            <a:r>
              <a:rPr lang="en-US" altLang="ko-KR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심장 </a:t>
            </a:r>
            <a:r>
              <a:rPr lang="en-US" altLang="ko-KR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 </a:t>
            </a:r>
            <a:r>
              <a:rPr lang="en-US" altLang="ko-KR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→ 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대지</a:t>
            </a:r>
            <a:r>
              <a:rPr lang="en-US" altLang="ko-KR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땅</a:t>
            </a:r>
            <a:r>
              <a:rPr lang="en-US" altLang="ko-KR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→ </a:t>
            </a:r>
            <a:r>
              <a:rPr lang="ko-KR" altLang="en-US" sz="18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변압기 중성점</a:t>
            </a:r>
          </a:p>
        </p:txBody>
      </p:sp>
      <p:pic>
        <p:nvPicPr>
          <p:cNvPr id="12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8467" y="2927566"/>
            <a:ext cx="1271335" cy="2287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6187" y="2925738"/>
            <a:ext cx="1690247" cy="215950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 rotWithShape="1">
          <a:blip r:embed="rId6" cstate="print"/>
          <a:srcRect b="8275"/>
          <a:stretch/>
        </p:blipFill>
        <p:spPr>
          <a:xfrm>
            <a:off x="8389143" y="2925622"/>
            <a:ext cx="3116313" cy="3456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대각선 방향의 모서리가 잘린 사각형 4"/>
          <p:cNvSpPr/>
          <p:nvPr/>
        </p:nvSpPr>
        <p:spPr>
          <a:xfrm>
            <a:off x="3513118" y="1572406"/>
            <a:ext cx="8001056" cy="1928826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0309" y="1655253"/>
            <a:ext cx="7643866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새로운 작업장 또는 산업현장에서의 경험부족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작업환경과 일에 대해 낯설기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작업을 안전하게 수행하는 방법과 내용을 잘 모르기 때문 </a:t>
            </a:r>
          </a:p>
          <a:p>
            <a:pPr>
              <a:lnSpc>
                <a:spcPts val="33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srgbClr val="666699"/>
                </a:solidFill>
              </a:rPr>
              <a:t>• </a:t>
            </a:r>
            <a:r>
              <a:rPr lang="en-US" altLang="ko-KR" sz="16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강한 인상을 남기려는 열망으로 무리하게 작업을 수행하기 때문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599" y="1572406"/>
            <a:ext cx="24288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신규 입사자가 산업재해에 </a:t>
            </a:r>
          </a:p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취약한 이유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27433" y="4072736"/>
            <a:ext cx="4429156" cy="261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  <a:buClr>
                <a:srgbClr val="33CCCC"/>
              </a:buClr>
            </a:pPr>
            <a:r>
              <a:rPr lang="ko-KR" altLang="en-US" sz="1800" b="1" spc="-133" dirty="0" smtClean="0">
                <a:solidFill>
                  <a:srgbClr val="666699"/>
                </a:solidFill>
              </a:rPr>
              <a:t>■ </a:t>
            </a:r>
            <a:r>
              <a:rPr lang="ko-KR" altLang="en-US" sz="1800" b="1" spc="-133" dirty="0" err="1" smtClean="0">
                <a:solidFill>
                  <a:srgbClr val="666699"/>
                </a:solidFill>
              </a:rPr>
              <a:t>하인리히의</a:t>
            </a:r>
            <a:r>
              <a:rPr lang="ko-KR" altLang="en-US" sz="1800" b="1" spc="-133" dirty="0" smtClean="0">
                <a:solidFill>
                  <a:srgbClr val="666699"/>
                </a:solidFill>
              </a:rPr>
              <a:t> 법칙 </a:t>
            </a:r>
            <a:r>
              <a:rPr lang="en-US" altLang="ko-KR" sz="1800" b="1" spc="-133" dirty="0" smtClean="0">
                <a:solidFill>
                  <a:srgbClr val="666699"/>
                </a:solidFill>
              </a:rPr>
              <a:t>( 1 : 29 : 300 )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5996" y="5144306"/>
            <a:ext cx="4805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※  330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사고 가운데 중상 또는 사망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1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경상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29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    </a:t>
            </a:r>
          </a:p>
          <a:p>
            <a:pPr marL="0" lvl="1">
              <a:lnSpc>
                <a:spcPct val="150000"/>
              </a:lnSpc>
              <a:buClr>
                <a:srgbClr val="92D050"/>
              </a:buClr>
            </a:pPr>
            <a:r>
              <a:rPr lang="en-US" altLang="ko-KR" sz="1600" b="1" spc="-133" dirty="0">
                <a:solidFill>
                  <a:prstClr val="black"/>
                </a:solidFill>
              </a:rPr>
              <a:t>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 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무상해사고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300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회의 비율로 사고 발생</a:t>
            </a:r>
            <a:endParaRPr lang="en-US" altLang="ko-KR" sz="1600" b="1" spc="-133" dirty="0" smtClean="0">
              <a:solidFill>
                <a:srgbClr val="7030A0"/>
              </a:solidFill>
            </a:endParaRPr>
          </a:p>
        </p:txBody>
      </p:sp>
      <p:pic>
        <p:nvPicPr>
          <p:cNvPr id="8" name="그림 7" descr="06 체크박스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6878" y="4072736"/>
            <a:ext cx="2082826" cy="2033351"/>
          </a:xfrm>
          <a:prstGeom prst="rect">
            <a:avLst/>
          </a:prstGeom>
        </p:spPr>
      </p:pic>
      <p:grpSp>
        <p:nvGrpSpPr>
          <p:cNvPr id="14" name="그룹 13"/>
          <p:cNvGrpSpPr/>
          <p:nvPr/>
        </p:nvGrpSpPr>
        <p:grpSpPr>
          <a:xfrm>
            <a:off x="9237004" y="4287849"/>
            <a:ext cx="1917371" cy="1694937"/>
            <a:chOff x="667054" y="4144174"/>
            <a:chExt cx="1774495" cy="169493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8107" y="4144174"/>
              <a:ext cx="1723442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667054" y="4261756"/>
              <a:ext cx="1714512" cy="15773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  <a:spcAft>
                  <a:spcPts val="800"/>
                </a:spcAft>
              </a:pPr>
              <a:r>
                <a:rPr lang="ko-KR" altLang="en-US" sz="1200" b="1" kern="0" spc="-133" dirty="0" smtClean="0">
                  <a:solidFill>
                    <a:prstClr val="black"/>
                  </a:solidFill>
                </a:rPr>
                <a:t>산업재해 현황을 살펴보려면  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안전보건공단 홈페이지</a:t>
              </a:r>
            </a:p>
            <a:p>
              <a:pPr marL="383558" indent="-383558" algn="ctr">
                <a:lnSpc>
                  <a:spcPts val="1400"/>
                </a:lnSpc>
              </a:pPr>
              <a:r>
                <a:rPr lang="en-US" altLang="ko-KR" sz="1100" b="1" kern="0" dirty="0" smtClean="0">
                  <a:solidFill>
                    <a:prstClr val="black"/>
                  </a:solidFill>
                </a:rPr>
                <a:t>(www.kosha.or.kr) 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자료마당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kern="0" spc="-133" dirty="0" smtClean="0">
                  <a:solidFill>
                    <a:srgbClr val="FF0000"/>
                  </a:solidFill>
                </a:rPr>
                <a:t>↓</a:t>
              </a:r>
            </a:p>
            <a:p>
              <a:pPr marL="383558" indent="-383558" algn="ctr">
                <a:lnSpc>
                  <a:spcPts val="1700"/>
                </a:lnSpc>
              </a:pPr>
              <a:r>
                <a:rPr lang="ko-KR" altLang="en-US" sz="1100" b="1" kern="0" spc="-133" dirty="0" smtClean="0">
                  <a:solidFill>
                    <a:prstClr val="black"/>
                  </a:solidFill>
                </a:rPr>
                <a:t>산업재해 통계</a:t>
              </a:r>
              <a:endParaRPr lang="ko-KR" altLang="en-US" sz="1100" b="1" kern="0" spc="-133" dirty="0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299201" y="4501364"/>
            <a:ext cx="2357454" cy="50006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41747" y="4501364"/>
            <a:ext cx="2357454" cy="50006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4" name="평행 사변형 23"/>
          <p:cNvSpPr/>
          <p:nvPr/>
        </p:nvSpPr>
        <p:spPr>
          <a:xfrm>
            <a:off x="5727697" y="4501364"/>
            <a:ext cx="1285884" cy="500066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4623" y="4572802"/>
            <a:ext cx="6143668" cy="3216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400" b="1" spc="-133" dirty="0" smtClean="0">
                <a:solidFill>
                  <a:prstClr val="black"/>
                </a:solidFill>
              </a:rPr>
              <a:t>①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1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：중상 또는 사망       ②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29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：경상       ③ </a:t>
            </a:r>
            <a:r>
              <a:rPr lang="en-US" altLang="ko-KR" sz="1400" b="1" spc="-133" dirty="0" smtClean="0">
                <a:solidFill>
                  <a:srgbClr val="FF0000"/>
                </a:solidFill>
              </a:rPr>
              <a:t>300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：무상해사고</a:t>
            </a:r>
            <a:endParaRPr lang="ko-KR" altLang="en-US" sz="1400" b="1" spc="-133" dirty="0">
              <a:solidFill>
                <a:prstClr val="black"/>
              </a:solidFill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9" name="TextBox 18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263" y="91128"/>
            <a:ext cx="11117349" cy="128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10"/>
          <p:cNvGrpSpPr/>
          <p:nvPr/>
        </p:nvGrpSpPr>
        <p:grpSpPr>
          <a:xfrm>
            <a:off x="727037" y="1572406"/>
            <a:ext cx="2357454" cy="992509"/>
            <a:chOff x="727037" y="1572406"/>
            <a:chExt cx="2357454" cy="992509"/>
          </a:xfrm>
        </p:grpSpPr>
        <p:pic>
          <p:nvPicPr>
            <p:cNvPr id="7" name="그림 6" descr="사례 아이콘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7037" y="1572406"/>
              <a:ext cx="1536065" cy="42058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584293" y="1601557"/>
              <a:ext cx="714380" cy="3280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100" b="1" spc="-133" dirty="0" smtClean="0">
                  <a:solidFill>
                    <a:srgbClr val="7030A0"/>
                  </a:solidFill>
                  <a:latin typeface="+mj-ea"/>
                  <a:ea typeface="+mj-ea"/>
                </a:rPr>
                <a:t>03</a:t>
              </a:r>
              <a:endParaRPr lang="ko-KR" altLang="en-US" sz="2100" b="1" spc="-133" dirty="0">
                <a:solidFill>
                  <a:srgbClr val="7030A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8475" y="2072472"/>
              <a:ext cx="228601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감전재해 유형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3</a:t>
              </a:r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  <a:r>
                <a:rPr lang="en-US" altLang="ko-KR" sz="1600" b="1" spc="-178" dirty="0" smtClean="0">
                  <a:solidFill>
                    <a:srgbClr val="646464"/>
                  </a:solidFill>
                  <a:latin typeface="+mj-ea"/>
                </a:rPr>
                <a:t> </a:t>
              </a:r>
            </a:p>
            <a:p>
              <a:r>
                <a:rPr lang="ko-KR" altLang="en-US" sz="1600" b="1" spc="-178" dirty="0" smtClean="0">
                  <a:solidFill>
                    <a:srgbClr val="646464"/>
                  </a:solidFill>
                  <a:latin typeface="+mj-ea"/>
                </a:rPr>
                <a:t>누전부위의 접촉</a:t>
              </a:r>
              <a:endParaRPr lang="ko-KR" altLang="en-US" sz="1600" b="1" spc="-178" dirty="0">
                <a:solidFill>
                  <a:srgbClr val="646464"/>
                </a:solidFill>
                <a:latin typeface="+mj-ea"/>
              </a:endParaRPr>
            </a:p>
          </p:txBody>
        </p:sp>
      </p:grpSp>
      <p:sp>
        <p:nvSpPr>
          <p:cNvPr id="11" name="내용 개체 틀 4"/>
          <p:cNvSpPr txBox="1">
            <a:spLocks/>
          </p:cNvSpPr>
          <p:nvPr/>
        </p:nvSpPr>
        <p:spPr>
          <a:xfrm>
            <a:off x="3428302" y="1392788"/>
            <a:ext cx="8057185" cy="4706417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감전전류 </a:t>
            </a:r>
            <a:r>
              <a:rPr lang="ko-KR" altLang="en-US" sz="1800" b="1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크기의 제한 </a:t>
            </a: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요소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1189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인체에 걸리는 전압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E1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및 손발의 접촉저항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,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인체저항에 의해 결정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예방대책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None/>
            </a:pP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	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전기적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등가회로에서 인체에 흐르는 전류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통전전류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의 크기를 작게하기 </a:t>
            </a:r>
            <a:r>
              <a:rPr lang="ko-KR" altLang="en-US" sz="18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위해서는 전압은 감소</a:t>
            </a:r>
            <a:r>
              <a:rPr lang="en-US" altLang="ko-KR" sz="18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(↓)</a:t>
            </a:r>
            <a:r>
              <a:rPr lang="ko-KR" altLang="en-US" sz="18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시키고 저항은 증가</a:t>
            </a:r>
            <a:r>
              <a:rPr lang="en-US" altLang="ko-KR" sz="18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(↑)</a:t>
            </a:r>
            <a:r>
              <a:rPr lang="ko-KR" altLang="en-US" sz="18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시키면 감전재해를 예방할수 있다</a:t>
            </a:r>
            <a:r>
              <a:rPr lang="en-US" altLang="ko-KR" sz="1800" spc="-8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.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전압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감소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정전작업 수행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저항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증가 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: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각종 절연보호구 및 방호구 등 활선작업장치 사용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접지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실시</a:t>
            </a: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1189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전원개폐기를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감전방지용 누전차단기로 설치</a:t>
            </a:r>
            <a:r>
              <a:rPr lang="en-US" altLang="ko-KR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저압 회로인 경우</a:t>
            </a:r>
            <a:r>
              <a:rPr lang="en-US" altLang="ko-KR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  <a:endParaRPr lang="ko-KR" altLang="en-US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70000"/>
            </a:pPr>
            <a:r>
              <a:rPr lang="ko-KR" altLang="en-US" sz="1800" b="1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발생가능 작업</a:t>
            </a:r>
            <a:endParaRPr lang="ko-KR" altLang="en-US" sz="1800" b="1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spcAft>
                <a:spcPts val="595"/>
              </a:spcAft>
              <a:buClr>
                <a:srgbClr val="F79C0E"/>
              </a:buClr>
              <a:buSzPct val="120000"/>
              <a:buFontTx/>
              <a:buChar char="-"/>
            </a:pP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가장 </a:t>
            </a:r>
            <a:r>
              <a:rPr lang="ko-KR" altLang="en-US" sz="1800" spc="-59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대표적인 유형으로 모든 산업현장에서 발생할 가능성이 매우 </a:t>
            </a:r>
            <a:r>
              <a:rPr lang="ko-KR" altLang="en-US" sz="1800" spc="-5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높음</a:t>
            </a:r>
            <a:endParaRPr lang="ko-KR" altLang="en-US" sz="1800" spc="-5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직사각형 10"/>
          <p:cNvSpPr/>
          <p:nvPr/>
        </p:nvSpPr>
        <p:spPr>
          <a:xfrm>
            <a:off x="612279" y="1557586"/>
            <a:ext cx="2808312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78" dirty="0" smtClean="0">
                <a:solidFill>
                  <a:srgbClr val="646464"/>
                </a:solidFill>
                <a:latin typeface="+mj-ea"/>
              </a:rPr>
              <a:t>감전재해 예방 </a:t>
            </a:r>
            <a:r>
              <a:rPr lang="ko-KR" altLang="en-US" sz="1800" b="1" spc="-178" smtClean="0">
                <a:solidFill>
                  <a:srgbClr val="646464"/>
                </a:solidFill>
                <a:latin typeface="+mj-ea"/>
              </a:rPr>
              <a:t>기본 원리</a:t>
            </a:r>
            <a:endParaRPr lang="en-US" altLang="ko-KR" sz="1800" b="1" spc="-178" dirty="0" smtClean="0">
              <a:solidFill>
                <a:srgbClr val="646464"/>
              </a:solidFill>
              <a:latin typeface="+mj-ea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775" y="1413570"/>
            <a:ext cx="4938045" cy="2232248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540271" y="2277666"/>
            <a:ext cx="4680520" cy="1368345"/>
            <a:chOff x="540271" y="2277666"/>
            <a:chExt cx="5431436" cy="1368345"/>
          </a:xfrm>
        </p:grpSpPr>
        <p:pic>
          <p:nvPicPr>
            <p:cNvPr id="8" name="Picture 1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271" y="2277666"/>
              <a:ext cx="1808564" cy="317574"/>
            </a:xfrm>
            <a:prstGeom prst="rect">
              <a:avLst/>
            </a:prstGeom>
          </p:spPr>
        </p:pic>
        <p:pic>
          <p:nvPicPr>
            <p:cNvPr id="9" name="Picture 1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107" y="3141962"/>
              <a:ext cx="828221" cy="317574"/>
            </a:xfrm>
            <a:prstGeom prst="rect">
              <a:avLst/>
            </a:prstGeom>
          </p:spPr>
        </p:pic>
        <p:pic>
          <p:nvPicPr>
            <p:cNvPr id="10" name="Picture 1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1942" y="2565764"/>
              <a:ext cx="2856517" cy="215950"/>
            </a:xfrm>
            <a:prstGeom prst="rect">
              <a:avLst/>
            </a:prstGeom>
          </p:spPr>
        </p:pic>
        <p:pic>
          <p:nvPicPr>
            <p:cNvPr id="11" name="Picture 1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943" y="3430061"/>
              <a:ext cx="5239764" cy="215950"/>
            </a:xfrm>
            <a:prstGeom prst="rect">
              <a:avLst/>
            </a:prstGeom>
          </p:spPr>
        </p:pic>
      </p:grpSp>
      <p:grpSp>
        <p:nvGrpSpPr>
          <p:cNvPr id="13" name="그룹 12"/>
          <p:cNvGrpSpPr/>
          <p:nvPr/>
        </p:nvGrpSpPr>
        <p:grpSpPr>
          <a:xfrm>
            <a:off x="3636615" y="3789834"/>
            <a:ext cx="7215704" cy="2520864"/>
            <a:chOff x="1389463" y="3573843"/>
            <a:chExt cx="9346530" cy="2520864"/>
          </a:xfrm>
        </p:grpSpPr>
        <p:pic>
          <p:nvPicPr>
            <p:cNvPr id="14" name="Picture 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9463" y="3573843"/>
              <a:ext cx="912733" cy="228653"/>
            </a:xfrm>
            <a:prstGeom prst="rect">
              <a:avLst/>
            </a:prstGeom>
            <a:ln w="25400" cap="flat" cmpd="sng">
              <a:noFill/>
              <a:round/>
            </a:ln>
          </p:spPr>
        </p:pic>
        <p:sp>
          <p:nvSpPr>
            <p:cNvPr id="15" name="직사각형 14"/>
            <p:cNvSpPr/>
            <p:nvPr/>
          </p:nvSpPr>
          <p:spPr>
            <a:xfrm>
              <a:off x="2431027" y="3573843"/>
              <a:ext cx="8301373" cy="2520864"/>
            </a:xfrm>
            <a:prstGeom prst="rect">
              <a:avLst/>
            </a:prstGeom>
            <a:noFill/>
            <a:ln cap="flat">
              <a:solidFill>
                <a:srgbClr val="F79C0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19980" y="3671971"/>
              <a:ext cx="8316013" cy="231193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전기09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791" y="2269265"/>
            <a:ext cx="4032448" cy="2044966"/>
          </a:xfrm>
          <a:prstGeom prst="rect">
            <a:avLst/>
          </a:prstGeom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510390" y="1526274"/>
            <a:ext cx="7992888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재료를 </a:t>
            </a:r>
            <a:r>
              <a:rPr lang="ko-KR" altLang="en-US" sz="1600" spc="-119" dirty="0">
                <a:solidFill>
                  <a:srgbClr val="6A6863"/>
                </a:solidFill>
                <a:latin typeface="+mn-ea"/>
              </a:rPr>
              <a:t>보관하는 호퍼에 연결된 이송용 스크류 컨베이어를 스패너와 볼트를 이용하여 해체 작업 중에 호퍼 조작반 측면에 부착된 콘센트의 충전부에 오른팔 부분이 접촉되면서 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감전 사망</a:t>
            </a:r>
            <a:endParaRPr lang="ko-KR" altLang="en-US" sz="1600" spc="-119" dirty="0">
              <a:solidFill>
                <a:srgbClr val="6A6863"/>
              </a:solidFill>
              <a:latin typeface="+mn-ea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40271" y="1572406"/>
            <a:ext cx="2592289" cy="1369052"/>
            <a:chOff x="540271" y="1572406"/>
            <a:chExt cx="2592289" cy="1369052"/>
          </a:xfrm>
        </p:grpSpPr>
        <p:sp>
          <p:nvSpPr>
            <p:cNvPr id="6" name="TextBox 5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13" name="그룹 12"/>
            <p:cNvGrpSpPr/>
            <p:nvPr/>
          </p:nvGrpSpPr>
          <p:grpSpPr>
            <a:xfrm>
              <a:off x="540271" y="1989634"/>
              <a:ext cx="2592289" cy="951824"/>
              <a:chOff x="540271" y="1989634"/>
              <a:chExt cx="2592289" cy="951824"/>
            </a:xfrm>
          </p:grpSpPr>
          <p:grpSp>
            <p:nvGrpSpPr>
              <p:cNvPr id="7" name="그룹 6"/>
              <p:cNvGrpSpPr/>
              <p:nvPr/>
            </p:nvGrpSpPr>
            <p:grpSpPr>
              <a:xfrm>
                <a:off x="684287" y="2277666"/>
                <a:ext cx="2448273" cy="663792"/>
                <a:chOff x="691170" y="2277666"/>
                <a:chExt cx="3103363" cy="663792"/>
              </a:xfrm>
            </p:grpSpPr>
            <p:sp>
              <p:nvSpPr>
                <p:cNvPr id="8" name="직사각형 10"/>
                <p:cNvSpPr/>
                <p:nvPr/>
              </p:nvSpPr>
              <p:spPr>
                <a:xfrm>
                  <a:off x="1260351" y="2277666"/>
                  <a:ext cx="2534182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콘센트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충전부에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접촉되어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9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1</a:t>
                  </a:r>
                  <a:endParaRPr lang="ko-KR" altLang="en-US" sz="1900" b="1" dirty="0"/>
                </a:p>
              </p:txBody>
            </p:sp>
          </p:grpSp>
          <p:sp>
            <p:nvSpPr>
              <p:cNvPr id="12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5" name="모서리가 둥근 직사각형 14"/>
          <p:cNvSpPr/>
          <p:nvPr/>
        </p:nvSpPr>
        <p:spPr>
          <a:xfrm>
            <a:off x="3780631" y="5361401"/>
            <a:ext cx="6693857" cy="313227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3780631" y="4837405"/>
            <a:ext cx="6693857" cy="313227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402" y="4958500"/>
            <a:ext cx="321260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402" y="5482496"/>
            <a:ext cx="321260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4181168" y="4675472"/>
            <a:ext cx="5787784" cy="1130586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콘센트의 노출된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충전부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방호조치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미실시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</a:t>
            </a:r>
            <a:endParaRPr lang="en-US" altLang="ko-KR" sz="1800" b="1" spc="-119" dirty="0" smtClean="0">
              <a:solidFill>
                <a:srgbClr val="6A6863"/>
              </a:solidFill>
            </a:endParaRPr>
          </a:p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콘센트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전원측에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감전방지용 누전차단기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미설치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636615" y="4246812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 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592289" cy="1369052"/>
            <a:chOff x="540271" y="1572406"/>
            <a:chExt cx="2592289" cy="1369052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6"/>
            <p:cNvGrpSpPr/>
            <p:nvPr/>
          </p:nvGrpSpPr>
          <p:grpSpPr>
            <a:xfrm>
              <a:off x="540271" y="1989634"/>
              <a:ext cx="2592289" cy="951824"/>
              <a:chOff x="540271" y="1989634"/>
              <a:chExt cx="2592289" cy="951824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448273" cy="663792"/>
                <a:chOff x="691170" y="2277666"/>
                <a:chExt cx="3103363" cy="663792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1" y="2277666"/>
                  <a:ext cx="2534182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콘센트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충전부에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접촉되어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1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작업안전대책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3711509" y="3762434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전기기계 기구의 작동 시 전기가 흐르는 충전부분에는 방호조치 실시</a:t>
            </a:r>
            <a:endParaRPr lang="en-US" altLang="ko-KR" sz="1800" b="1" spc="-119" dirty="0">
              <a:solidFill>
                <a:srgbClr val="6A6863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4140672" y="3763081"/>
            <a:ext cx="5112567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감전방지용 누전차단기 설치 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28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3821559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4068663" y="2781722"/>
            <a:ext cx="7163321" cy="764972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>
                <a:solidFill>
                  <a:srgbClr val="6A6863"/>
                </a:solidFill>
              </a:rPr>
              <a:t>충전부가 노출된 콘센트는 즉시 덮개를 설치하거나 덮개가 부착된 콘센트로 교체하여 충전부분에 접촉되지 않도록 조치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68663" y="4176990"/>
            <a:ext cx="7163321" cy="73195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en-US" altLang="ko-KR" sz="1600" spc="-119" dirty="0" smtClean="0">
                <a:solidFill>
                  <a:srgbClr val="6A6863"/>
                </a:solidFill>
              </a:rPr>
              <a:t>150V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를 초과하는 이동형 또는 휴대용 전기기계 기구를 연결하여 사용하는 콘센트의 </a:t>
            </a:r>
            <a:r>
              <a:rPr lang="ko-KR" altLang="en-US" sz="1600" spc="-119" dirty="0" err="1" smtClean="0">
                <a:solidFill>
                  <a:srgbClr val="6A6863"/>
                </a:solidFill>
              </a:rPr>
              <a:t>전원측에는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 감전방지용 누전차단기 설치 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파이프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(</a:t>
            </a:r>
            <a:r>
              <a:rPr lang="en-US" altLang="ko-KR" sz="1600" dirty="0" smtClean="0">
                <a:solidFill>
                  <a:srgbClr val="6A6863"/>
                </a:solidFill>
                <a:latin typeface="+mn-ea"/>
              </a:rPr>
              <a:t>610mm×20t×12m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)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연결부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용접작업 완료 후 파이프 내부로 진입하여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용접면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사상 작업을 실시하던 중 핸드그라인더 전원선의 피복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파손부에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접촉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·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감전 사망</a:t>
            </a:r>
            <a:endParaRPr lang="ko-KR" altLang="en-US" sz="1600" spc="-119" dirty="0">
              <a:solidFill>
                <a:srgbClr val="6A6863"/>
              </a:solidFill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540271" y="1572406"/>
            <a:ext cx="2664297" cy="1369052"/>
            <a:chOff x="540271" y="1572406"/>
            <a:chExt cx="2664297" cy="1369052"/>
          </a:xfrm>
        </p:grpSpPr>
        <p:sp>
          <p:nvSpPr>
            <p:cNvPr id="8" name="TextBox 7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12"/>
            <p:cNvGrpSpPr/>
            <p:nvPr/>
          </p:nvGrpSpPr>
          <p:grpSpPr>
            <a:xfrm>
              <a:off x="540271" y="1989634"/>
              <a:ext cx="2664297" cy="951824"/>
              <a:chOff x="540271" y="1989634"/>
              <a:chExt cx="2664297" cy="951824"/>
            </a:xfrm>
          </p:grpSpPr>
          <p:grpSp>
            <p:nvGrpSpPr>
              <p:cNvPr id="10" name="그룹 6"/>
              <p:cNvGrpSpPr/>
              <p:nvPr/>
            </p:nvGrpSpPr>
            <p:grpSpPr>
              <a:xfrm>
                <a:off x="684287" y="2277666"/>
                <a:ext cx="2520281" cy="663792"/>
                <a:chOff x="691170" y="2277666"/>
                <a:chExt cx="3194638" cy="663792"/>
              </a:xfrm>
            </p:grpSpPr>
            <p:sp>
              <p:nvSpPr>
                <p:cNvPr id="12" name="직사각형 10"/>
                <p:cNvSpPr/>
                <p:nvPr/>
              </p:nvSpPr>
              <p:spPr>
                <a:xfrm>
                  <a:off x="1260351" y="2277666"/>
                  <a:ext cx="2625457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전원선 피복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파손부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접촉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</p:grpSp>
          <p:sp>
            <p:nvSpPr>
              <p:cNvPr id="11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4" name="Picture 1" descr="전기10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07" y="2061325"/>
            <a:ext cx="7619490" cy="4536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 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3711509" y="2375229"/>
            <a:ext cx="7341929" cy="920088"/>
            <a:chOff x="3711510" y="2375229"/>
            <a:chExt cx="5811048" cy="920088"/>
          </a:xfrm>
        </p:grpSpPr>
        <p:sp>
          <p:nvSpPr>
            <p:cNvPr id="3" name="모서리가 둥근 직사각형 2"/>
            <p:cNvSpPr/>
            <p:nvPr/>
          </p:nvSpPr>
          <p:spPr>
            <a:xfrm>
              <a:off x="3711510" y="2899225"/>
              <a:ext cx="5811048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모서리가 둥근 직사각형 3"/>
            <p:cNvSpPr/>
            <p:nvPr/>
          </p:nvSpPr>
          <p:spPr>
            <a:xfrm>
              <a:off x="3711510" y="2375229"/>
              <a:ext cx="5811048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2496324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3020320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140671" y="2234835"/>
            <a:ext cx="6912768" cy="1130586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175000"/>
              </a:lnSpc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핸드그라인더 전원선 절연피복 파손에 따른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충전부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노출</a:t>
            </a:r>
          </a:p>
          <a:p>
            <a:pPr>
              <a:lnSpc>
                <a:spcPct val="175000"/>
              </a:lnSpc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누전차단기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미접속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grpSp>
        <p:nvGrpSpPr>
          <p:cNvPr id="8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9" name="TextBox 8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540271" y="1572406"/>
            <a:ext cx="2664297" cy="1369052"/>
            <a:chOff x="540271" y="1572406"/>
            <a:chExt cx="2664297" cy="1369052"/>
          </a:xfrm>
        </p:grpSpPr>
        <p:sp>
          <p:nvSpPr>
            <p:cNvPr id="20" name="TextBox 19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21" name="그룹 12"/>
            <p:cNvGrpSpPr/>
            <p:nvPr/>
          </p:nvGrpSpPr>
          <p:grpSpPr>
            <a:xfrm>
              <a:off x="540271" y="1989634"/>
              <a:ext cx="2664297" cy="951824"/>
              <a:chOff x="540271" y="1989634"/>
              <a:chExt cx="2664297" cy="951824"/>
            </a:xfrm>
          </p:grpSpPr>
          <p:grpSp>
            <p:nvGrpSpPr>
              <p:cNvPr id="22" name="그룹 6"/>
              <p:cNvGrpSpPr/>
              <p:nvPr/>
            </p:nvGrpSpPr>
            <p:grpSpPr>
              <a:xfrm>
                <a:off x="684287" y="2277666"/>
                <a:ext cx="2520281" cy="663792"/>
                <a:chOff x="691170" y="2277666"/>
                <a:chExt cx="3194638" cy="663792"/>
              </a:xfrm>
            </p:grpSpPr>
            <p:sp>
              <p:nvSpPr>
                <p:cNvPr id="24" name="직사각형 10"/>
                <p:cNvSpPr/>
                <p:nvPr/>
              </p:nvSpPr>
              <p:spPr>
                <a:xfrm>
                  <a:off x="1260351" y="2277666"/>
                  <a:ext cx="2625457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전원선 피복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파손부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접촉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25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</p:grpSp>
          <p:sp>
            <p:nvSpPr>
              <p:cNvPr id="23" name="직사각형 22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27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2055" y="4221882"/>
            <a:ext cx="5120843" cy="1656184"/>
          </a:xfrm>
          <a:prstGeom prst="rect">
            <a:avLst/>
          </a:prstGeom>
        </p:spPr>
      </p:pic>
      <p:sp>
        <p:nvSpPr>
          <p:cNvPr id="28" name="내용 개체 틀 4"/>
          <p:cNvSpPr txBox="1">
            <a:spLocks/>
          </p:cNvSpPr>
          <p:nvPr/>
        </p:nvSpPr>
        <p:spPr>
          <a:xfrm>
            <a:off x="4068663" y="3285778"/>
            <a:ext cx="6852145" cy="743793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lnSpc>
                <a:spcPts val="2854"/>
              </a:lnSpc>
              <a:spcBef>
                <a:spcPts val="0"/>
              </a:spcBef>
              <a:buClr>
                <a:srgbClr val="11B5B1"/>
              </a:buClr>
              <a:buSzPct val="120000"/>
              <a:buNone/>
            </a:pP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※	</a:t>
            </a:r>
            <a:r>
              <a:rPr lang="ko-KR" altLang="en-US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파이프 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안은 매우 도전성이 높은 장소로서 누전에 의한 감전재해 위험성이 높은 장소였으나 누전차단기능이 없는 </a:t>
            </a:r>
            <a:r>
              <a:rPr lang="ko-KR" altLang="en-US" sz="1400" spc="-9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배선용차단기를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접속하여 사용</a:t>
            </a:r>
          </a:p>
        </p:txBody>
      </p:sp>
      <p:pic>
        <p:nvPicPr>
          <p:cNvPr id="29" name="Picture 1" descr="전기10.ps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15" y="5013970"/>
            <a:ext cx="2660588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369052"/>
            <a:chOff x="540271" y="1572406"/>
            <a:chExt cx="2664297" cy="1369052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951824"/>
              <a:chOff x="540271" y="1989634"/>
              <a:chExt cx="2664297" cy="951824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663792"/>
                <a:chOff x="691170" y="2277666"/>
                <a:chExt cx="3194638" cy="663792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1" y="2277666"/>
                  <a:ext cx="2625457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전원선 피복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파손부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접촉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작업안전대책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11509" y="365143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휴대용 전동기계 </a:t>
            </a:r>
            <a:r>
              <a:rPr lang="en-US" altLang="ko-KR" sz="1800" b="1" spc="-119" dirty="0" smtClean="0">
                <a:solidFill>
                  <a:srgbClr val="6A6863"/>
                </a:solidFill>
              </a:rPr>
              <a:t>· 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기구의 피복손상 여부 확인 철저</a:t>
            </a:r>
            <a:endParaRPr lang="en-US" altLang="ko-KR" sz="1800" b="1" spc="-119" dirty="0">
              <a:solidFill>
                <a:srgbClr val="6A6863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140672" y="3652086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이동형 또는 휴대용 전동기계 </a:t>
            </a:r>
            <a:r>
              <a:rPr lang="en-US" altLang="ko-KR" sz="1800" b="1" spc="-119" dirty="0" smtClean="0">
                <a:solidFill>
                  <a:srgbClr val="6A6863"/>
                </a:solidFill>
              </a:rPr>
              <a:t>· 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기구 감전방지 조치 철저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18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3710564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068663" y="2781722"/>
            <a:ext cx="7163321" cy="73195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이동형 또는 휴대용 전동기계 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·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기구 사용 전 코드선 또는 이동전선의 피복손상 여부 확인 철저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8663" y="4065995"/>
            <a:ext cx="7163321" cy="73195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철판 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·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철골 위 등 도전성이 높은 장소에서 사용하는 이동형 또는 휴대용 전기기계 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·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기구는 감전방지용 누전차단기에 접속하여 사용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708623" y="4947583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23" name="직사각형 22"/>
          <p:cNvSpPr/>
          <p:nvPr/>
        </p:nvSpPr>
        <p:spPr>
          <a:xfrm>
            <a:off x="4137786" y="4948230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작업 전 전기기계기구 등에 대한 접지유무 반드시 확인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24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500670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" descr="전기10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15" y="5013970"/>
            <a:ext cx="2660588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아파트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재도장공사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및 옥상 방수공사현장에서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피재자가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아파트 지하주차장 옆 전기실 내부 바닥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에폭시도장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공사를 위해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알루미늄봉으로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연결된 빗자루로 바닥청소를 하던 중 전기실 내 특별고압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(</a:t>
            </a:r>
            <a:r>
              <a:rPr lang="en-US" altLang="ko-KR" sz="1600" dirty="0" smtClean="0">
                <a:solidFill>
                  <a:srgbClr val="6A6863"/>
                </a:solidFill>
                <a:latin typeface="+mn-ea"/>
              </a:rPr>
              <a:t>22.9kV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) 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변압기 접근 한계 거리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(</a:t>
            </a:r>
            <a:r>
              <a:rPr lang="en-US" altLang="ko-KR" sz="1600" dirty="0" smtClean="0">
                <a:solidFill>
                  <a:srgbClr val="6A6863"/>
                </a:solidFill>
                <a:latin typeface="+mn-ea"/>
              </a:rPr>
              <a:t>90cm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) 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이내로 접근하여 감전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, 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사망</a:t>
            </a:r>
            <a:endParaRPr lang="ko-KR" altLang="en-US" sz="1600" spc="-119" dirty="0">
              <a:solidFill>
                <a:srgbClr val="6A6863"/>
              </a:solidFill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8" name="TextBox 7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10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2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변압기 접근 한계 거리 이내로 접근 하여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</p:grpSp>
          <p:sp>
            <p:nvSpPr>
              <p:cNvPr id="11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14" name="Picture 2" descr="전기11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47" y="2205658"/>
            <a:ext cx="7163164" cy="4502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394" y="3550889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변압기 접근 한계 거리 이내로 접근 하여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 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3708623" y="2375229"/>
            <a:ext cx="7632848" cy="1450657"/>
            <a:chOff x="3708623" y="2375229"/>
            <a:chExt cx="7344815" cy="1450657"/>
          </a:xfrm>
        </p:grpSpPr>
        <p:sp>
          <p:nvSpPr>
            <p:cNvPr id="20" name="모서리가 둥근 직사각형 19"/>
            <p:cNvSpPr/>
            <p:nvPr/>
          </p:nvSpPr>
          <p:spPr>
            <a:xfrm>
              <a:off x="3708623" y="3429794"/>
              <a:ext cx="7341929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모서리가 둥근 직사각형 14"/>
            <p:cNvSpPr/>
            <p:nvPr/>
          </p:nvSpPr>
          <p:spPr>
            <a:xfrm>
              <a:off x="3711509" y="2899225"/>
              <a:ext cx="7341929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3711509" y="2375229"/>
              <a:ext cx="7341929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2496324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3020320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4140671" y="2234835"/>
            <a:ext cx="7056784" cy="1666630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충전전로 위험상태 방치 </a:t>
            </a:r>
            <a:endParaRPr lang="en-US" altLang="ko-KR" sz="1800" b="1" spc="-119" dirty="0" smtClean="0">
              <a:solidFill>
                <a:srgbClr val="6A6863"/>
              </a:solidFill>
            </a:endParaRPr>
          </a:p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노출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충전부와의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접촉 방지 위한 덮개</a:t>
            </a:r>
            <a:r>
              <a:rPr lang="en-US" altLang="ko-KR" sz="1800" b="1" spc="-119" dirty="0" smtClean="0">
                <a:solidFill>
                  <a:srgbClr val="6A6863"/>
                </a:solidFill>
              </a:rPr>
              <a:t>, 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방책 또는 절연 칸막이 등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미설치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</a:t>
            </a:r>
            <a:endParaRPr lang="en-US" altLang="ko-KR" sz="1800" b="1" spc="-119" dirty="0" smtClean="0">
              <a:solidFill>
                <a:srgbClr val="6A6863"/>
              </a:solidFill>
            </a:endParaRPr>
          </a:p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위험경고 표지판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미설치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23" name="Picture 2" descr="전기11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371" y="4797946"/>
            <a:ext cx="2591488" cy="1714451"/>
          </a:xfrm>
          <a:prstGeom prst="rect">
            <a:avLst/>
          </a:prstGeom>
        </p:spPr>
      </p:pic>
      <p:pic>
        <p:nvPicPr>
          <p:cNvPr id="24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07" y="3546476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변압기 접근 한계 거리 이내로 접근 하여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작업안전대책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11509" y="365143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충전전로 방호조치 철저</a:t>
            </a:r>
            <a:endParaRPr lang="en-US" altLang="ko-KR" sz="1800" b="1" spc="-119" dirty="0">
              <a:solidFill>
                <a:srgbClr val="6A6863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140672" y="3652086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고전압 위험 경고 표지판 설치 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18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3710564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068663" y="2781722"/>
            <a:ext cx="7163321" cy="764972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충전전로에 근접한 장소에서 작업 시 노출 </a:t>
            </a:r>
            <a:r>
              <a:rPr lang="ko-KR" altLang="en-US" sz="1600" spc="-119" dirty="0" err="1" smtClean="0">
                <a:solidFill>
                  <a:srgbClr val="6A6863"/>
                </a:solidFill>
              </a:rPr>
              <a:t>충전부와의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 접촉방지 위한 덮개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,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방책   또는 절연 칸막이 등 설치 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8663" y="4065995"/>
            <a:ext cx="7163321" cy="392884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고압인가전류를 알 수 있도록 전압명과 접근금지를 알릴 수 있는 표지판 설치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pic>
        <p:nvPicPr>
          <p:cNvPr id="26" name="Picture 1" descr="전기12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023" y="4653930"/>
            <a:ext cx="4334333" cy="1784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441682" y="1572406"/>
            <a:ext cx="764386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000" indent="-180000">
              <a:lnSpc>
                <a:spcPct val="150000"/>
              </a:lnSpc>
              <a:buClr>
                <a:srgbClr val="33CCCC"/>
              </a:buClr>
              <a:buFont typeface="Wingdings" pitchFamily="2" charset="2"/>
              <a:buChar char="§"/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안전하고 건강하게 작업하기 위한 작업순서 즉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작업표준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안전작업 절차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매뉴얼 등을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600" b="1" spc="-133" dirty="0" smtClean="0">
                <a:solidFill>
                  <a:prstClr val="black"/>
                </a:solidFill>
              </a:rPr>
            </a:b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기반으로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현장에 적응하기 위해 교육하고 훈련하는 것</a:t>
            </a:r>
            <a:endParaRPr lang="en-US" altLang="ko-KR" sz="1600" b="1" spc="-133" dirty="0" smtClean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03.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 활동의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첫걸음</a:t>
            </a:r>
            <a:r>
              <a:rPr lang="en-US" altLang="ko-KR" sz="2200" b="1" spc="-133" dirty="0" smtClean="0">
                <a:solidFill>
                  <a:srgbClr val="33CCCC"/>
                </a:solidFill>
              </a:rPr>
              <a:t>,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안전보건교육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441682" y="2493690"/>
            <a:ext cx="7786741" cy="3848483"/>
            <a:chOff x="5244168" y="2501100"/>
            <a:chExt cx="5984255" cy="3848483"/>
          </a:xfrm>
        </p:grpSpPr>
        <p:sp>
          <p:nvSpPr>
            <p:cNvPr id="13" name="TextBox 12"/>
            <p:cNvSpPr txBox="1"/>
            <p:nvPr/>
          </p:nvSpPr>
          <p:spPr>
            <a:xfrm>
              <a:off x="5244168" y="2501100"/>
              <a:ext cx="4429156" cy="2619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2200"/>
                </a:lnSpc>
                <a:buClr>
                  <a:srgbClr val="33CCCC"/>
                </a:buClr>
              </a:pPr>
              <a:r>
                <a:rPr lang="ko-KR" altLang="en-US" sz="1800" b="1" spc="-133" dirty="0" smtClean="0">
                  <a:solidFill>
                    <a:srgbClr val="666699"/>
                  </a:solidFill>
                </a:rPr>
                <a:t>■ 법에서 정하고 있는 안전보건교육</a:t>
              </a:r>
              <a:endParaRPr lang="en-US" altLang="ko-KR" sz="1800" b="1" spc="-133" dirty="0" smtClean="0">
                <a:solidFill>
                  <a:srgbClr val="666699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9069" y="2858290"/>
              <a:ext cx="5929354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prstClr val="black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산업안전보건법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29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2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항 및 제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31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prstClr val="black"/>
                  </a:solidFill>
                </a:rPr>
                <a:t>건설업 기초안전보건교육</a:t>
              </a:r>
              <a:r>
                <a:rPr lang="en-US" altLang="ko-KR" sz="1200" spc="-133" dirty="0" smtClean="0">
                  <a:solidFill>
                    <a:prstClr val="black"/>
                  </a:solidFill>
                </a:rPr>
                <a:t>)</a:t>
              </a:r>
            </a:p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200" spc="-133" dirty="0" smtClean="0">
                  <a:solidFill>
                    <a:srgbClr val="666699"/>
                  </a:solidFill>
                </a:rPr>
                <a:t>•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산업안전보건법 시행규칙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26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교육시간 및 교육내용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 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및 제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28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조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(</a:t>
              </a:r>
              <a:r>
                <a:rPr lang="ko-KR" altLang="en-US" sz="1200" spc="-133" dirty="0" smtClean="0">
                  <a:solidFill>
                    <a:srgbClr val="666699"/>
                  </a:solidFill>
                </a:rPr>
                <a:t>건설업 기초안전보건교육의 시간∙내용 및 방법 등</a:t>
              </a:r>
              <a:r>
                <a:rPr lang="en-US" altLang="ko-KR" sz="1200" spc="-133" dirty="0" smtClean="0">
                  <a:solidFill>
                    <a:srgbClr val="666699"/>
                  </a:solidFill>
                </a:rPr>
                <a:t>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55853" y="5914849"/>
              <a:ext cx="5929354" cy="43473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820"/>
                </a:lnSpc>
                <a:buClr>
                  <a:srgbClr val="33CCCC"/>
                </a:buClr>
              </a:pPr>
              <a:r>
                <a:rPr lang="en-US" altLang="ko-KR" sz="1100" spc="-133" dirty="0" smtClean="0">
                  <a:solidFill>
                    <a:prstClr val="black"/>
                  </a:solidFill>
                </a:rPr>
                <a:t>※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상기 외 정기교육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작업내용 변경시의 교육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,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특별교육 등이 있으니 산업안전보건법 시행규칙 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4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교육과정별 교육시간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), </a:t>
              </a:r>
              <a:br>
                <a:rPr lang="en-US" altLang="ko-KR" sz="1100" spc="-133" dirty="0" smtClean="0">
                  <a:solidFill>
                    <a:prstClr val="black"/>
                  </a:solidFill>
                </a:rPr>
              </a:br>
              <a:r>
                <a:rPr lang="en-US" altLang="ko-KR" sz="1100" spc="-133" dirty="0" smtClean="0">
                  <a:solidFill>
                    <a:prstClr val="black"/>
                  </a:solidFill>
                </a:rPr>
                <a:t>     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별표 </a:t>
              </a:r>
              <a:r>
                <a:rPr lang="en-US" altLang="ko-KR" sz="1100" spc="-133" dirty="0">
                  <a:solidFill>
                    <a:prstClr val="black"/>
                  </a:solidFill>
                </a:rPr>
                <a:t>5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 (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안전보건교육 </a:t>
              </a:r>
              <a:r>
                <a:rPr lang="ko-KR" altLang="en-US" sz="1100" spc="-133" dirty="0" err="1" smtClean="0">
                  <a:solidFill>
                    <a:prstClr val="black"/>
                  </a:solidFill>
                </a:rPr>
                <a:t>교육대상별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  교육내용</a:t>
              </a:r>
              <a:r>
                <a:rPr lang="en-US" altLang="ko-KR" sz="1100" spc="-133" dirty="0" smtClean="0">
                  <a:solidFill>
                    <a:prstClr val="black"/>
                  </a:solidFill>
                </a:rPr>
                <a:t>)</a:t>
              </a:r>
              <a:r>
                <a:rPr lang="ko-KR" altLang="en-US" sz="1100" spc="-133" dirty="0" smtClean="0">
                  <a:solidFill>
                    <a:prstClr val="black"/>
                  </a:solidFill>
                </a:rPr>
                <a:t>를 참조</a:t>
              </a:r>
              <a:endParaRPr lang="en-US" altLang="ko-KR" sz="1100" spc="-133" dirty="0" smtClean="0">
                <a:solidFill>
                  <a:prstClr val="black"/>
                </a:solidFill>
              </a:endParaRPr>
            </a:p>
          </p:txBody>
        </p:sp>
      </p:grpSp>
      <p:graphicFrame>
        <p:nvGraphicFramePr>
          <p:cNvPr id="9" name="표 2"/>
          <p:cNvGraphicFramePr>
            <a:graphicFrameLocks noGrp="1"/>
          </p:cNvGraphicFramePr>
          <p:nvPr>
            <p:extLst/>
          </p:nvPr>
        </p:nvGraphicFramePr>
        <p:xfrm>
          <a:off x="3441682" y="3407804"/>
          <a:ext cx="8043806" cy="2395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591"/>
                <a:gridCol w="1001202"/>
                <a:gridCol w="784143"/>
                <a:gridCol w="545887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교육과정</a:t>
                      </a: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교육대상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교육시간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spc="-100" baseline="0" dirty="0" smtClean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교육내용</a:t>
                      </a:r>
                      <a:endParaRPr lang="ko-KR" altLang="en-US" sz="1200" b="1" spc="-100" baseline="0" dirty="0">
                        <a:solidFill>
                          <a:schemeClr val="bg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699"/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채용시의 </a:t>
                      </a:r>
                      <a:endParaRPr lang="en-US" altLang="ko-KR" sz="1200" b="1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기계기구의 위험성과 작업의 순서 및 동선에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작업 개시 전 점검에 관한 사항    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정리정돈 및 청소에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사고 발생 시 긴급조치에 관한 사항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산업보건 및 직업병 예방에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물질안전보건자료에 관한 사항     </a:t>
                      </a: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직무스트레스 예방 및 관리에 관한 사항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lvl="0" indent="0" algn="l" defTabSz="1217798" rtl="0" eaLnBrk="1" fontAlgn="auto" latinLnBrk="1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spc="-10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「산업안전보건법」 및 일반관리에 관한 사항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• </a:t>
                      </a:r>
                      <a:r>
                        <a:rPr lang="ko-KR" altLang="en-US" sz="1200" kern="1200" spc="-150" baseline="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산업안전 및 사고 예방에 관한 사항 등</a:t>
                      </a:r>
                      <a:endParaRPr lang="ko-KR" altLang="en-US" sz="1200" kern="1200" spc="-150" baseline="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일용근로자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prstClr val="black"/>
                          </a:solidFill>
                          <a:latin typeface="+mj-ea"/>
                          <a:ea typeface="+mj-ea"/>
                        </a:rPr>
                        <a:t>제외 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시간</a:t>
                      </a:r>
                      <a:endParaRPr lang="en-US" altLang="ko-KR" sz="1200" spc="-100" baseline="0" dirty="0" smtClean="0">
                        <a:latin typeface="+mj-ea"/>
                        <a:ea typeface="+mj-ea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</a:rPr>
                        <a:t>이상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건설업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기초안전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Tx/>
                        <a:buNone/>
                      </a:pPr>
                      <a:r>
                        <a:rPr lang="ko-KR" altLang="en-US" sz="1200" b="1" spc="-100" baseline="0" dirty="0" smtClean="0">
                          <a:latin typeface="+mj-ea"/>
                          <a:ea typeface="+mj-ea"/>
                        </a:rPr>
                        <a:t>보건교육</a:t>
                      </a:r>
                      <a:endParaRPr lang="ko-KR" altLang="en-US" sz="1200" b="1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BEFE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</a:t>
                      </a: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일용근로자</a:t>
                      </a:r>
                      <a:endParaRPr lang="ko-KR" altLang="en-US" sz="1200" spc="-100" baseline="0" dirty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4</a:t>
                      </a: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시간</a:t>
                      </a:r>
                      <a:endParaRPr lang="en-US" altLang="ko-KR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  <a:cs typeface="Mangal"/>
                      </a:endParaRPr>
                    </a:p>
                    <a:p>
                      <a:pPr marL="0" lvl="0" indent="0" algn="ctr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ko-KR" altLang="en-US" sz="1200" spc="-100" baseline="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Mangal"/>
                        </a:rPr>
                        <a:t>이상</a:t>
                      </a:r>
                      <a:endParaRPr lang="ko-KR" altLang="en-US" sz="1200" spc="-100" baseline="0" dirty="0" smtClean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산업안전보건법 주요내용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일용근로자 관련부분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안전의식 제고에 관한 사항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err="1" smtClean="0">
                          <a:latin typeface="+mj-ea"/>
                          <a:ea typeface="+mj-ea"/>
                          <a:cs typeface="Mangal"/>
                        </a:rPr>
                        <a:t>작업별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 위험요인과 안전작업방법 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(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재해사례 및 예방대책</a:t>
                      </a: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)</a:t>
                      </a:r>
                    </a:p>
                    <a:p>
                      <a:pPr marL="0" lvl="0" indent="0" algn="l" latinLnBrk="1">
                        <a:lnSpc>
                          <a:spcPts val="1700"/>
                        </a:lnSpc>
                        <a:buFont typeface="Arial" pitchFamily="34" charset="0"/>
                        <a:buNone/>
                      </a:pPr>
                      <a:r>
                        <a:rPr lang="en-US" altLang="ko-KR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• </a:t>
                      </a:r>
                      <a:r>
                        <a:rPr lang="ko-KR" altLang="en-US" sz="1200" spc="-100" baseline="0" dirty="0" smtClean="0">
                          <a:latin typeface="+mj-ea"/>
                          <a:ea typeface="+mj-ea"/>
                          <a:cs typeface="Mangal"/>
                        </a:rPr>
                        <a:t>건설 직종별 건강장해 위험 요인과 건강관리</a:t>
                      </a:r>
                      <a:endParaRPr lang="ko-KR" altLang="en-US" sz="1200" spc="-100" baseline="0" dirty="0" smtClean="0">
                        <a:latin typeface="+mj-ea"/>
                        <a:ea typeface="+mj-ea"/>
                      </a:endParaRPr>
                    </a:p>
                  </a:txBody>
                  <a:tcPr marL="108000" marR="108000" marT="36000" marB="5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2" name="TextBox 11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63" y="91128"/>
            <a:ext cx="11117349" cy="128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0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전기1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615" y="2061642"/>
            <a:ext cx="7498757" cy="4326615"/>
          </a:xfrm>
          <a:prstGeom prst="rect">
            <a:avLst/>
          </a:prstGeom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전기실 고압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배전반에서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전력설비 부분방전 감시장치 설치작업 중 충전부인 변압기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단자대에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신체일부가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감전되어 사망</a:t>
            </a:r>
            <a:endParaRPr lang="ko-KR" altLang="en-US" sz="1600" spc="-119" dirty="0">
              <a:solidFill>
                <a:srgbClr val="6A6863"/>
              </a:solidFill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540271" y="1572406"/>
            <a:ext cx="2664297" cy="1369052"/>
            <a:chOff x="540271" y="1572406"/>
            <a:chExt cx="2664297" cy="1369052"/>
          </a:xfrm>
        </p:grpSpPr>
        <p:sp>
          <p:nvSpPr>
            <p:cNvPr id="8" name="TextBox 7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12"/>
            <p:cNvGrpSpPr/>
            <p:nvPr/>
          </p:nvGrpSpPr>
          <p:grpSpPr>
            <a:xfrm>
              <a:off x="540271" y="1989634"/>
              <a:ext cx="2664297" cy="951824"/>
              <a:chOff x="540271" y="1989634"/>
              <a:chExt cx="2664297" cy="951824"/>
            </a:xfrm>
          </p:grpSpPr>
          <p:grpSp>
            <p:nvGrpSpPr>
              <p:cNvPr id="10" name="그룹 6"/>
              <p:cNvGrpSpPr/>
              <p:nvPr/>
            </p:nvGrpSpPr>
            <p:grpSpPr>
              <a:xfrm>
                <a:off x="684287" y="2277666"/>
                <a:ext cx="2520281" cy="663792"/>
                <a:chOff x="691170" y="2277666"/>
                <a:chExt cx="3194638" cy="663792"/>
              </a:xfrm>
            </p:grpSpPr>
            <p:sp>
              <p:nvSpPr>
                <p:cNvPr id="12" name="직사각형 10"/>
                <p:cNvSpPr/>
                <p:nvPr/>
              </p:nvSpPr>
              <p:spPr>
                <a:xfrm>
                  <a:off x="1260350" y="2277666"/>
                  <a:ext cx="2625458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변압기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단자대에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신체일부가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</p:grpSp>
          <p:sp>
            <p:nvSpPr>
              <p:cNvPr id="11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369052"/>
            <a:chOff x="540271" y="1572406"/>
            <a:chExt cx="2664297" cy="1369052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951824"/>
              <a:chOff x="540271" y="1989634"/>
              <a:chExt cx="2664297" cy="951824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663792"/>
                <a:chOff x="691170" y="2277666"/>
                <a:chExt cx="3194638" cy="663792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변압기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단자대에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신체일부가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4" name="직사각형 13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 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711622" y="2375229"/>
            <a:ext cx="7629849" cy="920088"/>
            <a:chOff x="3711509" y="2375229"/>
            <a:chExt cx="7341929" cy="920088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3711509" y="2899225"/>
              <a:ext cx="7341929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3711509" y="2375229"/>
              <a:ext cx="7341929" cy="396092"/>
            </a:xfrm>
            <a:prstGeom prst="roundRect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2496324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3020320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4140671" y="2234835"/>
            <a:ext cx="7056784" cy="1059734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충전전로 근접 작업 시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충전부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방호조치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미실시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</a:t>
            </a:r>
          </a:p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충전전로에 대한 접근한계거리 미확보 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22" name="Picture 1" descr="전기13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167" y="4805898"/>
            <a:ext cx="3106269" cy="179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그룹 26"/>
          <p:cNvGrpSpPr/>
          <p:nvPr/>
        </p:nvGrpSpPr>
        <p:grpSpPr>
          <a:xfrm>
            <a:off x="294556" y="3501802"/>
            <a:ext cx="2910010" cy="2715129"/>
            <a:chOff x="5675881" y="2610897"/>
            <a:chExt cx="3621775" cy="3736594"/>
          </a:xfrm>
        </p:grpSpPr>
        <p:pic>
          <p:nvPicPr>
            <p:cNvPr id="28" name="Picture 2" descr="전기14.psd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0476" y="2633702"/>
              <a:ext cx="2397180" cy="3459970"/>
            </a:xfrm>
            <a:prstGeom prst="rect">
              <a:avLst/>
            </a:prstGeom>
          </p:spPr>
        </p:pic>
        <p:pic>
          <p:nvPicPr>
            <p:cNvPr id="29" name="Picture 3" descr="전기추가01.psd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3331" b="65852"/>
            <a:stretch/>
          </p:blipFill>
          <p:spPr>
            <a:xfrm>
              <a:off x="5675881" y="2610897"/>
              <a:ext cx="1694685" cy="2341886"/>
            </a:xfrm>
            <a:prstGeom prst="rect">
              <a:avLst/>
            </a:prstGeom>
          </p:spPr>
        </p:pic>
        <p:pic>
          <p:nvPicPr>
            <p:cNvPr id="30" name="Picture 4" descr="전기추가02.psd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9897" y="4715803"/>
              <a:ext cx="1477630" cy="1631688"/>
            </a:xfrm>
            <a:prstGeom prst="rect">
              <a:avLst/>
            </a:prstGeom>
          </p:spPr>
        </p:pic>
      </p:grpSp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369052"/>
            <a:chOff x="540271" y="1572406"/>
            <a:chExt cx="2664297" cy="1369052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951824"/>
              <a:chOff x="540271" y="1989634"/>
              <a:chExt cx="2664297" cy="951824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663792"/>
                <a:chOff x="691170" y="2277666"/>
                <a:chExt cx="3194638" cy="663792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663792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변압기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단자대에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 </a:t>
                  </a:r>
                  <a:r>
                    <a:rPr lang="ko-KR" altLang="en-US" sz="1800" b="1" spc="-119" dirty="0" err="1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신체일부가</a:t>
                  </a:r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4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작업안전대책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711509" y="365143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err="1" smtClean="0">
                <a:solidFill>
                  <a:srgbClr val="6A6863"/>
                </a:solidFill>
              </a:rPr>
              <a:t>충전부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방호조치 </a:t>
            </a:r>
            <a:endParaRPr lang="en-US" altLang="ko-KR" sz="1800" b="1" spc="-119" dirty="0">
              <a:solidFill>
                <a:srgbClr val="6A6863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140672" y="3652086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접근한계거리 준수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18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3710564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068663" y="2781722"/>
            <a:ext cx="7163321" cy="73195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43" dirty="0" smtClean="0">
                <a:solidFill>
                  <a:srgbClr val="6A6863"/>
                </a:solidFill>
              </a:rPr>
              <a:t>고압 </a:t>
            </a:r>
            <a:r>
              <a:rPr lang="ko-KR" altLang="en-US" sz="1600" spc="-143" dirty="0" err="1" smtClean="0">
                <a:solidFill>
                  <a:srgbClr val="6A6863"/>
                </a:solidFill>
              </a:rPr>
              <a:t>배전반</a:t>
            </a:r>
            <a:r>
              <a:rPr lang="ko-KR" altLang="en-US" sz="1600" spc="-143" dirty="0" smtClean="0">
                <a:solidFill>
                  <a:srgbClr val="6A6863"/>
                </a:solidFill>
              </a:rPr>
              <a:t> 입구 또는 내부 등 </a:t>
            </a:r>
            <a:r>
              <a:rPr lang="ko-KR" altLang="en-US" sz="1600" spc="-143" dirty="0" err="1" smtClean="0">
                <a:solidFill>
                  <a:srgbClr val="6A6863"/>
                </a:solidFill>
              </a:rPr>
              <a:t>고압활선</a:t>
            </a:r>
            <a:r>
              <a:rPr lang="ko-KR" altLang="en-US" sz="1600" spc="-143" dirty="0" smtClean="0">
                <a:solidFill>
                  <a:srgbClr val="6A6863"/>
                </a:solidFill>
              </a:rPr>
              <a:t> 근접작업 장소에서의 작업 은 절연덮개 등 </a:t>
            </a:r>
            <a:r>
              <a:rPr lang="ko-KR" altLang="en-US" sz="1600" spc="-143" dirty="0" err="1" smtClean="0">
                <a:solidFill>
                  <a:srgbClr val="6A6863"/>
                </a:solidFill>
              </a:rPr>
              <a:t>충전부</a:t>
            </a:r>
            <a:r>
              <a:rPr lang="ko-KR" altLang="en-US" sz="1600" spc="-143" dirty="0" smtClean="0">
                <a:solidFill>
                  <a:srgbClr val="6A6863"/>
                </a:solidFill>
              </a:rPr>
              <a:t> 방호조치 실시 </a:t>
            </a:r>
            <a:endParaRPr lang="ko-KR" altLang="en-US" sz="1600" spc="-143" dirty="0">
              <a:solidFill>
                <a:srgbClr val="6A6863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8663" y="4065995"/>
            <a:ext cx="7163321" cy="392884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노출된 </a:t>
            </a:r>
            <a:r>
              <a:rPr lang="ko-KR" altLang="en-US" sz="1600" spc="-119" dirty="0" err="1" smtClean="0">
                <a:solidFill>
                  <a:srgbClr val="6A6863"/>
                </a:solidFill>
              </a:rPr>
              <a:t>충전부에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 접근하여 작업할 경우 충전전로에 대한 접근한계 거리 준수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708623" y="4566570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23" name="직사각형 22"/>
          <p:cNvSpPr/>
          <p:nvPr/>
        </p:nvSpPr>
        <p:spPr>
          <a:xfrm>
            <a:off x="4137786" y="4567217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err="1" smtClean="0">
                <a:solidFill>
                  <a:srgbClr val="6A6863"/>
                </a:solidFill>
              </a:rPr>
              <a:t>연용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보호구 지급 및 착용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24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4625695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065778" y="4981126"/>
            <a:ext cx="4683406" cy="764972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충전전로 근접 작업자에게 </a:t>
            </a:r>
            <a:r>
              <a:rPr lang="ko-KR" altLang="en-US" sz="1600" spc="-119" dirty="0" err="1" smtClean="0">
                <a:solidFill>
                  <a:srgbClr val="6A6863"/>
                </a:solidFill>
              </a:rPr>
              <a:t>절연모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,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절연화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,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절연장갑 등을 지급하고 절연용 보호구 착용여부 확인 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pic>
        <p:nvPicPr>
          <p:cNvPr id="26" name="Pictur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0271" y="3213770"/>
            <a:ext cx="1440160" cy="1168671"/>
          </a:xfrm>
          <a:prstGeom prst="rect">
            <a:avLst/>
          </a:prstGeom>
        </p:spPr>
      </p:pic>
      <p:pic>
        <p:nvPicPr>
          <p:cNvPr id="31" name="Picture 1" descr="전기13.psd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167" y="4805898"/>
            <a:ext cx="3106269" cy="179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전기15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615" y="2205658"/>
            <a:ext cx="7301839" cy="4402050"/>
          </a:xfrm>
          <a:prstGeom prst="rect">
            <a:avLst/>
          </a:prstGeom>
        </p:spPr>
      </p:pic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주물용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중자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제조공정에서 작업자가 </a:t>
            </a:r>
            <a:r>
              <a:rPr lang="ko-KR" altLang="en-US" sz="1600" spc="-119" dirty="0" err="1" smtClean="0">
                <a:solidFill>
                  <a:srgbClr val="6A6863"/>
                </a:solidFill>
                <a:latin typeface="+mn-ea"/>
              </a:rPr>
              <a:t>중자기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 앞 작업대에 설치된 형광등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(</a:t>
            </a:r>
            <a:r>
              <a:rPr lang="en-US" altLang="ko-KR" sz="1600" dirty="0" smtClean="0">
                <a:solidFill>
                  <a:srgbClr val="6A6863"/>
                </a:solidFill>
                <a:latin typeface="+mn-ea"/>
              </a:rPr>
              <a:t>20W, 220V</a:t>
            </a:r>
            <a:r>
              <a:rPr lang="en-US" altLang="ko-KR" sz="1600" spc="-119" dirty="0" smtClean="0">
                <a:solidFill>
                  <a:srgbClr val="6A6863"/>
                </a:solidFill>
                <a:latin typeface="+mn-ea"/>
              </a:rPr>
              <a:t>) </a:t>
            </a:r>
            <a:r>
              <a:rPr lang="ko-KR" altLang="en-US" sz="1600" spc="-119" dirty="0" smtClean="0">
                <a:solidFill>
                  <a:srgbClr val="6A6863"/>
                </a:solidFill>
                <a:latin typeface="+mn-ea"/>
              </a:rPr>
              <a:t>전선의 피복손상에 의한 누전으로 감전</a:t>
            </a:r>
            <a:endParaRPr lang="ko-KR" altLang="en-US" sz="1600" spc="-119" dirty="0">
              <a:solidFill>
                <a:srgbClr val="6A6863"/>
              </a:solidFill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8" name="TextBox 7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10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2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형광등 전선 피복 손상에 의한 누전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5</a:t>
                  </a:r>
                  <a:endParaRPr lang="ko-KR" altLang="en-US" sz="1900" b="1" dirty="0"/>
                </a:p>
              </p:txBody>
            </p:sp>
          </p:grpSp>
          <p:sp>
            <p:nvSpPr>
              <p:cNvPr id="11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형광등 전선 피복 손상에 의한 누전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5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 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11622" y="2899224"/>
            <a:ext cx="7629849" cy="1034625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3711622" y="2375229"/>
            <a:ext cx="762984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pic>
        <p:nvPicPr>
          <p:cNvPr id="1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2496324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3020320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/>
          <p:cNvSpPr/>
          <p:nvPr/>
        </p:nvSpPr>
        <p:spPr>
          <a:xfrm>
            <a:off x="4140671" y="2234835"/>
            <a:ext cx="7056784" cy="523690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175000"/>
              </a:lnSpc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형광등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외함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접지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미실시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및 누전차단기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미설치로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인한 감전 </a:t>
            </a:r>
            <a:endParaRPr lang="en-US" altLang="ko-KR" sz="1800" b="1" spc="-119" dirty="0" smtClean="0">
              <a:solidFill>
                <a:srgbClr val="6A6863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140671" y="2925738"/>
            <a:ext cx="7056784" cy="940791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357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형광등 갓에 절연이 파괴된 전선의 충전부가 접촉되면서 누전이 발생하고 접지가 되어 있지 않은 형광등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외함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및 철재 작업대에 충전전압 </a:t>
            </a:r>
            <a:r>
              <a:rPr lang="en-US" altLang="ko-KR" sz="1800" b="1" spc="-119" dirty="0" smtClean="0">
                <a:solidFill>
                  <a:srgbClr val="6A6863"/>
                </a:solidFill>
              </a:rPr>
              <a:t>228V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가 인가 됨 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sp>
        <p:nvSpPr>
          <p:cNvPr id="21" name="내용 개체 틀 4"/>
          <p:cNvSpPr txBox="1">
            <a:spLocks/>
          </p:cNvSpPr>
          <p:nvPr/>
        </p:nvSpPr>
        <p:spPr>
          <a:xfrm>
            <a:off x="3852639" y="4079607"/>
            <a:ext cx="7488832" cy="646331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spcBef>
                <a:spcPts val="0"/>
              </a:spcBef>
              <a:buClr>
                <a:srgbClr val="11B5B1"/>
              </a:buClr>
              <a:buSzPct val="120000"/>
              <a:buNone/>
            </a:pP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※</a:t>
            </a:r>
            <a:r>
              <a:rPr lang="ko-KR" altLang="en-US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통전경로</a:t>
            </a: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인체통전전류 약 </a:t>
            </a: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225(</a:t>
            </a:r>
            <a:r>
              <a:rPr lang="en-US" altLang="ko-KR" sz="1400" spc="-95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mA</a:t>
            </a: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)) </a:t>
            </a:r>
          </a:p>
          <a:p>
            <a:pPr marL="256846" indent="-256846" algn="just" defTabSz="256846" fontAlgn="ctr">
              <a:spcBef>
                <a:spcPts val="0"/>
              </a:spcBef>
              <a:buClr>
                <a:srgbClr val="11B5B1"/>
              </a:buClr>
              <a:buSzPct val="120000"/>
              <a:buNone/>
            </a:pP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	</a:t>
            </a:r>
            <a:r>
              <a:rPr lang="ko-KR" altLang="en-US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형광등 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갓 → 철재 작업대 → 오른쪽 어깨 → 심장 → 왼쪽 가슴 → </a:t>
            </a:r>
            <a:r>
              <a:rPr lang="ko-KR" altLang="en-US" sz="1400" spc="-9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중자기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400" spc="-9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조작반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→ 대지 → </a:t>
            </a:r>
            <a:r>
              <a:rPr lang="ko-KR" altLang="en-US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전원변압기 </a:t>
            </a:r>
            <a:r>
              <a:rPr lang="en-US" altLang="ko-KR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2</a:t>
            </a:r>
            <a:r>
              <a:rPr lang="ko-KR" altLang="en-US" sz="1400" spc="-9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차측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ko-KR" altLang="en-US" sz="1400" spc="-95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중성점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</a:p>
        </p:txBody>
      </p:sp>
      <p:pic>
        <p:nvPicPr>
          <p:cNvPr id="22" name="Picture 1" descr="전기15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199" y="4940574"/>
            <a:ext cx="2765335" cy="1667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전기사용 작업 안전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4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02.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chemeClr val="bg2">
                          <a:lumMod val="10000"/>
                        </a:schemeClr>
                      </a:solidFill>
                      <a:latin typeface="+mj-ea"/>
                    </a:rPr>
                    <a:t>형광등 전선 피복 손상에 의한 누전 감전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5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4" name="직사각형 13"/>
          <p:cNvSpPr/>
          <p:nvPr/>
        </p:nvSpPr>
        <p:spPr>
          <a:xfrm>
            <a:off x="3564607" y="1629594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작업안전대책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11509" y="365143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형광등 </a:t>
            </a:r>
            <a:r>
              <a:rPr lang="ko-KR" altLang="en-US" sz="1800" b="1" spc="-119" dirty="0" err="1" smtClean="0">
                <a:solidFill>
                  <a:srgbClr val="6A6863"/>
                </a:solidFill>
              </a:rPr>
              <a:t>외함</a:t>
            </a:r>
            <a:r>
              <a:rPr lang="ko-KR" altLang="en-US" sz="1800" b="1" spc="-119" dirty="0" smtClean="0">
                <a:solidFill>
                  <a:srgbClr val="6A6863"/>
                </a:solidFill>
              </a:rPr>
              <a:t> 접지 실시 </a:t>
            </a:r>
            <a:endParaRPr lang="en-US" altLang="ko-KR" sz="1800" b="1" spc="-119" dirty="0">
              <a:solidFill>
                <a:srgbClr val="6A6863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4140672" y="3652086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spcAft>
                <a:spcPts val="416"/>
              </a:spcAft>
            </a:pPr>
            <a:r>
              <a:rPr lang="ko-KR" altLang="en-US" sz="1800" b="1" spc="-119" dirty="0" smtClean="0">
                <a:solidFill>
                  <a:srgbClr val="6A6863"/>
                </a:solidFill>
              </a:rPr>
              <a:t>형광등 전로에 인체 감전방지용 누전차단기 설치</a:t>
            </a:r>
            <a:endParaRPr lang="ko-KR" altLang="en-US" sz="1800" b="1" spc="-119" dirty="0">
              <a:solidFill>
                <a:srgbClr val="6A6863"/>
              </a:solidFill>
            </a:endParaRPr>
          </a:p>
        </p:txBody>
      </p:sp>
      <p:pic>
        <p:nvPicPr>
          <p:cNvPr id="19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3710564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068664" y="2781722"/>
            <a:ext cx="6984776" cy="764972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19" dirty="0" smtClean="0">
                <a:solidFill>
                  <a:srgbClr val="6A6863"/>
                </a:solidFill>
              </a:rPr>
              <a:t>누전에 의한 감전의 위험이 있는 전기기계 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·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기구의 금속제 </a:t>
            </a:r>
            <a:r>
              <a:rPr lang="ko-KR" altLang="en-US" sz="1600" spc="-119" dirty="0" err="1" smtClean="0">
                <a:solidFill>
                  <a:srgbClr val="6A6863"/>
                </a:solidFill>
              </a:rPr>
              <a:t>외함</a:t>
            </a:r>
            <a:r>
              <a:rPr lang="en-US" altLang="ko-KR" sz="1600" spc="-119" dirty="0" smtClean="0">
                <a:solidFill>
                  <a:srgbClr val="6A6863"/>
                </a:solidFill>
              </a:rPr>
              <a:t>, 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외피 및 </a:t>
            </a:r>
            <a:r>
              <a:rPr lang="ko-KR" altLang="en-US" sz="1600" spc="-119" dirty="0" err="1" smtClean="0">
                <a:solidFill>
                  <a:srgbClr val="6A6863"/>
                </a:solidFill>
              </a:rPr>
              <a:t>철대</a:t>
            </a:r>
            <a:r>
              <a:rPr lang="ko-KR" altLang="en-US" sz="1600" spc="-119" dirty="0" smtClean="0">
                <a:solidFill>
                  <a:srgbClr val="6A6863"/>
                </a:solidFill>
              </a:rPr>
              <a:t>       등에는 확실하게 접지 </a:t>
            </a:r>
            <a:endParaRPr lang="ko-KR" altLang="en-US" sz="1600" spc="-119" dirty="0">
              <a:solidFill>
                <a:srgbClr val="6A686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68663" y="4065995"/>
            <a:ext cx="7163321" cy="73195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ts val="2616"/>
              </a:lnSpc>
              <a:spcAft>
                <a:spcPts val="416"/>
              </a:spcAft>
            </a:pPr>
            <a:r>
              <a:rPr lang="ko-KR" altLang="en-US" sz="1600" spc="-150" dirty="0" smtClean="0">
                <a:solidFill>
                  <a:srgbClr val="6A6863"/>
                </a:solidFill>
              </a:rPr>
              <a:t>누전에 의한 감전재해를 예방하기 위하여 해당전로에 인체 감전방지용 누전차단기를 설치 </a:t>
            </a:r>
            <a:endParaRPr lang="ko-KR" altLang="en-US" sz="1600" spc="-150" dirty="0">
              <a:solidFill>
                <a:srgbClr val="6A6863"/>
              </a:solidFill>
            </a:endParaRPr>
          </a:p>
        </p:txBody>
      </p:sp>
      <p:sp>
        <p:nvSpPr>
          <p:cNvPr id="23" name="내용 개체 틀 4"/>
          <p:cNvSpPr txBox="1">
            <a:spLocks/>
          </p:cNvSpPr>
          <p:nvPr/>
        </p:nvSpPr>
        <p:spPr>
          <a:xfrm>
            <a:off x="3996655" y="4797946"/>
            <a:ext cx="5400600" cy="430887"/>
          </a:xfrm>
          <a:prstGeom prst="rect">
            <a:avLst/>
          </a:prstGeom>
        </p:spPr>
        <p:txBody>
          <a:bodyPr vert="horz" wrap="square" lIns="128423" tIns="0" rIns="128423" bIns="0" numCol="1" spcCol="770537" rtlCol="0">
            <a:sp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846" indent="-256846" algn="just" defTabSz="256846" fontAlgn="ctr">
              <a:spcBef>
                <a:spcPts val="0"/>
              </a:spcBef>
              <a:buClr>
                <a:srgbClr val="11B5B1"/>
              </a:buClr>
              <a:buSzPct val="120000"/>
              <a:buNone/>
            </a:pPr>
            <a:r>
              <a:rPr lang="en-US" altLang="ko-KR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※	</a:t>
            </a:r>
            <a:r>
              <a:rPr lang="ko-KR" altLang="en-US" sz="1400" spc="-9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누전차단기는 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정격감도전류가 </a:t>
            </a:r>
            <a:r>
              <a:rPr lang="en-US" altLang="ko-KR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30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밀리암페어 이하이고 작동시간은 </a:t>
            </a:r>
            <a:r>
              <a:rPr lang="en-US" altLang="ko-KR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0.03</a:t>
            </a:r>
            <a:r>
              <a:rPr lang="ko-KR" altLang="en-US" sz="1400" spc="-9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초 이내에 작동되는 인체 감전방지용 고감도차단기일 것 </a:t>
            </a:r>
          </a:p>
        </p:txBody>
      </p:sp>
      <p:pic>
        <p:nvPicPr>
          <p:cNvPr id="24" name="Picture 4" descr="전기16.ps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31" y="4365898"/>
            <a:ext cx="2462645" cy="2328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12169775" cy="6859588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0" tIns="60890" rIns="121780" bIns="60890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268463" y="1557586"/>
            <a:ext cx="8099854" cy="3030145"/>
            <a:chOff x="1441417" y="1072340"/>
            <a:chExt cx="8099854" cy="3030145"/>
          </a:xfrm>
        </p:grpSpPr>
        <p:sp>
          <p:nvSpPr>
            <p:cNvPr id="4" name="TextBox 3"/>
            <p:cNvSpPr txBox="1"/>
            <p:nvPr/>
          </p:nvSpPr>
          <p:spPr>
            <a:xfrm>
              <a:off x="2412479" y="2440492"/>
              <a:ext cx="4929222" cy="166199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1.  </a:t>
              </a:r>
              <a:r>
                <a:rPr lang="ko-KR" altLang="en-US" sz="1800" b="1" spc="-133" dirty="0" smtClean="0">
                  <a:latin typeface="+mn-ea"/>
                </a:rPr>
                <a:t>전기설비작업 종류</a:t>
              </a:r>
            </a:p>
            <a:p>
              <a:pPr marL="342900" indent="-342900"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2.  </a:t>
              </a:r>
              <a:r>
                <a:rPr lang="ko-KR" altLang="en-US" sz="1800" b="1" spc="-133" dirty="0" smtClean="0">
                  <a:latin typeface="+mn-ea"/>
                </a:rPr>
                <a:t>전기설비작업 주요 위험요인 </a:t>
              </a:r>
              <a:endParaRPr lang="en-US" altLang="ko-KR" sz="1800" b="1" spc="-133" dirty="0" smtClean="0">
                <a:latin typeface="+mn-ea"/>
              </a:endParaRPr>
            </a:p>
            <a:p>
              <a:pPr marL="342900" indent="-342900">
                <a:lnSpc>
                  <a:spcPct val="150000"/>
                </a:lnSpc>
                <a:buClr>
                  <a:srgbClr val="33CCCC"/>
                </a:buClr>
              </a:pPr>
              <a:r>
                <a:rPr lang="en-US" altLang="ko-KR" sz="1800" b="1" spc="-133" dirty="0" smtClean="0">
                  <a:latin typeface="+mn-ea"/>
                </a:rPr>
                <a:t>3.  </a:t>
              </a:r>
              <a:r>
                <a:rPr lang="ko-KR" altLang="en-US" sz="1800" b="1" spc="-133" dirty="0" smtClean="0">
                  <a:latin typeface="+mn-ea"/>
                </a:rPr>
                <a:t>재해 사례</a:t>
              </a:r>
              <a:endParaRPr lang="en-US" altLang="ko-KR" sz="1800" b="1" spc="-133" dirty="0" smtClean="0">
                <a:latin typeface="+mn-ea"/>
              </a:endParaRPr>
            </a:p>
            <a:p>
              <a:pPr>
                <a:lnSpc>
                  <a:spcPct val="150000"/>
                </a:lnSpc>
                <a:buClr>
                  <a:srgbClr val="33CCCC"/>
                </a:buClr>
              </a:pPr>
              <a:endParaRPr lang="en-US" altLang="ko-KR" sz="1800" b="1" spc="-133" dirty="0" smtClean="0">
                <a:latin typeface="+mn-ea"/>
              </a:endParaRPr>
            </a:p>
          </p:txBody>
        </p:sp>
        <p:grpSp>
          <p:nvGrpSpPr>
            <p:cNvPr id="5" name="그룹 6"/>
            <p:cNvGrpSpPr/>
            <p:nvPr/>
          </p:nvGrpSpPr>
          <p:grpSpPr>
            <a:xfrm>
              <a:off x="1441417" y="1072340"/>
              <a:ext cx="8099854" cy="913447"/>
              <a:chOff x="2370111" y="658959"/>
              <a:chExt cx="7653511" cy="91344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3247629" y="940021"/>
                <a:ext cx="677599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ko-KR" altLang="en-US" sz="4000" b="1" spc="-133" dirty="0" smtClean="0">
                    <a:solidFill>
                      <a:schemeClr val="bg1"/>
                    </a:solidFill>
                    <a:latin typeface="+mj-ea"/>
                    <a:ea typeface="+mj-ea"/>
                  </a:rPr>
                  <a:t>전기설비 작업 개요</a:t>
                </a:r>
                <a:endParaRPr lang="ko-KR" altLang="en-US" sz="4000" b="1" spc="-133" dirty="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7" name="그룹 8"/>
              <p:cNvGrpSpPr/>
              <p:nvPr/>
            </p:nvGrpSpPr>
            <p:grpSpPr>
              <a:xfrm>
                <a:off x="2370111" y="658959"/>
                <a:ext cx="928694" cy="913447"/>
                <a:chOff x="2370111" y="658959"/>
                <a:chExt cx="928694" cy="913447"/>
              </a:xfrm>
            </p:grpSpPr>
            <p:sp>
              <p:nvSpPr>
                <p:cNvPr id="8" name="직사각형 5"/>
                <p:cNvSpPr/>
                <p:nvPr/>
              </p:nvSpPr>
              <p:spPr>
                <a:xfrm>
                  <a:off x="2370111" y="929464"/>
                  <a:ext cx="642942" cy="6429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2584425" y="658959"/>
                  <a:ext cx="714380" cy="82817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200000"/>
                    </a:lnSpc>
                    <a:buClr>
                      <a:srgbClr val="33CCCC"/>
                    </a:buClr>
                  </a:pPr>
                  <a:r>
                    <a:rPr lang="en-US" altLang="ko-KR" sz="3200" b="1" spc="-133" dirty="0" smtClean="0">
                      <a:solidFill>
                        <a:srgbClr val="33CCCC"/>
                      </a:solidFill>
                      <a:latin typeface="+mn-ea"/>
                    </a:rPr>
                    <a:t>5</a:t>
                  </a:r>
                  <a:r>
                    <a:rPr lang="en-US" altLang="ko-KR" sz="2800" b="1" spc="-133" dirty="0" smtClean="0">
                      <a:latin typeface="+mn-ea"/>
                    </a:rPr>
                    <a:t> </a:t>
                  </a: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전기설비작업   종류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4607" y="1638887"/>
            <a:ext cx="3960440" cy="386793"/>
            <a:chOff x="691170" y="2277667"/>
            <a:chExt cx="5020144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19" dirty="0" smtClean="0">
                  <a:solidFill>
                    <a:srgbClr val="8D7E69"/>
                  </a:solidFill>
                </a:rPr>
                <a:t>옥내 배선작업</a:t>
              </a:r>
              <a:endParaRPr lang="ko-KR" altLang="en-US" sz="1800" b="1" spc="-119" dirty="0">
                <a:solidFill>
                  <a:srgbClr val="8D7E69"/>
                </a:solidFill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1</a:t>
              </a:r>
              <a:endParaRPr lang="ko-KR" altLang="en-US" sz="19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996656" y="2070934"/>
            <a:ext cx="7488832" cy="800817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rgbClr val="74796D"/>
                </a:solidFill>
              </a:rPr>
              <a:t>•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변전설비로부터 </a:t>
            </a:r>
            <a:r>
              <a:rPr lang="ko-KR" altLang="en-US" sz="1600" b="1" dirty="0">
                <a:solidFill>
                  <a:srgbClr val="74796D"/>
                </a:solidFill>
              </a:rPr>
              <a:t>전력 부하기기로 공급하는 전력선 및 제어용 전력선 </a:t>
            </a:r>
            <a:endParaRPr lang="en-US" altLang="ko-KR" sz="1600" b="1" dirty="0" smtClean="0">
              <a:solidFill>
                <a:srgbClr val="74796D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 smtClean="0">
                <a:solidFill>
                  <a:srgbClr val="74796D"/>
                </a:solidFill>
              </a:rPr>
              <a:t>  배선작업과 각종 </a:t>
            </a:r>
            <a:r>
              <a:rPr lang="ko-KR" altLang="en-US" sz="1600" b="1" dirty="0">
                <a:solidFill>
                  <a:srgbClr val="74796D"/>
                </a:solidFill>
              </a:rPr>
              <a:t>정보기기 간의 정보 전달용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배선작업을 말한다</a:t>
            </a:r>
            <a:endParaRPr lang="ko-KR" altLang="en-US" sz="1600" b="1" dirty="0">
              <a:solidFill>
                <a:srgbClr val="74796D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564607" y="3070318"/>
            <a:ext cx="3960440" cy="386793"/>
            <a:chOff x="691170" y="2277667"/>
            <a:chExt cx="5020144" cy="386793"/>
          </a:xfrm>
        </p:grpSpPr>
        <p:sp>
          <p:nvSpPr>
            <p:cNvPr id="13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19" dirty="0" smtClean="0">
                  <a:solidFill>
                    <a:srgbClr val="8D7E69"/>
                  </a:solidFill>
                </a:rPr>
                <a:t>구내 </a:t>
              </a:r>
              <a:r>
                <a:rPr lang="ko-KR" altLang="en-US" sz="1800" b="1" spc="-119" dirty="0" err="1" smtClean="0">
                  <a:solidFill>
                    <a:srgbClr val="8D7E69"/>
                  </a:solidFill>
                </a:rPr>
                <a:t>전선로작업</a:t>
              </a:r>
              <a:endParaRPr lang="ko-KR" altLang="en-US" sz="1800" b="1" spc="-119" dirty="0">
                <a:solidFill>
                  <a:srgbClr val="8D7E69"/>
                </a:solidFill>
              </a:endParaRPr>
            </a:p>
          </p:txBody>
        </p:sp>
        <p:sp>
          <p:nvSpPr>
            <p:cNvPr id="14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2</a:t>
              </a:r>
              <a:endParaRPr lang="ko-KR" altLang="en-US" sz="1900" b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996656" y="3502365"/>
            <a:ext cx="7488832" cy="800817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74796D"/>
                </a:solidFill>
              </a:rPr>
              <a:t>•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수용장소의 구내에 시설하는 저압 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·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고압 및 특별고압의 가공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74796D"/>
                </a:solidFill>
              </a:rPr>
              <a:t> 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지중 </a:t>
            </a:r>
            <a:r>
              <a:rPr lang="ko-KR" altLang="en-US" sz="1600" b="1" dirty="0" err="1" smtClean="0">
                <a:solidFill>
                  <a:srgbClr val="74796D"/>
                </a:solidFill>
              </a:rPr>
              <a:t>전선로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 및 </a:t>
            </a:r>
            <a:r>
              <a:rPr lang="ko-KR" altLang="en-US" sz="1600" b="1" dirty="0" err="1" smtClean="0">
                <a:solidFill>
                  <a:srgbClr val="74796D"/>
                </a:solidFill>
              </a:rPr>
              <a:t>인입선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 등의 시설작업을 말한다 </a:t>
            </a:r>
            <a:endParaRPr lang="ko-KR" altLang="en-US" sz="1600" b="1" dirty="0">
              <a:solidFill>
                <a:srgbClr val="74796D"/>
              </a:solidFill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3564607" y="4438470"/>
            <a:ext cx="3960440" cy="386793"/>
            <a:chOff x="691170" y="2277667"/>
            <a:chExt cx="5020144" cy="386793"/>
          </a:xfrm>
        </p:grpSpPr>
        <p:sp>
          <p:nvSpPr>
            <p:cNvPr id="19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19" dirty="0" smtClean="0">
                  <a:solidFill>
                    <a:srgbClr val="8D7E69"/>
                  </a:solidFill>
                </a:rPr>
                <a:t>조명설비작업</a:t>
              </a:r>
              <a:endParaRPr lang="ko-KR" altLang="en-US" sz="1800" b="1" spc="-119" dirty="0">
                <a:solidFill>
                  <a:srgbClr val="8D7E69"/>
                </a:solidFill>
              </a:endParaRPr>
            </a:p>
          </p:txBody>
        </p:sp>
        <p:sp>
          <p:nvSpPr>
            <p:cNvPr id="20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3</a:t>
              </a:r>
              <a:endParaRPr lang="ko-KR" altLang="en-US" sz="1900" b="1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996656" y="4870517"/>
            <a:ext cx="7488832" cy="431485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solidFill>
                  <a:srgbClr val="74796D"/>
                </a:solidFill>
              </a:rPr>
              <a:t>•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조명설비에 포함되는 조명기구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err="1" smtClean="0">
                <a:solidFill>
                  <a:srgbClr val="74796D"/>
                </a:solidFill>
              </a:rPr>
              <a:t>분전반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배선 등의 시설작업을 말한다 </a:t>
            </a:r>
            <a:endParaRPr lang="ko-KR" altLang="en-US" sz="1600" b="1" dirty="0">
              <a:solidFill>
                <a:srgbClr val="7479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01.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전기설비작업   종류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4607" y="1638887"/>
            <a:ext cx="3960440" cy="386793"/>
            <a:chOff x="691170" y="2277667"/>
            <a:chExt cx="5020144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19" dirty="0" smtClean="0">
                  <a:solidFill>
                    <a:srgbClr val="8D7E69"/>
                  </a:solidFill>
                </a:rPr>
                <a:t>정보설비작업</a:t>
              </a:r>
              <a:endParaRPr lang="ko-KR" altLang="en-US" sz="1800" b="1" spc="-119" dirty="0">
                <a:solidFill>
                  <a:srgbClr val="8D7E69"/>
                </a:solidFill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4</a:t>
              </a:r>
              <a:endParaRPr lang="ko-KR" altLang="en-US" sz="1900" b="1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996656" y="2070934"/>
            <a:ext cx="7488832" cy="1291656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ko-KR" sz="1600" b="1" dirty="0" smtClean="0">
                <a:solidFill>
                  <a:srgbClr val="74796D"/>
                </a:solidFill>
              </a:rPr>
              <a:t>•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구내 교환설비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TV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공청설비 및 종합유선방송 전송선로 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이동통신 </a:t>
            </a:r>
            <a:endParaRPr lang="en-US" altLang="ko-KR" sz="1600" b="1" dirty="0" smtClean="0">
              <a:solidFill>
                <a:srgbClr val="74796D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ko-KR" altLang="en-US" sz="1600" b="1" dirty="0" smtClean="0">
                <a:solidFill>
                  <a:srgbClr val="74796D"/>
                </a:solidFill>
              </a:rPr>
              <a:t>  구내선로 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전기시계 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방송설비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(</a:t>
            </a:r>
            <a:r>
              <a:rPr lang="ko-KR" altLang="en-US" sz="1400" b="1" dirty="0" smtClean="0">
                <a:solidFill>
                  <a:srgbClr val="74796D"/>
                </a:solidFill>
              </a:rPr>
              <a:t>스피커 및 마이크로폰 배선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), </a:t>
            </a:r>
          </a:p>
          <a:p>
            <a:pPr algn="just">
              <a:lnSpc>
                <a:spcPct val="120000"/>
              </a:lnSpc>
            </a:pPr>
            <a:r>
              <a:rPr lang="ko-KR" altLang="en-US" sz="1600" b="1" dirty="0" smtClean="0">
                <a:solidFill>
                  <a:srgbClr val="74796D"/>
                </a:solidFill>
              </a:rPr>
              <a:t>  표시설비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(</a:t>
            </a:r>
            <a:r>
              <a:rPr lang="ko-KR" altLang="en-US" sz="1400" b="1" dirty="0" smtClean="0">
                <a:solidFill>
                  <a:srgbClr val="74796D"/>
                </a:solidFill>
              </a:rPr>
              <a:t>출퇴근 표시기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400" b="1" dirty="0" smtClean="0">
                <a:solidFill>
                  <a:srgbClr val="74796D"/>
                </a:solidFill>
              </a:rPr>
              <a:t>호출 표시기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400" b="1" dirty="0" smtClean="0">
                <a:solidFill>
                  <a:srgbClr val="74796D"/>
                </a:solidFill>
              </a:rPr>
              <a:t>간호부 호출장치 등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),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인터폰 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</a:p>
          <a:p>
            <a:pPr algn="just">
              <a:lnSpc>
                <a:spcPct val="120000"/>
              </a:lnSpc>
            </a:pPr>
            <a:r>
              <a:rPr lang="ko-KR" altLang="en-US" sz="1600" b="1" dirty="0" smtClean="0">
                <a:solidFill>
                  <a:srgbClr val="74796D"/>
                </a:solidFill>
              </a:rPr>
              <a:t>  주차장 관제설비 등의 시설작업을 말한다 </a:t>
            </a:r>
            <a:endParaRPr lang="ko-KR" altLang="en-US" sz="1600" b="1" dirty="0">
              <a:solidFill>
                <a:srgbClr val="74796D"/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564607" y="3645818"/>
            <a:ext cx="3960440" cy="386793"/>
            <a:chOff x="691170" y="2277667"/>
            <a:chExt cx="5020144" cy="386793"/>
          </a:xfrm>
        </p:grpSpPr>
        <p:sp>
          <p:nvSpPr>
            <p:cNvPr id="12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19" dirty="0" smtClean="0">
                  <a:solidFill>
                    <a:srgbClr val="8D7E69"/>
                  </a:solidFill>
                </a:rPr>
                <a:t>방재설비작업</a:t>
              </a:r>
              <a:endParaRPr lang="ko-KR" altLang="en-US" sz="1800" b="1" spc="-119" dirty="0">
                <a:solidFill>
                  <a:srgbClr val="8D7E69"/>
                </a:solidFill>
              </a:endParaRPr>
            </a:p>
          </p:txBody>
        </p:sp>
        <p:sp>
          <p:nvSpPr>
            <p:cNvPr id="13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5</a:t>
              </a:r>
              <a:endParaRPr lang="ko-KR" altLang="en-US" sz="1900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996656" y="4077865"/>
            <a:ext cx="7488832" cy="714639"/>
          </a:xfrm>
          <a:prstGeom prst="rect">
            <a:avLst/>
          </a:prstGeom>
          <a:noFill/>
        </p:spPr>
        <p:txBody>
          <a:bodyPr wrap="square" lIns="108731" tIns="54366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74796D"/>
                </a:solidFill>
              </a:rPr>
              <a:t>•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소방설비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(</a:t>
            </a:r>
            <a:r>
              <a:rPr lang="ko-KR" altLang="en-US" sz="1400" b="1" dirty="0" smtClean="0">
                <a:solidFill>
                  <a:srgbClr val="74796D"/>
                </a:solidFill>
              </a:rPr>
              <a:t>전기 부문</a:t>
            </a:r>
            <a:r>
              <a:rPr lang="en-US" altLang="ko-KR" sz="1400" b="1" dirty="0" smtClean="0">
                <a:solidFill>
                  <a:srgbClr val="74796D"/>
                </a:solidFill>
              </a:rPr>
              <a:t>)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피뢰설비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접지설비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,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항공장애</a:t>
            </a:r>
            <a:r>
              <a:rPr lang="en-US" altLang="ko-KR" sz="1600" b="1" dirty="0" smtClean="0">
                <a:solidFill>
                  <a:srgbClr val="74796D"/>
                </a:solidFill>
              </a:rPr>
              <a:t>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방지설비 등의 시설작업을</a:t>
            </a:r>
            <a:endParaRPr lang="en-US" altLang="ko-KR" sz="1600" b="1" dirty="0" smtClean="0">
              <a:solidFill>
                <a:srgbClr val="74796D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b="1" dirty="0" smtClean="0">
                <a:solidFill>
                  <a:srgbClr val="74796D"/>
                </a:solidFill>
              </a:rPr>
              <a:t> </a:t>
            </a:r>
            <a:r>
              <a:rPr lang="ko-KR" altLang="en-US" sz="1600" b="1" dirty="0" smtClean="0">
                <a:solidFill>
                  <a:srgbClr val="74796D"/>
                </a:solidFill>
              </a:rPr>
              <a:t> 말한다</a:t>
            </a:r>
            <a:endParaRPr lang="ko-KR" altLang="en-US" sz="1600" b="1" dirty="0">
              <a:solidFill>
                <a:srgbClr val="7479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전기설비작업   주요 위험요인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4607" y="1638887"/>
            <a:ext cx="3960440" cy="386793"/>
            <a:chOff x="691170" y="2277667"/>
            <a:chExt cx="5020144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전기설비 자재 반입 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· 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가공 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· 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운반 </a:t>
              </a:r>
              <a:endParaRPr lang="ko-KR" altLang="en-US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1</a:t>
              </a:r>
              <a:endParaRPr lang="ko-KR" altLang="en-US" sz="1900" b="1" dirty="0"/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3708623" y="2277666"/>
            <a:ext cx="8133580" cy="4100960"/>
            <a:chOff x="3492599" y="2235744"/>
            <a:chExt cx="9170633" cy="4623844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6110" y="3194824"/>
              <a:ext cx="6495852" cy="3664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모서리가 둥근 직사각형 10"/>
            <p:cNvSpPr/>
            <p:nvPr/>
          </p:nvSpPr>
          <p:spPr>
            <a:xfrm>
              <a:off x="3492599" y="2235744"/>
              <a:ext cx="2273298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6211949" y="2235744"/>
              <a:ext cx="2720327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9437031" y="2235744"/>
              <a:ext cx="2661624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505149" y="2274811"/>
              <a:ext cx="2634368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소형 가공자재는 인양</a:t>
              </a: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박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스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를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사용하고 있는가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211948" y="2274811"/>
              <a:ext cx="3225082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인양로프는 </a:t>
              </a:r>
              <a:r>
                <a:rPr lang="en-US" altLang="ko-KR" sz="1400" b="1" spc="-178" dirty="0">
                  <a:solidFill>
                    <a:srgbClr val="8D7E69"/>
                  </a:solidFill>
                </a:rPr>
                <a:t>2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줄 </a:t>
              </a:r>
              <a:r>
                <a:rPr lang="ko-KR" altLang="en-US" sz="1400" b="1" spc="-178" dirty="0" err="1" smtClean="0">
                  <a:solidFill>
                    <a:srgbClr val="8D7E69"/>
                  </a:solidFill>
                </a:rPr>
                <a:t>걸이로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결속하고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수평으로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인양하는가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9433030" y="2274811"/>
              <a:ext cx="2758771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인양용 훅에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해지장치가  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설치되어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있는가 </a:t>
              </a:r>
            </a:p>
          </p:txBody>
        </p:sp>
        <p:sp>
          <p:nvSpPr>
            <p:cNvPr id="17" name="이등변 삼각형 16"/>
            <p:cNvSpPr/>
            <p:nvPr/>
          </p:nvSpPr>
          <p:spPr>
            <a:xfrm rot="10800000">
              <a:off x="7734943" y="2931832"/>
              <a:ext cx="356019" cy="435683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이등변 삼각형 17"/>
            <p:cNvSpPr/>
            <p:nvPr/>
          </p:nvSpPr>
          <p:spPr>
            <a:xfrm rot="8727075">
              <a:off x="5129211" y="2949334"/>
              <a:ext cx="356019" cy="414729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9422480" y="3130318"/>
              <a:ext cx="2674768" cy="809859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이등변 삼각형 19"/>
            <p:cNvSpPr/>
            <p:nvPr/>
          </p:nvSpPr>
          <p:spPr>
            <a:xfrm rot="13015139">
              <a:off x="10003513" y="3792580"/>
              <a:ext cx="356019" cy="456833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9422482" y="3156700"/>
              <a:ext cx="3240750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인양로프는 손상되거나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부식된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것을 사용하지 않는가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599" y="1572406"/>
            <a:ext cx="2500330" cy="1744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b="1" spc="-133" dirty="0" smtClean="0">
                <a:solidFill>
                  <a:srgbClr val="33CCCC"/>
                </a:solidFill>
              </a:rPr>
              <a:t>04.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작업 전 안전점검 등 </a:t>
            </a: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smtClean="0">
                <a:solidFill>
                  <a:srgbClr val="33CCCC"/>
                </a:solidFill>
              </a:rPr>
              <a:t>안전의</a:t>
            </a:r>
            <a:endParaRPr lang="en-US" altLang="ko-KR" sz="2200" b="1" spc="-133" dirty="0" smtClean="0">
              <a:solidFill>
                <a:srgbClr val="33CCCC"/>
              </a:solidFill>
            </a:endParaRPr>
          </a:p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ko-KR" altLang="en-US" sz="2200" b="1" spc="-133" dirty="0" err="1" smtClean="0">
                <a:solidFill>
                  <a:srgbClr val="33CCCC"/>
                </a:solidFill>
              </a:rPr>
              <a:t>습관화ㆍ생활화</a:t>
            </a:r>
            <a:endParaRPr lang="ko-KR" altLang="en-US" sz="2200" b="1" spc="-133" dirty="0">
              <a:solidFill>
                <a:srgbClr val="33CCCC"/>
              </a:solidFill>
            </a:endParaRPr>
          </a:p>
        </p:txBody>
      </p:sp>
      <p:sp>
        <p:nvSpPr>
          <p:cNvPr id="4" name="대각선 방향의 모서리가 잘린 사각형 3"/>
          <p:cNvSpPr/>
          <p:nvPr/>
        </p:nvSpPr>
        <p:spPr>
          <a:xfrm>
            <a:off x="3584556" y="2072472"/>
            <a:ext cx="7215239" cy="2071702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1747" y="2286786"/>
            <a:ext cx="764386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ko-KR" altLang="en-US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작업별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화학설비 정비보수작업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작업계획서에 따라 작업을 수행하고 작업책임자를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지정ㆍ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운영하고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유해ㆍ위험물질이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누출되지 않도록 해당 설비를 안전하게 격리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개방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불활성가스 치환작업 후 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/>
            </a:r>
            <a:br>
              <a:rPr lang="en-US" altLang="ko-KR" sz="1400" b="1" spc="-133" dirty="0" smtClean="0">
                <a:solidFill>
                  <a:prstClr val="black"/>
                </a:solidFill>
              </a:rPr>
            </a:br>
            <a:r>
              <a:rPr lang="en-US" altLang="ko-KR" sz="1400" b="1" spc="-133" dirty="0" smtClean="0">
                <a:solidFill>
                  <a:prstClr val="black"/>
                </a:solidFill>
              </a:rPr>
              <a:t> 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작업장 및 그 주변의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유해ㆍ위험물질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 가스 농도를 측정 후 작업하고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4557" y="1572406"/>
            <a:ext cx="24288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ct val="150000"/>
              </a:lnSpc>
            </a:pPr>
            <a:r>
              <a:rPr lang="ko-KR" altLang="en-US" sz="1600" b="1" spc="-133" dirty="0" smtClean="0">
                <a:solidFill>
                  <a:srgbClr val="666699"/>
                </a:solidFill>
              </a:rPr>
              <a:t>■ 작업 전 안전점검의 예</a:t>
            </a:r>
            <a:endParaRPr lang="ko-KR" altLang="en-US" sz="1600" b="1" spc="-133" dirty="0">
              <a:solidFill>
                <a:srgbClr val="666699"/>
              </a:solidFill>
            </a:endParaRPr>
          </a:p>
        </p:txBody>
      </p:sp>
      <p:pic>
        <p:nvPicPr>
          <p:cNvPr id="12" name="그림 11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8871" y="2429662"/>
            <a:ext cx="142876" cy="142876"/>
          </a:xfrm>
          <a:prstGeom prst="rect">
            <a:avLst/>
          </a:prstGeom>
        </p:spPr>
      </p:pic>
      <p:sp>
        <p:nvSpPr>
          <p:cNvPr id="13" name="대각선 방향의 모서리가 잘린 사각형 12"/>
          <p:cNvSpPr/>
          <p:nvPr/>
        </p:nvSpPr>
        <p:spPr>
          <a:xfrm>
            <a:off x="3584557" y="4358488"/>
            <a:ext cx="7215239" cy="1643074"/>
          </a:xfrm>
          <a:prstGeom prst="snip2DiagRect">
            <a:avLst/>
          </a:prstGeom>
          <a:solidFill>
            <a:srgbClr val="33CCCC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185" y="4501364"/>
            <a:ext cx="7643866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600" b="1" spc="-133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spc="-133" dirty="0" err="1" smtClean="0">
                <a:solidFill>
                  <a:prstClr val="black"/>
                </a:solidFill>
              </a:rPr>
              <a:t>설비별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 점검 포인트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예 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33" dirty="0" smtClean="0">
                <a:solidFill>
                  <a:prstClr val="black"/>
                </a:solidFill>
              </a:rPr>
              <a:t>지게차</a:t>
            </a:r>
            <a:r>
              <a:rPr lang="en-US" altLang="ko-KR" sz="1600" b="1" spc="-133" dirty="0" smtClean="0">
                <a:solidFill>
                  <a:prstClr val="black"/>
                </a:solidFill>
              </a:rPr>
              <a:t>) 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작업장소 주변에 다른 근로자의 접근을 통제하고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지게차의 </a:t>
            </a:r>
            <a:r>
              <a:rPr lang="ko-KR" altLang="en-US" sz="1400" b="1" spc="-133" dirty="0" err="1" smtClean="0">
                <a:solidFill>
                  <a:prstClr val="black"/>
                </a:solidFill>
              </a:rPr>
              <a:t>후사경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,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좌석안전띠 등 안전장치가 정상적으로 설치되어 있는가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50000"/>
              </a:lnSpc>
              <a:buClr>
                <a:srgbClr val="33CCCC"/>
              </a:buClr>
            </a:pPr>
            <a:r>
              <a:rPr lang="en-US" altLang="ko-KR" sz="1400" b="1" spc="-133" dirty="0" smtClean="0">
                <a:solidFill>
                  <a:srgbClr val="666699"/>
                </a:solidFill>
              </a:rPr>
              <a:t>•</a:t>
            </a:r>
            <a:r>
              <a:rPr lang="en-US" altLang="ko-KR" sz="1400" b="1" spc="-133" dirty="0" smtClean="0">
                <a:solidFill>
                  <a:prstClr val="white"/>
                </a:solidFill>
              </a:rPr>
              <a:t> </a:t>
            </a:r>
            <a:r>
              <a:rPr lang="ko-KR" altLang="en-US" sz="1400" b="1" spc="-133" dirty="0" smtClean="0">
                <a:solidFill>
                  <a:prstClr val="black"/>
                </a:solidFill>
              </a:rPr>
              <a:t>지게차 운전자는 유자격자인가</a:t>
            </a:r>
            <a:r>
              <a:rPr lang="en-US" altLang="ko-KR" sz="1400" b="1" spc="-133" dirty="0" smtClean="0">
                <a:solidFill>
                  <a:prstClr val="black"/>
                </a:solidFill>
              </a:rPr>
              <a:t>?</a:t>
            </a:r>
          </a:p>
        </p:txBody>
      </p:sp>
      <p:pic>
        <p:nvPicPr>
          <p:cNvPr id="16" name="그림 15" descr="아이콘 화살표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70309" y="4644240"/>
            <a:ext cx="142876" cy="14287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869913" y="286522"/>
            <a:ext cx="8143932" cy="877163"/>
            <a:chOff x="869913" y="286522"/>
            <a:chExt cx="8143932" cy="877163"/>
          </a:xfrm>
        </p:grpSpPr>
        <p:sp>
          <p:nvSpPr>
            <p:cNvPr id="11" name="TextBox 10"/>
            <p:cNvSpPr txBox="1"/>
            <p:nvPr/>
          </p:nvSpPr>
          <p:spPr>
            <a:xfrm>
              <a:off x="2798739" y="286522"/>
              <a:ext cx="714380" cy="877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ct val="150000"/>
                </a:lnSpc>
              </a:pPr>
              <a:r>
                <a:rPr lang="en-US" altLang="ko-KR" sz="3800" b="1" spc="-133" dirty="0" smtClean="0">
                  <a:solidFill>
                    <a:prstClr val="white"/>
                  </a:solidFill>
                </a:rPr>
                <a:t>1</a:t>
              </a:r>
              <a:endParaRPr lang="ko-KR" altLang="en-US" sz="3800" b="1" spc="-133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98871" y="429398"/>
              <a:ext cx="5214974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prstClr val="white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</a:rPr>
                <a:t>신규 입사자의 직장생활</a:t>
              </a:r>
              <a:endParaRPr lang="en-US" sz="2800" b="1" spc="-133" dirty="0">
                <a:solidFill>
                  <a:prstClr val="white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9913" y="429398"/>
              <a:ext cx="1428760" cy="4873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dirty="0" smtClean="0">
                  <a:solidFill>
                    <a:prstClr val="white"/>
                  </a:solidFill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dirty="0" smtClean="0">
                  <a:solidFill>
                    <a:prstClr val="white"/>
                  </a:solidFill>
                </a:rPr>
                <a:t>안전보건나침반</a:t>
              </a:r>
              <a:endParaRPr lang="ko-KR" altLang="en-US" sz="1100" b="1" kern="0" spc="-133" dirty="0">
                <a:solidFill>
                  <a:prstClr val="white"/>
                </a:solidFill>
              </a:endParaRPr>
            </a:p>
          </p:txBody>
        </p:sp>
      </p:grpSp>
      <p:pic>
        <p:nvPicPr>
          <p:cNvPr id="18" name="그림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63" y="91128"/>
            <a:ext cx="11117349" cy="128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전기설비작업   주요 위험요인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4607" y="1638887"/>
            <a:ext cx="3960440" cy="386793"/>
            <a:chOff x="691170" y="2277667"/>
            <a:chExt cx="5020144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전기설비 자재 반입 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· 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가공 </a:t>
              </a:r>
              <a:r>
                <a:rPr lang="en-US" altLang="ko-KR" sz="1800" b="1" spc="-178" dirty="0" smtClean="0">
                  <a:solidFill>
                    <a:srgbClr val="646464"/>
                  </a:solidFill>
                  <a:latin typeface="+mj-ea"/>
                </a:rPr>
                <a:t>· </a:t>
              </a:r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운반 </a:t>
              </a:r>
              <a:endParaRPr lang="ko-KR" altLang="en-US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1</a:t>
              </a:r>
              <a:endParaRPr lang="ko-KR" altLang="en-US" sz="1900" b="1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3708623" y="2277666"/>
            <a:ext cx="8133580" cy="4100960"/>
            <a:chOff x="3492599" y="2235744"/>
            <a:chExt cx="9170633" cy="4623844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6110" y="3194824"/>
              <a:ext cx="6495852" cy="3664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모서리가 둥근 직사각형 11"/>
            <p:cNvSpPr/>
            <p:nvPr/>
          </p:nvSpPr>
          <p:spPr>
            <a:xfrm>
              <a:off x="3492599" y="2235744"/>
              <a:ext cx="2516866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6211949" y="2235744"/>
              <a:ext cx="2720327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모서리가 둥근 직사각형 13"/>
            <p:cNvSpPr/>
            <p:nvPr/>
          </p:nvSpPr>
          <p:spPr>
            <a:xfrm>
              <a:off x="9437031" y="2235744"/>
              <a:ext cx="2661624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505149" y="2274811"/>
              <a:ext cx="2634368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근로자는 안전모 등  개인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보호구를 착용하고 있는가 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211948" y="2274811"/>
              <a:ext cx="3225082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전기선 등 </a:t>
              </a:r>
              <a:r>
                <a:rPr lang="ko-KR" altLang="en-US" sz="1400" b="1" spc="-178" dirty="0" err="1" smtClean="0">
                  <a:solidFill>
                    <a:srgbClr val="8D7E69"/>
                  </a:solidFill>
                </a:rPr>
                <a:t>중량물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인양 시에는 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운반용구를 사용하는가 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9433029" y="2274811"/>
              <a:ext cx="3071571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운반용 트럭은 신호수에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의해 안전하게 유도되는가</a:t>
              </a:r>
            </a:p>
          </p:txBody>
        </p:sp>
        <p:sp>
          <p:nvSpPr>
            <p:cNvPr id="18" name="이등변 삼각형 17"/>
            <p:cNvSpPr/>
            <p:nvPr/>
          </p:nvSpPr>
          <p:spPr>
            <a:xfrm rot="10800000">
              <a:off x="7734943" y="2931832"/>
              <a:ext cx="356019" cy="435683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이등변 삼각형 18"/>
            <p:cNvSpPr/>
            <p:nvPr/>
          </p:nvSpPr>
          <p:spPr>
            <a:xfrm rot="8727075">
              <a:off x="5129211" y="2949334"/>
              <a:ext cx="356019" cy="414729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9422480" y="3130318"/>
              <a:ext cx="2674768" cy="809859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이등변 삼각형 20"/>
            <p:cNvSpPr/>
            <p:nvPr/>
          </p:nvSpPr>
          <p:spPr>
            <a:xfrm rot="13015139">
              <a:off x="10003513" y="3792580"/>
              <a:ext cx="356019" cy="456833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9422482" y="3156700"/>
              <a:ext cx="3240750" cy="609619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차량에 무리하게 올라가서 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작업하지는 않는가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전기설비작업   주요 위험요인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4607" y="1638887"/>
            <a:ext cx="3960440" cy="386793"/>
            <a:chOff x="691170" y="2277667"/>
            <a:chExt cx="5020144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전기설비 배선</a:t>
              </a:r>
              <a:endParaRPr lang="ko-KR" altLang="en-US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2</a:t>
              </a:r>
              <a:endParaRPr lang="ko-KR" altLang="en-US" sz="1900" b="1" dirty="0"/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636615" y="2277666"/>
            <a:ext cx="8087544" cy="3994338"/>
            <a:chOff x="1794124" y="1653336"/>
            <a:chExt cx="9370053" cy="4627754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520" y="2637523"/>
              <a:ext cx="6703780" cy="3643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모서리가 둥근 직사각형 10"/>
            <p:cNvSpPr/>
            <p:nvPr/>
          </p:nvSpPr>
          <p:spPr>
            <a:xfrm>
              <a:off x="1794124" y="1653336"/>
              <a:ext cx="2646918" cy="1072910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4513474" y="1653337"/>
              <a:ext cx="3154870" cy="1072910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7738556" y="1653336"/>
              <a:ext cx="3073821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806674" y="1692403"/>
              <a:ext cx="2634368" cy="876030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배선작업 시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근로자는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안전모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등 개인보호구를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착용하고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있는가 </a:t>
              </a: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4536876" y="1692403"/>
              <a:ext cx="3041113" cy="876030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사다리를 작업발판 대용으로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불안정하게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사용하고 있지는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 않은가 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16" name="이등변 삼각형 15"/>
            <p:cNvSpPr/>
            <p:nvPr/>
          </p:nvSpPr>
          <p:spPr>
            <a:xfrm rot="12289964">
              <a:off x="5902654" y="2601541"/>
              <a:ext cx="356019" cy="435683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7724005" y="2547910"/>
              <a:ext cx="3089000" cy="1101743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이등변 삼각형 17"/>
            <p:cNvSpPr/>
            <p:nvPr/>
          </p:nvSpPr>
          <p:spPr>
            <a:xfrm rot="15411790">
              <a:off x="7414164" y="2970051"/>
              <a:ext cx="267564" cy="607859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7759110" y="2574291"/>
              <a:ext cx="3405067" cy="876030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고소작업 시 이동식 비계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등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안전한 작업발판을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설치하여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작업하는가 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20" name="이등변 삼각형 19"/>
            <p:cNvSpPr/>
            <p:nvPr/>
          </p:nvSpPr>
          <p:spPr>
            <a:xfrm rot="8727075">
              <a:off x="3556830" y="2584225"/>
              <a:ext cx="356019" cy="414729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7769658" y="1692403"/>
              <a:ext cx="3394519" cy="626421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배선작업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중 근로자가 무리한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동작으로 </a:t>
              </a:r>
              <a:r>
                <a:rPr lang="ko-KR" altLang="en-US" sz="1400" b="1" spc="-178" dirty="0">
                  <a:solidFill>
                    <a:srgbClr val="8D7E69"/>
                  </a:solidFill>
                </a:rPr>
                <a:t>떨어질 위험은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없는가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55599" y="1572406"/>
            <a:ext cx="2404952" cy="7181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83558" indent="-383558">
              <a:lnSpc>
                <a:spcPts val="2800"/>
              </a:lnSpc>
              <a:spcAft>
                <a:spcPts val="799"/>
              </a:spcAft>
            </a:pPr>
            <a:r>
              <a:rPr lang="en-US" altLang="ko-KR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02. </a:t>
            </a:r>
            <a:r>
              <a:rPr lang="ko-KR" altLang="en-US" sz="2200" b="1" spc="-150" dirty="0" smtClean="0">
                <a:solidFill>
                  <a:srgbClr val="33CCCC"/>
                </a:solidFill>
                <a:latin typeface="+mj-ea"/>
                <a:ea typeface="+mj-ea"/>
              </a:rPr>
              <a:t>전기설비작업   주요 위험요인</a:t>
            </a:r>
            <a:endParaRPr lang="ko-KR" altLang="en-US" sz="2200" b="1" spc="-150" dirty="0">
              <a:solidFill>
                <a:srgbClr val="33CCCC"/>
              </a:solidFill>
              <a:latin typeface="+mj-ea"/>
              <a:ea typeface="+mj-ea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3564607" y="1638887"/>
            <a:ext cx="3960440" cy="386793"/>
            <a:chOff x="691170" y="2277667"/>
            <a:chExt cx="5020144" cy="386793"/>
          </a:xfrm>
        </p:grpSpPr>
        <p:sp>
          <p:nvSpPr>
            <p:cNvPr id="8" name="직사각형 10"/>
            <p:cNvSpPr/>
            <p:nvPr/>
          </p:nvSpPr>
          <p:spPr>
            <a:xfrm>
              <a:off x="1260351" y="2277667"/>
              <a:ext cx="4450963" cy="386793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ko-KR" altLang="en-US" sz="1800" b="1" spc="-178" dirty="0" smtClean="0">
                  <a:solidFill>
                    <a:srgbClr val="646464"/>
                  </a:solidFill>
                  <a:latin typeface="+mj-ea"/>
                </a:rPr>
                <a:t>전기설비 배선</a:t>
              </a:r>
              <a:endParaRPr lang="ko-KR" altLang="en-US" sz="1800" b="1" spc="-178" dirty="0">
                <a:solidFill>
                  <a:srgbClr val="646464"/>
                </a:solidFill>
                <a:latin typeface="+mj-ea"/>
              </a:endParaRPr>
            </a:p>
          </p:txBody>
        </p:sp>
        <p:sp>
          <p:nvSpPr>
            <p:cNvPr id="9" name="대각선 방향의 모서리가 둥근 사각형 11"/>
            <p:cNvSpPr/>
            <p:nvPr/>
          </p:nvSpPr>
          <p:spPr>
            <a:xfrm>
              <a:off x="691170" y="2279792"/>
              <a:ext cx="553691" cy="372344"/>
            </a:xfrm>
            <a:prstGeom prst="round2DiagRect">
              <a:avLst>
                <a:gd name="adj1" fmla="val 0"/>
                <a:gd name="adj2" fmla="val 32713"/>
              </a:avLst>
            </a:prstGeom>
            <a:solidFill>
              <a:srgbClr val="57C4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r>
                <a:rPr lang="en-US" altLang="ko-KR" sz="1900" b="1" dirty="0" smtClean="0"/>
                <a:t>2</a:t>
              </a:r>
              <a:endParaRPr lang="ko-KR" altLang="en-US" sz="1900" b="1" dirty="0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3636615" y="2277666"/>
            <a:ext cx="8087544" cy="3994338"/>
            <a:chOff x="1794124" y="1653336"/>
            <a:chExt cx="9370053" cy="4627754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520" y="2637523"/>
              <a:ext cx="6703780" cy="3643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모서리가 둥근 직사각형 11"/>
            <p:cNvSpPr/>
            <p:nvPr/>
          </p:nvSpPr>
          <p:spPr>
            <a:xfrm>
              <a:off x="1794124" y="1653336"/>
              <a:ext cx="2646918" cy="1072910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4513474" y="1653337"/>
              <a:ext cx="3154870" cy="834268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모서리가 둥근 직사각형 13"/>
            <p:cNvSpPr/>
            <p:nvPr/>
          </p:nvSpPr>
          <p:spPr>
            <a:xfrm>
              <a:off x="7738556" y="1653336"/>
              <a:ext cx="3073821" cy="840137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806674" y="1692403"/>
              <a:ext cx="2634368" cy="876030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작업발판은 무너지거나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깔리지 않도록 견고한 것을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사용하는가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536876" y="1692403"/>
              <a:ext cx="3041113" cy="626421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작업발판은 견고하고 평탄한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바닥에 설치하였는가 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17" name="이등변 삼각형 16"/>
            <p:cNvSpPr/>
            <p:nvPr/>
          </p:nvSpPr>
          <p:spPr>
            <a:xfrm rot="12289964">
              <a:off x="5970020" y="2295558"/>
              <a:ext cx="356020" cy="756498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7724005" y="2547910"/>
              <a:ext cx="3089000" cy="857391"/>
            </a:xfrm>
            <a:prstGeom prst="roundRect">
              <a:avLst>
                <a:gd name="adj" fmla="val 7623"/>
              </a:avLst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이등변 삼각형 18"/>
            <p:cNvSpPr/>
            <p:nvPr/>
          </p:nvSpPr>
          <p:spPr>
            <a:xfrm rot="15411790">
              <a:off x="7414164" y="2970051"/>
              <a:ext cx="267564" cy="607859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7759110" y="2574291"/>
              <a:ext cx="3405067" cy="626421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이동식 비계에는 </a:t>
              </a:r>
              <a:r>
                <a:rPr lang="ko-KR" altLang="en-US" sz="1400" b="1" spc="-178" dirty="0" err="1" smtClean="0">
                  <a:solidFill>
                    <a:srgbClr val="8D7E69"/>
                  </a:solidFill>
                </a:rPr>
                <a:t>안전난간대와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승강사다리가 설치되어 있는가 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  <p:sp>
          <p:nvSpPr>
            <p:cNvPr id="21" name="이등변 삼각형 20"/>
            <p:cNvSpPr/>
            <p:nvPr/>
          </p:nvSpPr>
          <p:spPr>
            <a:xfrm rot="8727075">
              <a:off x="3556830" y="2584225"/>
              <a:ext cx="356019" cy="414729"/>
            </a:xfrm>
            <a:prstGeom prst="triangle">
              <a:avLst/>
            </a:prstGeom>
            <a:solidFill>
              <a:srgbClr val="F3ED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7769658" y="1692403"/>
              <a:ext cx="3394519" cy="876030"/>
            </a:xfrm>
            <a:prstGeom prst="rect">
              <a:avLst/>
            </a:prstGeom>
          </p:spPr>
          <p:txBody>
            <a:bodyPr wrap="square" lIns="108731" tIns="54366" rIns="108731" bIns="54366">
              <a:spAutoFit/>
            </a:bodyPr>
            <a:lstStyle/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•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배선작업 중 주변 </a:t>
              </a:r>
              <a:r>
                <a:rPr lang="ko-KR" altLang="en-US" sz="1400" b="1" spc="-178" dirty="0" err="1" smtClean="0">
                  <a:solidFill>
                    <a:srgbClr val="8D7E69"/>
                  </a:solidFill>
                </a:rPr>
                <a:t>개구부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또는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err="1" smtClean="0">
                  <a:solidFill>
                    <a:srgbClr val="8D7E69"/>
                  </a:solidFill>
                </a:rPr>
                <a:t>슬래브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err="1" smtClean="0">
                  <a:solidFill>
                    <a:srgbClr val="8D7E69"/>
                  </a:solidFill>
                </a:rPr>
                <a:t>단부로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 떨어질 </a:t>
              </a:r>
              <a:endParaRPr lang="en-US" altLang="ko-KR" sz="1400" b="1" spc="-178" dirty="0" smtClean="0">
                <a:solidFill>
                  <a:srgbClr val="8D7E69"/>
                </a:solidFill>
              </a:endParaRPr>
            </a:p>
            <a:p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위험은 </a:t>
              </a:r>
              <a:r>
                <a:rPr lang="en-US" altLang="ko-KR" sz="1400" b="1" spc="-178" dirty="0" smtClean="0">
                  <a:solidFill>
                    <a:srgbClr val="8D7E69"/>
                  </a:solidFill>
                </a:rPr>
                <a:t> </a:t>
              </a:r>
              <a:r>
                <a:rPr lang="ko-KR" altLang="en-US" sz="1400" b="1" spc="-178" dirty="0" smtClean="0">
                  <a:solidFill>
                    <a:srgbClr val="8D7E69"/>
                  </a:solidFill>
                </a:rPr>
                <a:t>없는가</a:t>
              </a:r>
              <a:endParaRPr lang="ko-KR" altLang="en-US" sz="1400" b="1" spc="-178" dirty="0">
                <a:solidFill>
                  <a:srgbClr val="8D7E69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8" name="TextBox 7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9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10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2" name="직사각형 11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계단으로 변압기  운반작업 중 전기공 깔림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3" name="대각선 방향의 모서리가 둥근 사각형 12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1</a:t>
                  </a:r>
                  <a:endParaRPr lang="ko-KR" altLang="en-US" sz="1900" b="1" dirty="0"/>
                </a:p>
              </p:txBody>
            </p:sp>
          </p:grpSp>
          <p:sp>
            <p:nvSpPr>
              <p:cNvPr id="11" name="직사각형 10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아파트 신축공사 현장 내 지하 주차장에서 계단에 각재를 깔고 위에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구름대</a:t>
            </a:r>
            <a:r>
              <a:rPr lang="en-US" altLang="ko-KR" sz="1300" spc="-119" dirty="0" smtClean="0">
                <a:solidFill>
                  <a:srgbClr val="8D7E69"/>
                </a:solidFill>
              </a:rPr>
              <a:t>(</a:t>
            </a:r>
            <a:r>
              <a:rPr lang="en-US" altLang="ko-KR" sz="1300" dirty="0" smtClean="0">
                <a:solidFill>
                  <a:srgbClr val="8D7E69"/>
                </a:solidFill>
              </a:rPr>
              <a:t>Ø48.6</a:t>
            </a:r>
            <a:r>
              <a:rPr lang="en-US" altLang="ko-KR" sz="1300" spc="-119" dirty="0" smtClean="0">
                <a:solidFill>
                  <a:srgbClr val="8D7E69"/>
                </a:solidFill>
              </a:rPr>
              <a:t>㎜, </a:t>
            </a:r>
            <a:r>
              <a:rPr lang="ko-KR" altLang="en-US" sz="1300" spc="-119" dirty="0" smtClean="0">
                <a:solidFill>
                  <a:srgbClr val="8D7E69"/>
                </a:solidFill>
              </a:rPr>
              <a:t>강관</a:t>
            </a:r>
            <a:r>
              <a:rPr lang="en-US" altLang="ko-KR" sz="1300" spc="-119" dirty="0" smtClean="0">
                <a:solidFill>
                  <a:srgbClr val="8D7E69"/>
                </a:solidFill>
              </a:rPr>
              <a:t>)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를   설치하여 전기실 내부로 변압기</a:t>
            </a:r>
            <a:r>
              <a:rPr lang="en-US" altLang="ko-KR" sz="1300" spc="-119" dirty="0" smtClean="0">
                <a:solidFill>
                  <a:srgbClr val="8D7E69"/>
                </a:solidFill>
              </a:rPr>
              <a:t>(</a:t>
            </a:r>
            <a:r>
              <a:rPr lang="ko-KR" altLang="en-US" sz="1300" spc="-119" dirty="0" smtClean="0">
                <a:solidFill>
                  <a:srgbClr val="8D7E69"/>
                </a:solidFill>
              </a:rPr>
              <a:t>중량 </a:t>
            </a:r>
            <a:r>
              <a:rPr lang="en-US" altLang="ko-KR" sz="1300" dirty="0" smtClean="0">
                <a:solidFill>
                  <a:srgbClr val="8D7E69"/>
                </a:solidFill>
              </a:rPr>
              <a:t>2055</a:t>
            </a:r>
            <a:r>
              <a:rPr lang="en-US" altLang="ko-KR" sz="1300" spc="-119" dirty="0" smtClean="0">
                <a:solidFill>
                  <a:srgbClr val="8D7E69"/>
                </a:solidFill>
              </a:rPr>
              <a:t>㎏)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를 운반하던 중 변압기가 중심을 잃고 넘어지면서 작업자가 깔려 사망</a:t>
            </a:r>
            <a:r>
              <a:rPr lang="en-US" altLang="ko-KR" sz="1600" spc="-119" dirty="0" smtClean="0">
                <a:solidFill>
                  <a:srgbClr val="8D7E69"/>
                </a:solidFill>
              </a:rPr>
              <a:t>.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</a:t>
            </a:r>
            <a:endParaRPr lang="ko-KR" altLang="en-US" sz="1600" spc="-119" dirty="0">
              <a:solidFill>
                <a:srgbClr val="8D7E69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663" y="2565698"/>
            <a:ext cx="6789356" cy="378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3711622" y="2375229"/>
            <a:ext cx="762984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280" y="2496324"/>
            <a:ext cx="278891" cy="192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140671" y="2193271"/>
            <a:ext cx="7056784" cy="575627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800" b="1" spc="-119" dirty="0" smtClean="0">
                <a:solidFill>
                  <a:srgbClr val="8D7E69"/>
                </a:solidFill>
              </a:rPr>
              <a:t>작업방법 불량 </a:t>
            </a:r>
            <a:r>
              <a:rPr lang="en-US" altLang="ko-KR" sz="1800" b="1" spc="-119" dirty="0" smtClean="0">
                <a:solidFill>
                  <a:srgbClr val="8D7E69"/>
                </a:solidFill>
              </a:rPr>
              <a:t>	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grpSp>
        <p:nvGrpSpPr>
          <p:cNvPr id="9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0" name="TextBox 9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14" name="TextBox 13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16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8" name="직사각형 17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계단으로 변압기  운반작업 중 전기공 깔림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9" name="대각선 방향의 모서리가 둥근 사각형 18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1</a:t>
                  </a:r>
                  <a:endParaRPr lang="ko-KR" altLang="en-US" sz="1900" b="1" dirty="0"/>
                </a:p>
              </p:txBody>
            </p:sp>
          </p:grpSp>
          <p:sp>
            <p:nvSpPr>
              <p:cNvPr id="17" name="직사각형 16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20" name="TextBox 19"/>
          <p:cNvSpPr txBox="1"/>
          <p:nvPr/>
        </p:nvSpPr>
        <p:spPr>
          <a:xfrm>
            <a:off x="4068663" y="2781722"/>
            <a:ext cx="7163321" cy="1206119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83887C"/>
                </a:solidFill>
              </a:rPr>
              <a:t>계단에 지지용 각재를 깔고 위에 </a:t>
            </a:r>
            <a:r>
              <a:rPr lang="ko-KR" altLang="en-US" sz="1600" spc="-150" dirty="0" err="1" smtClean="0">
                <a:solidFill>
                  <a:srgbClr val="83887C"/>
                </a:solidFill>
              </a:rPr>
              <a:t>구름대를</a:t>
            </a:r>
            <a:r>
              <a:rPr lang="ko-KR" altLang="en-US" sz="1600" spc="-150" dirty="0" smtClean="0">
                <a:solidFill>
                  <a:srgbClr val="83887C"/>
                </a:solidFill>
              </a:rPr>
              <a:t> 설치한 후 변압기를 운반하는 과정에서    변압기 하중과 운반작업 중의 작업충격 등으로 계단에 걸쳐놓은  지지용 각재가 이탈됨으로써 변압기가 무게중심을 잃고 넘어져 근로자가 끼임</a:t>
            </a:r>
            <a:endParaRPr lang="ko-KR" altLang="en-US" sz="1600" spc="-150" dirty="0">
              <a:solidFill>
                <a:srgbClr val="83887C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207" y="4933634"/>
            <a:ext cx="2540884" cy="141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64607" y="1629594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예방대책</a:t>
            </a:r>
          </a:p>
          <a:p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711509" y="365143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 b="1"/>
          </a:p>
        </p:txBody>
      </p:sp>
      <p:sp>
        <p:nvSpPr>
          <p:cNvPr id="4" name="모서리가 둥근 직사각형 3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변압기 운반작업 방법 개선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140672" y="3652086"/>
            <a:ext cx="6480719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작업반경 내 근로자 출입 제한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7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3710564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68664" y="2781722"/>
            <a:ext cx="6984776" cy="738298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지게차를 활용하거나</a:t>
            </a:r>
            <a:r>
              <a:rPr lang="en-US" altLang="ko-KR" sz="1600" dirty="0" smtClean="0">
                <a:solidFill>
                  <a:srgbClr val="83887C"/>
                </a:solidFill>
              </a:rPr>
              <a:t>, </a:t>
            </a:r>
            <a:r>
              <a:rPr lang="ko-KR" altLang="en-US" sz="1600" dirty="0" smtClean="0">
                <a:solidFill>
                  <a:srgbClr val="83887C"/>
                </a:solidFill>
              </a:rPr>
              <a:t>보 상부 등에 앵커를 견고하게 고정하고 체인블록 등의 기구를 사용하여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체결점을</a:t>
            </a:r>
            <a:r>
              <a:rPr lang="ko-KR" altLang="en-US" sz="1600" dirty="0" smtClean="0">
                <a:solidFill>
                  <a:srgbClr val="83887C"/>
                </a:solidFill>
              </a:rPr>
              <a:t> </a:t>
            </a:r>
            <a:r>
              <a:rPr lang="en-US" altLang="ko-KR" sz="1600" dirty="0" smtClean="0">
                <a:solidFill>
                  <a:srgbClr val="83887C"/>
                </a:solidFill>
              </a:rPr>
              <a:t>2</a:t>
            </a:r>
            <a:r>
              <a:rPr lang="ko-KR" altLang="en-US" sz="1600" dirty="0" smtClean="0">
                <a:solidFill>
                  <a:srgbClr val="83887C"/>
                </a:solidFill>
              </a:rPr>
              <a:t>개소 이상으로 보강 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  <p:grpSp>
        <p:nvGrpSpPr>
          <p:cNvPr id="11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12" name="TextBox 11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16" name="TextBox 15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17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18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20" name="직사각형 19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계단으로 변압기  운반작업 중 전기공 깔림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21" name="대각선 방향의 모서리가 둥근 사각형 20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1</a:t>
                  </a:r>
                  <a:endParaRPr lang="ko-KR" altLang="en-US" sz="1900" b="1" dirty="0"/>
                </a:p>
              </p:txBody>
            </p:sp>
          </p:grpSp>
          <p:sp>
            <p:nvSpPr>
              <p:cNvPr id="19" name="직사각형 18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207" y="4933634"/>
            <a:ext cx="2540884" cy="141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전기작업 중 사다리와 함께     넘어짐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아파트 신축공사 현장의 거실 발코니에서 전기공사 협력업체 소속 작업자가 천장 전선관 </a:t>
            </a:r>
            <a:endParaRPr lang="en-US" altLang="ko-KR" sz="1600" spc="-119" dirty="0" smtClean="0">
              <a:solidFill>
                <a:srgbClr val="8D7E69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보호박스</a:t>
            </a:r>
            <a:r>
              <a:rPr lang="en-US" altLang="ko-KR" sz="1200" dirty="0" smtClean="0">
                <a:solidFill>
                  <a:srgbClr val="8D7E69"/>
                </a:solidFill>
              </a:rPr>
              <a:t>Out-Let Box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를 시공하기 위해 사다리 위에서 작업을 하던 중 사다리가 넘어지면서 </a:t>
            </a:r>
            <a:endParaRPr lang="en-US" altLang="ko-KR" sz="1600" spc="-119" dirty="0" smtClean="0">
              <a:solidFill>
                <a:srgbClr val="8D7E69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바닥으로 떨어져 사망</a:t>
            </a:r>
            <a:r>
              <a:rPr lang="en-US" altLang="ko-KR" sz="1600" spc="-119" dirty="0" smtClean="0">
                <a:solidFill>
                  <a:srgbClr val="8D7E69"/>
                </a:solidFill>
              </a:rPr>
              <a:t>. </a:t>
            </a:r>
            <a:endParaRPr lang="en-US" altLang="ko-KR" sz="1600" spc="-119" dirty="0">
              <a:solidFill>
                <a:srgbClr val="8D7E69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631" y="2565698"/>
            <a:ext cx="7128792" cy="377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전기작업 중 사다리와 함께     넘어짐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021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발생원인</a:t>
            </a:r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3636615" y="2421682"/>
            <a:ext cx="7704856" cy="2952328"/>
            <a:chOff x="1244412" y="2709547"/>
            <a:chExt cx="9287124" cy="2778123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1244412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4485784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모서리가 둥근 직사각형 16"/>
            <p:cNvSpPr/>
            <p:nvPr/>
          </p:nvSpPr>
          <p:spPr>
            <a:xfrm>
              <a:off x="7809069" y="2709547"/>
              <a:ext cx="2722467" cy="2778123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EEEEE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731" tIns="54366" rIns="108731" bIns="54366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558"/>
            <a:stretch/>
          </p:blipFill>
          <p:spPr bwMode="auto">
            <a:xfrm>
              <a:off x="1582397" y="3068117"/>
              <a:ext cx="2079064" cy="1285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406"/>
            <a:stretch/>
          </p:blipFill>
          <p:spPr bwMode="auto">
            <a:xfrm>
              <a:off x="4824331" y="3068117"/>
              <a:ext cx="2068178" cy="12979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37039"/>
            <a:stretch/>
          </p:blipFill>
          <p:spPr bwMode="auto">
            <a:xfrm>
              <a:off x="8314199" y="3068117"/>
              <a:ext cx="1714413" cy="1285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" name="직사각형 20"/>
            <p:cNvSpPr/>
            <p:nvPr/>
          </p:nvSpPr>
          <p:spPr>
            <a:xfrm>
              <a:off x="1593584" y="4673122"/>
              <a:ext cx="2056693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작업발판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err="1" smtClean="0">
                  <a:solidFill>
                    <a:srgbClr val="5B5E56"/>
                  </a:solidFill>
                </a:rPr>
                <a:t>미설치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4481927" y="4682253"/>
              <a:ext cx="2752990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이동식 사다리 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안전조치 </a:t>
              </a:r>
              <a:r>
                <a:rPr lang="ko-KR" altLang="en-US" sz="1700" b="1" spc="-119" dirty="0" err="1" smtClean="0">
                  <a:solidFill>
                    <a:srgbClr val="5B5E56"/>
                  </a:solidFill>
                </a:rPr>
                <a:t>미실시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8143060" y="4666661"/>
              <a:ext cx="2056693" cy="737658"/>
            </a:xfrm>
            <a:prstGeom prst="rect">
              <a:avLst/>
            </a:prstGeom>
          </p:spPr>
          <p:txBody>
            <a:bodyPr wrap="square" lIns="108731" tIns="54366" rIns="108731" bIns="54366" anchor="t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개인보호구</a:t>
              </a:r>
              <a:endParaRPr lang="en-US" altLang="ko-KR" sz="1700" b="1" spc="-119" dirty="0" smtClean="0">
                <a:solidFill>
                  <a:srgbClr val="5B5E56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700" b="1" spc="-119" dirty="0" smtClean="0">
                  <a:solidFill>
                    <a:srgbClr val="5B5E56"/>
                  </a:solidFill>
                </a:rPr>
                <a:t>착용 불량</a:t>
              </a:r>
              <a:endParaRPr lang="ko-KR" altLang="en-US" sz="1700" b="1" spc="-119" dirty="0">
                <a:solidFill>
                  <a:srgbClr val="5B5E56"/>
                </a:solidFill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1424117" y="4510164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>
              <a:off x="4660607" y="4510164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>
              <a:off x="7973593" y="4510164"/>
              <a:ext cx="2395625" cy="0"/>
            </a:xfrm>
            <a:prstGeom prst="line">
              <a:avLst/>
            </a:prstGeom>
            <a:ln>
              <a:solidFill>
                <a:srgbClr val="C0C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7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145" y="4653791"/>
              <a:ext cx="278891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290" y="4653791"/>
              <a:ext cx="278891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3" descr="C:\Users\Administrator\Documents\DaumCloud\작업\외부작업\김경화 교수님 작업_KOSHA\2차 작업\#1_고령근로자\images\check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1890" y="4653791"/>
              <a:ext cx="278891" cy="192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전기작업 중 사다리와 함께     넘어짐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2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직사각형 12"/>
          <p:cNvSpPr/>
          <p:nvPr/>
        </p:nvSpPr>
        <p:spPr>
          <a:xfrm>
            <a:off x="3564607" y="1629594"/>
            <a:ext cx="2448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spc="-178" dirty="0" smtClean="0">
                <a:solidFill>
                  <a:srgbClr val="FFC000"/>
                </a:solidFill>
                <a:latin typeface="+mj-ea"/>
              </a:rPr>
              <a:t>≫</a:t>
            </a:r>
            <a:r>
              <a:rPr lang="ko-KR" altLang="en-US" sz="2000" b="1" spc="-178" dirty="0" smtClean="0">
                <a:solidFill>
                  <a:srgbClr val="646464"/>
                </a:solidFill>
                <a:latin typeface="+mj-ea"/>
              </a:rPr>
              <a:t> 재해 예방대책</a:t>
            </a:r>
          </a:p>
          <a:p>
            <a:endParaRPr lang="ko-KR" altLang="en-US" sz="2000" b="1" spc="-178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711509" y="2375229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140672" y="2384538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안전한 작업발판  반드시 설치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18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639" y="2454778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068664" y="2781722"/>
            <a:ext cx="6984776" cy="419814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spc="-150" dirty="0" smtClean="0">
                <a:solidFill>
                  <a:srgbClr val="83887C"/>
                </a:solidFill>
              </a:rPr>
              <a:t>높이가 </a:t>
            </a:r>
            <a:r>
              <a:rPr lang="en-US" altLang="ko-KR" sz="1600" spc="-150" dirty="0" smtClean="0">
                <a:solidFill>
                  <a:srgbClr val="83887C"/>
                </a:solidFill>
              </a:rPr>
              <a:t>2m </a:t>
            </a:r>
            <a:r>
              <a:rPr lang="ko-KR" altLang="en-US" sz="1600" spc="-150" dirty="0" smtClean="0">
                <a:solidFill>
                  <a:srgbClr val="83887C"/>
                </a:solidFill>
              </a:rPr>
              <a:t>이상인 위치에서 작업할 때</a:t>
            </a:r>
            <a:r>
              <a:rPr lang="en-US" altLang="ko-KR" sz="1600" spc="-150" dirty="0" smtClean="0">
                <a:solidFill>
                  <a:srgbClr val="83887C"/>
                </a:solidFill>
              </a:rPr>
              <a:t>, </a:t>
            </a:r>
            <a:r>
              <a:rPr lang="ko-KR" altLang="en-US" sz="1600" spc="-150" dirty="0" smtClean="0">
                <a:solidFill>
                  <a:srgbClr val="83887C"/>
                </a:solidFill>
              </a:rPr>
              <a:t>이동식 비계</a:t>
            </a:r>
            <a:r>
              <a:rPr lang="en-US" altLang="ko-KR" sz="1600" spc="-150" dirty="0" smtClean="0">
                <a:solidFill>
                  <a:srgbClr val="83887C"/>
                </a:solidFill>
              </a:rPr>
              <a:t>B/T </a:t>
            </a:r>
            <a:r>
              <a:rPr lang="ko-KR" altLang="en-US" sz="1600" spc="-150" dirty="0" smtClean="0">
                <a:solidFill>
                  <a:srgbClr val="83887C"/>
                </a:solidFill>
              </a:rPr>
              <a:t>등 작업발판 설치 후 작업</a:t>
            </a:r>
            <a:endParaRPr lang="ko-KR" altLang="en-US" sz="1600" spc="-150" dirty="0">
              <a:solidFill>
                <a:srgbClr val="83887C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3708623" y="3323567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4137786" y="3332876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이동식 사다리 안전조치 철저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23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3403116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065778" y="3730060"/>
            <a:ext cx="6984776" cy="38288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이동식 사다리가 넘어지는 것을 막기 위해서 넘어짐 방지 철물 설치 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3708623" y="4224596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4137786" y="4233905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보조 작업자의 배치 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27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4304145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065778" y="4631089"/>
            <a:ext cx="6984776" cy="590565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r>
              <a:rPr lang="ko-KR" altLang="en-US" sz="1600" spc="-150" dirty="0" smtClean="0">
                <a:solidFill>
                  <a:srgbClr val="83887C"/>
                </a:solidFill>
              </a:rPr>
              <a:t>넘어짐 방지 철물을 설치하기 어려울 경우 보조 작업자가 사다리를 잡아주는 등의 안전조치를 취함</a:t>
            </a:r>
            <a:endParaRPr lang="ko-KR" altLang="en-US" sz="1600" spc="-150" dirty="0">
              <a:solidFill>
                <a:srgbClr val="83887C"/>
              </a:solidFill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3708623" y="5302002"/>
            <a:ext cx="7341929" cy="396092"/>
          </a:xfrm>
          <a:prstGeom prst="roundRect">
            <a:avLst/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731" tIns="54366" rIns="108731" bIns="54366"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4137786" y="5311311"/>
            <a:ext cx="6768751" cy="386793"/>
          </a:xfrm>
          <a:prstGeom prst="rect">
            <a:avLst/>
          </a:prstGeom>
        </p:spPr>
        <p:txBody>
          <a:bodyPr wrap="square" lIns="108731" tIns="54366" rIns="108731" bIns="54366">
            <a:spAutoFit/>
          </a:bodyPr>
          <a:lstStyle/>
          <a:p>
            <a:r>
              <a:rPr lang="ko-KR" altLang="en-US" sz="1800" b="1" spc="-119" dirty="0" smtClean="0">
                <a:solidFill>
                  <a:srgbClr val="8D7E69"/>
                </a:solidFill>
              </a:rPr>
              <a:t>개인보호구 착용 	</a:t>
            </a:r>
            <a:endParaRPr lang="ko-KR" altLang="en-US" sz="1800" b="1" spc="-119" dirty="0">
              <a:solidFill>
                <a:srgbClr val="8D7E69"/>
              </a:solidFill>
            </a:endParaRPr>
          </a:p>
        </p:txBody>
      </p:sp>
      <p:pic>
        <p:nvPicPr>
          <p:cNvPr id="31" name="Picture 19" descr="C:\Users\Administrator\Documents\DaumCloud\작업\외부작업\김경화 교수님 작업_KOSHA\2차 작업\아이콘등 사용 이미지\주요위험 요인_아이콘 cop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753" y="5381551"/>
            <a:ext cx="288032" cy="24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4065778" y="5708495"/>
            <a:ext cx="6984776" cy="382881"/>
          </a:xfrm>
          <a:prstGeom prst="rect">
            <a:avLst/>
          </a:prstGeom>
          <a:noFill/>
        </p:spPr>
        <p:txBody>
          <a:bodyPr wrap="square" lIns="108731" tIns="42808" rIns="108731" bIns="54366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dirty="0" smtClean="0">
                <a:solidFill>
                  <a:srgbClr val="83887C"/>
                </a:solidFill>
              </a:rPr>
              <a:t>안전모를 착용할 경우에는 </a:t>
            </a:r>
            <a:r>
              <a:rPr lang="ko-KR" altLang="en-US" sz="1600" dirty="0" err="1" smtClean="0">
                <a:solidFill>
                  <a:srgbClr val="83887C"/>
                </a:solidFill>
              </a:rPr>
              <a:t>턱끈을</a:t>
            </a:r>
            <a:r>
              <a:rPr lang="ko-KR" altLang="en-US" sz="1600" dirty="0" smtClean="0">
                <a:solidFill>
                  <a:srgbClr val="83887C"/>
                </a:solidFill>
              </a:rPr>
              <a:t> 완벽하게 조인 후 작업</a:t>
            </a:r>
            <a:endParaRPr lang="ko-KR" altLang="en-US" sz="1600" dirty="0">
              <a:solidFill>
                <a:srgbClr val="83887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941351" y="385349"/>
            <a:ext cx="8929750" cy="615553"/>
            <a:chOff x="941351" y="385349"/>
            <a:chExt cx="8929750" cy="615553"/>
          </a:xfrm>
        </p:grpSpPr>
        <p:sp>
          <p:nvSpPr>
            <p:cNvPr id="3" name="TextBox 2"/>
            <p:cNvSpPr txBox="1"/>
            <p:nvPr/>
          </p:nvSpPr>
          <p:spPr>
            <a:xfrm>
              <a:off x="3798871" y="429398"/>
              <a:ext cx="6072230" cy="553856"/>
            </a:xfrm>
            <a:prstGeom prst="rect">
              <a:avLst/>
            </a:prstGeom>
            <a:noFill/>
          </p:spPr>
          <p:txBody>
            <a:bodyPr wrap="square" lIns="121780" tIns="60890" rIns="121780" bIns="60890" rtlCol="0" anchor="ctr">
              <a:spAutoFit/>
            </a:bodyPr>
            <a:lstStyle/>
            <a:p>
              <a:r>
                <a:rPr lang="ko-KR" altLang="en-US" sz="28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전기설비 작업 개요</a:t>
              </a:r>
              <a:endParaRPr lang="en-US" sz="2800" b="1" spc="-133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00000">
                      <a:alpha val="10000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798739" y="385349"/>
              <a:ext cx="71438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3400" b="1" spc="-133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srgbClr val="000000">
                        <a:alpha val="10000"/>
                      </a:srgbClr>
                    </a:outerShdw>
                  </a:effectLst>
                  <a:latin typeface="+mn-ea"/>
                </a:rPr>
                <a:t>5</a:t>
              </a:r>
              <a:endParaRPr lang="ko-KR" altLang="en-US" sz="3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41351" y="429398"/>
              <a:ext cx="1428760" cy="457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 algn="ctr">
                <a:lnSpc>
                  <a:spcPts val="1900"/>
                </a:lnSpc>
              </a:pPr>
              <a:r>
                <a:rPr lang="ko-KR" altLang="en-US" sz="9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예비산업인력을 위한</a:t>
              </a:r>
            </a:p>
            <a:p>
              <a:pPr marL="383558" indent="-383558" algn="ctr">
                <a:lnSpc>
                  <a:spcPts val="1900"/>
                </a:lnSpc>
              </a:pPr>
              <a:r>
                <a:rPr lang="ko-KR" altLang="en-US" sz="1100" b="1" kern="0" spc="-133" baseline="0" dirty="0" smtClean="0">
                  <a:solidFill>
                    <a:schemeClr val="bg1"/>
                  </a:solidFill>
                  <a:latin typeface="+mj-ea"/>
                  <a:ea typeface="+mj-ea"/>
                </a:rPr>
                <a:t>안전보건나침반 </a:t>
              </a:r>
              <a:endParaRPr lang="ko-KR" altLang="en-US" sz="1100" b="1" kern="0" spc="-133" baseline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540271" y="1572406"/>
            <a:ext cx="2664297" cy="1646051"/>
            <a:chOff x="540271" y="1572406"/>
            <a:chExt cx="2664297" cy="1646051"/>
          </a:xfrm>
        </p:grpSpPr>
        <p:sp>
          <p:nvSpPr>
            <p:cNvPr id="7" name="TextBox 6"/>
            <p:cNvSpPr txBox="1"/>
            <p:nvPr/>
          </p:nvSpPr>
          <p:spPr>
            <a:xfrm>
              <a:off x="655599" y="1572406"/>
              <a:ext cx="2404952" cy="35907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383558" indent="-383558">
                <a:lnSpc>
                  <a:spcPts val="2800"/>
                </a:lnSpc>
                <a:spcAft>
                  <a:spcPts val="799"/>
                </a:spcAft>
              </a:pPr>
              <a:r>
                <a:rPr lang="en-US" altLang="ko-KR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03. </a:t>
              </a:r>
              <a:r>
                <a:rPr lang="ko-KR" altLang="en-US" sz="2200" b="1" spc="-150" dirty="0" smtClean="0">
                  <a:solidFill>
                    <a:srgbClr val="33CCCC"/>
                  </a:solidFill>
                  <a:latin typeface="+mj-ea"/>
                  <a:ea typeface="+mj-ea"/>
                </a:rPr>
                <a:t>재해사례</a:t>
              </a:r>
              <a:endParaRPr lang="ko-KR" altLang="en-US" sz="2200" b="1" spc="-150" dirty="0">
                <a:solidFill>
                  <a:srgbClr val="33CCCC"/>
                </a:solidFill>
                <a:latin typeface="+mj-ea"/>
                <a:ea typeface="+mj-ea"/>
              </a:endParaRPr>
            </a:p>
          </p:txBody>
        </p:sp>
        <p:grpSp>
          <p:nvGrpSpPr>
            <p:cNvPr id="8" name="그룹 12"/>
            <p:cNvGrpSpPr/>
            <p:nvPr/>
          </p:nvGrpSpPr>
          <p:grpSpPr>
            <a:xfrm>
              <a:off x="540271" y="1989634"/>
              <a:ext cx="2664297" cy="1228823"/>
              <a:chOff x="540271" y="1989634"/>
              <a:chExt cx="2664297" cy="1228823"/>
            </a:xfrm>
          </p:grpSpPr>
          <p:grpSp>
            <p:nvGrpSpPr>
              <p:cNvPr id="9" name="그룹 6"/>
              <p:cNvGrpSpPr/>
              <p:nvPr/>
            </p:nvGrpSpPr>
            <p:grpSpPr>
              <a:xfrm>
                <a:off x="684287" y="2277666"/>
                <a:ext cx="2520281" cy="940791"/>
                <a:chOff x="691170" y="2277666"/>
                <a:chExt cx="3194638" cy="940791"/>
              </a:xfrm>
            </p:grpSpPr>
            <p:sp>
              <p:nvSpPr>
                <p:cNvPr id="11" name="직사각형 10"/>
                <p:cNvSpPr/>
                <p:nvPr/>
              </p:nvSpPr>
              <p:spPr>
                <a:xfrm>
                  <a:off x="1260350" y="2277666"/>
                  <a:ext cx="2625458" cy="940791"/>
                </a:xfrm>
                <a:prstGeom prst="rect">
                  <a:avLst/>
                </a:prstGeom>
              </p:spPr>
              <p:txBody>
                <a:bodyPr wrap="square" lIns="108731" tIns="54366" rIns="108731" bIns="54366">
                  <a:spAutoFit/>
                </a:bodyPr>
                <a:lstStyle/>
                <a:p>
                  <a:r>
                    <a:rPr lang="ko-KR" altLang="en-US" sz="1800" b="1" spc="-119" dirty="0" smtClean="0">
                      <a:solidFill>
                        <a:srgbClr val="63492F"/>
                      </a:solidFill>
                      <a:ea typeface="맑은 고딕" pitchFamily="50" charset="-127"/>
                    </a:rPr>
                    <a:t>천장 보와 작업대 난간 사이에 작업자 머리 끼임</a:t>
                  </a:r>
                  <a:endParaRPr lang="en-US" altLang="ko-KR" sz="1800" b="1" spc="-178" dirty="0">
                    <a:solidFill>
                      <a:srgbClr val="646464"/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12" name="대각선 방향의 모서리가 둥근 사각형 11"/>
                <p:cNvSpPr/>
                <p:nvPr/>
              </p:nvSpPr>
              <p:spPr>
                <a:xfrm>
                  <a:off x="691170" y="2279792"/>
                  <a:ext cx="553691" cy="372344"/>
                </a:xfrm>
                <a:prstGeom prst="round2DiagRect">
                  <a:avLst>
                    <a:gd name="adj1" fmla="val 0"/>
                    <a:gd name="adj2" fmla="val 32713"/>
                  </a:avLst>
                </a:prstGeom>
                <a:solidFill>
                  <a:srgbClr val="57C4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731" tIns="54366" rIns="108731" bIns="54366" rtlCol="0" anchor="ctr"/>
                <a:lstStyle/>
                <a:p>
                  <a:pPr algn="ctr"/>
                  <a:r>
                    <a:rPr lang="en-US" altLang="ko-KR" sz="1900" b="1" dirty="0" smtClean="0"/>
                    <a:t>3</a:t>
                  </a:r>
                  <a:endParaRPr lang="ko-KR" altLang="en-US" sz="1900" b="1" dirty="0"/>
                </a:p>
              </p:txBody>
            </p:sp>
          </p:grpSp>
          <p:sp>
            <p:nvSpPr>
              <p:cNvPr id="10" name="직사각형 9"/>
              <p:cNvSpPr/>
              <p:nvPr/>
            </p:nvSpPr>
            <p:spPr>
              <a:xfrm>
                <a:off x="540271" y="1989634"/>
                <a:ext cx="1999241" cy="294460"/>
              </a:xfrm>
              <a:prstGeom prst="rect">
                <a:avLst/>
              </a:prstGeom>
            </p:spPr>
            <p:txBody>
              <a:bodyPr wrap="square" lIns="108731" tIns="54366" rIns="108731" bIns="54366">
                <a:spAutoFit/>
              </a:bodyPr>
              <a:lstStyle/>
              <a:p>
                <a:r>
                  <a:rPr lang="ko-KR" altLang="en-US" sz="1200" b="1" spc="-178" dirty="0" smtClean="0">
                    <a:solidFill>
                      <a:srgbClr val="646464"/>
                    </a:solidFill>
                    <a:latin typeface="+mj-ea"/>
                    <a:ea typeface="+mj-ea"/>
                  </a:rPr>
                  <a:t>재해사례</a:t>
                </a:r>
                <a:endParaRPr lang="en-US" altLang="ko-KR" sz="1200" b="1" spc="-178" dirty="0">
                  <a:solidFill>
                    <a:srgbClr val="646464"/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3492599" y="1566679"/>
            <a:ext cx="7766839" cy="81041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상가 신축공사 현장에서 작업자가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전동식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고소작업대를 사용하여 천장에 전기 배선용 </a:t>
            </a:r>
            <a:endParaRPr lang="en-US" altLang="ko-KR" sz="1600" spc="-119" dirty="0" smtClean="0">
              <a:solidFill>
                <a:srgbClr val="8D7E69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레이스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웨이</a:t>
            </a:r>
            <a:r>
              <a:rPr lang="en-US" altLang="ko-KR" sz="1200" dirty="0" smtClean="0">
                <a:solidFill>
                  <a:srgbClr val="8D7E69"/>
                </a:solidFill>
              </a:rPr>
              <a:t>Race way 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및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스틸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파이프 지지용 앵커 설치작업을 하던 중 작업대에 탑승한</a:t>
            </a:r>
            <a:endParaRPr lang="en-US" altLang="ko-KR" sz="1600" spc="-119" dirty="0" smtClean="0">
              <a:solidFill>
                <a:srgbClr val="8D7E69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600" spc="-119" dirty="0" smtClean="0">
                <a:solidFill>
                  <a:srgbClr val="8D7E69"/>
                </a:solidFill>
              </a:rPr>
              <a:t>채로 이동하다가 천장 보와 고소작업대 상부의 </a:t>
            </a:r>
            <a:r>
              <a:rPr lang="ko-KR" altLang="en-US" sz="1600" spc="-119" dirty="0" err="1" smtClean="0">
                <a:solidFill>
                  <a:srgbClr val="8D7E69"/>
                </a:solidFill>
              </a:rPr>
              <a:t>안전난간대</a:t>
            </a:r>
            <a:r>
              <a:rPr lang="ko-KR" altLang="en-US" sz="1600" spc="-119" dirty="0" smtClean="0">
                <a:solidFill>
                  <a:srgbClr val="8D7E69"/>
                </a:solidFill>
              </a:rPr>
              <a:t> 사이에 머리가 끼여 사망</a:t>
            </a:r>
            <a:r>
              <a:rPr lang="en-US" altLang="ko-KR" sz="1600" spc="-119" dirty="0" smtClean="0">
                <a:solidFill>
                  <a:srgbClr val="8D7E69"/>
                </a:solidFill>
              </a:rPr>
              <a:t>. </a:t>
            </a:r>
            <a:endParaRPr lang="en-US" altLang="ko-KR" sz="1600" spc="-119" dirty="0">
              <a:solidFill>
                <a:srgbClr val="8D7E69"/>
              </a:solidFill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711" y="2637706"/>
            <a:ext cx="5616624" cy="3761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4712</TotalTime>
  <Words>8042</Words>
  <Application>Microsoft Office PowerPoint</Application>
  <PresentationFormat>사용자 지정</PresentationFormat>
  <Paragraphs>1603</Paragraphs>
  <Slides>109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109</vt:i4>
      </vt:variant>
    </vt:vector>
  </HeadingPairs>
  <TitlesOfParts>
    <vt:vector size="120" baseType="lpstr">
      <vt:lpstr>Arial</vt:lpstr>
      <vt:lpstr>Mangal</vt:lpstr>
      <vt:lpstr>맑은 고딕</vt:lpstr>
      <vt:lpstr>HY견고딕</vt:lpstr>
      <vt:lpstr>Wingdings</vt:lpstr>
      <vt:lpstr>Office 테마</vt:lpstr>
      <vt:lpstr>디자인 사용자 지정</vt:lpstr>
      <vt:lpstr>1_디자인 사용자 지정</vt:lpstr>
      <vt:lpstr>2_디자인 사용자 지정</vt:lpstr>
      <vt:lpstr>3_디자인 사용자 지정</vt:lpstr>
      <vt:lpstr>4_디자인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Imac</dc:creator>
  <cp:lastModifiedBy>KOSHA_User</cp:lastModifiedBy>
  <cp:revision>408</cp:revision>
  <dcterms:created xsi:type="dcterms:W3CDTF">2018-09-06T09:47:18Z</dcterms:created>
  <dcterms:modified xsi:type="dcterms:W3CDTF">2021-09-17T01:29:45Z</dcterms:modified>
</cp:coreProperties>
</file>