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28"/>
  </p:notesMasterIdLst>
  <p:handoutMasterIdLst>
    <p:handoutMasterId r:id="rId129"/>
  </p:handout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30"/>
      <p:bold r:id="rId13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2D99"/>
    <a:srgbClr val="E2AAF8"/>
    <a:srgbClr val="FEC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7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viewProps" Target="viewProps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2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26" Type="http://schemas.openxmlformats.org/officeDocument/2006/relationships/slide" Target="slides/slide121.xml"/><Relationship Id="rId13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16" Type="http://schemas.openxmlformats.org/officeDocument/2006/relationships/slide" Target="slides/slide111.xml"/><Relationship Id="rId124" Type="http://schemas.openxmlformats.org/officeDocument/2006/relationships/slide" Target="slides/slide119.xml"/><Relationship Id="rId12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11" Type="http://schemas.openxmlformats.org/officeDocument/2006/relationships/slide" Target="slides/slide106.xml"/><Relationship Id="rId13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30" Type="http://schemas.openxmlformats.org/officeDocument/2006/relationships/font" Target="fonts/font1.fntdata"/><Relationship Id="rId13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font" Target="fonts/font2.fntdata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643340040407023E-2"/>
          <c:y val="0.15928125000000001"/>
          <c:w val="0.93591079900587182"/>
          <c:h val="0.707906249999999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건설업</c:v>
                </c:pt>
              </c:strCache>
            </c:strRef>
          </c:tx>
          <c:spPr>
            <a:ln>
              <a:solidFill>
                <a:srgbClr val="1DADE5"/>
              </a:solidFill>
            </a:ln>
          </c:spPr>
          <c:marker>
            <c:symbol val="diamond"/>
            <c:size val="11"/>
            <c:spPr>
              <a:solidFill>
                <a:srgbClr val="1DADE5"/>
              </a:solidFill>
              <a:ln>
                <a:solidFill>
                  <a:srgbClr val="1DADE5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`11</c:v>
                </c:pt>
                <c:pt idx="1">
                  <c:v>`12</c:v>
                </c:pt>
                <c:pt idx="2">
                  <c:v>`13</c:v>
                </c:pt>
                <c:pt idx="3">
                  <c:v>`14</c:v>
                </c:pt>
                <c:pt idx="4">
                  <c:v>`15</c:v>
                </c:pt>
                <c:pt idx="5">
                  <c:v>`16</c:v>
                </c:pt>
                <c:pt idx="6">
                  <c:v>`17</c:v>
                </c:pt>
                <c:pt idx="7">
                  <c:v>`18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499</c:v>
                </c:pt>
                <c:pt idx="1">
                  <c:v>461</c:v>
                </c:pt>
                <c:pt idx="2">
                  <c:v>516</c:v>
                </c:pt>
                <c:pt idx="3">
                  <c:v>434</c:v>
                </c:pt>
                <c:pt idx="4">
                  <c:v>437</c:v>
                </c:pt>
                <c:pt idx="5">
                  <c:v>499</c:v>
                </c:pt>
                <c:pt idx="6">
                  <c:v>506</c:v>
                </c:pt>
                <c:pt idx="7">
                  <c:v>485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F4F-4BC5-83B5-A7F74934BA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제조업</c:v>
                </c:pt>
              </c:strCache>
            </c:strRef>
          </c:tx>
          <c:spPr>
            <a:ln>
              <a:solidFill>
                <a:srgbClr val="8DC33E"/>
              </a:solidFill>
            </a:ln>
          </c:spPr>
          <c:marker>
            <c:symbol val="square"/>
            <c:size val="11"/>
            <c:spPr>
              <a:solidFill>
                <a:srgbClr val="8DC33E"/>
              </a:solidFill>
              <a:ln>
                <a:solidFill>
                  <a:srgbClr val="8DC33E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`11</c:v>
                </c:pt>
                <c:pt idx="1">
                  <c:v>`12</c:v>
                </c:pt>
                <c:pt idx="2">
                  <c:v>`13</c:v>
                </c:pt>
                <c:pt idx="3">
                  <c:v>`14</c:v>
                </c:pt>
                <c:pt idx="4">
                  <c:v>`15</c:v>
                </c:pt>
                <c:pt idx="5">
                  <c:v>`16</c:v>
                </c:pt>
                <c:pt idx="6">
                  <c:v>`17</c:v>
                </c:pt>
                <c:pt idx="7">
                  <c:v>`18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324</c:v>
                </c:pt>
                <c:pt idx="1">
                  <c:v>336</c:v>
                </c:pt>
                <c:pt idx="2">
                  <c:v>284</c:v>
                </c:pt>
                <c:pt idx="3">
                  <c:v>260</c:v>
                </c:pt>
                <c:pt idx="4">
                  <c:v>251</c:v>
                </c:pt>
                <c:pt idx="5">
                  <c:v>232</c:v>
                </c:pt>
                <c:pt idx="6">
                  <c:v>209</c:v>
                </c:pt>
                <c:pt idx="7">
                  <c:v>217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F4F-4BC5-83B5-A7F74934BA5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서비스업</c:v>
                </c:pt>
              </c:strCache>
            </c:strRef>
          </c:tx>
          <c:spPr>
            <a:ln>
              <a:solidFill>
                <a:srgbClr val="EA5514"/>
              </a:solidFill>
            </a:ln>
          </c:spPr>
          <c:marker>
            <c:symbol val="triangle"/>
            <c:size val="11"/>
            <c:spPr>
              <a:solidFill>
                <a:srgbClr val="EA5514"/>
              </a:solidFill>
              <a:ln>
                <a:solidFill>
                  <a:srgbClr val="EA5514"/>
                </a:solidFill>
              </a:ln>
            </c:spPr>
          </c:marker>
          <c:dLbls>
            <c:dLbl>
              <c:idx val="6"/>
              <c:layout>
                <c:manualLayout>
                  <c:x val="-8.2714574923775097E-3"/>
                  <c:y val="-2.22030019685039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F4F-4BC5-83B5-A7F74934BA5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8.27145749237739E-3"/>
                  <c:y val="-2.8453001968504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F4F-4BC5-83B5-A7F74934BA5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`11</c:v>
                </c:pt>
                <c:pt idx="1">
                  <c:v>`12</c:v>
                </c:pt>
                <c:pt idx="2">
                  <c:v>`13</c:v>
                </c:pt>
                <c:pt idx="3">
                  <c:v>`14</c:v>
                </c:pt>
                <c:pt idx="4">
                  <c:v>`15</c:v>
                </c:pt>
                <c:pt idx="5">
                  <c:v>`16</c:v>
                </c:pt>
                <c:pt idx="6">
                  <c:v>`17</c:v>
                </c:pt>
                <c:pt idx="7">
                  <c:v>`18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173</c:v>
                </c:pt>
                <c:pt idx="1">
                  <c:v>181</c:v>
                </c:pt>
                <c:pt idx="2">
                  <c:v>168</c:v>
                </c:pt>
                <c:pt idx="3">
                  <c:v>160</c:v>
                </c:pt>
                <c:pt idx="4">
                  <c:v>149</c:v>
                </c:pt>
                <c:pt idx="5">
                  <c:v>127</c:v>
                </c:pt>
                <c:pt idx="6">
                  <c:v>144</c:v>
                </c:pt>
                <c:pt idx="7">
                  <c:v>154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F4F-4BC5-83B5-A7F74934BA5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그밖의산업</c:v>
                </c:pt>
              </c:strCache>
            </c:strRef>
          </c:tx>
          <c:spPr>
            <a:ln>
              <a:solidFill>
                <a:srgbClr val="7F4F21"/>
              </a:solidFill>
            </a:ln>
          </c:spPr>
          <c:marker>
            <c:symbol val="circle"/>
            <c:size val="9"/>
            <c:spPr>
              <a:solidFill>
                <a:srgbClr val="7F4F21"/>
              </a:solidFill>
              <a:ln>
                <a:solidFill>
                  <a:srgbClr val="7F4F21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defRPr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`11</c:v>
                </c:pt>
                <c:pt idx="1">
                  <c:v>`12</c:v>
                </c:pt>
                <c:pt idx="2">
                  <c:v>`13</c:v>
                </c:pt>
                <c:pt idx="3">
                  <c:v>`14</c:v>
                </c:pt>
                <c:pt idx="4">
                  <c:v>`15</c:v>
                </c:pt>
                <c:pt idx="5">
                  <c:v>`16</c:v>
                </c:pt>
                <c:pt idx="6">
                  <c:v>`17</c:v>
                </c:pt>
                <c:pt idx="7">
                  <c:v>`18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133</c:v>
                </c:pt>
                <c:pt idx="1">
                  <c:v>156</c:v>
                </c:pt>
                <c:pt idx="2">
                  <c:v>122</c:v>
                </c:pt>
                <c:pt idx="3">
                  <c:v>138</c:v>
                </c:pt>
                <c:pt idx="4">
                  <c:v>118</c:v>
                </c:pt>
                <c:pt idx="5">
                  <c:v>111</c:v>
                </c:pt>
                <c:pt idx="6">
                  <c:v>105</c:v>
                </c:pt>
                <c:pt idx="7">
                  <c:v>115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F4F-4BC5-83B5-A7F74934B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0896688"/>
        <c:axId val="330897080"/>
      </c:lineChart>
      <c:catAx>
        <c:axId val="330896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330897080"/>
        <c:crosses val="autoZero"/>
        <c:auto val="1"/>
        <c:lblAlgn val="ctr"/>
        <c:lblOffset val="100"/>
        <c:noMultiLvlLbl val="0"/>
      </c:catAx>
      <c:valAx>
        <c:axId val="3308970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0896688"/>
        <c:crosses val="autoZero"/>
        <c:crossBetween val="midCat"/>
      </c:valAx>
    </c:plotArea>
    <c:legend>
      <c:legendPos val="r"/>
      <c:legendEntry>
        <c:idx val="0"/>
        <c:txPr>
          <a:bodyPr/>
          <a:lstStyle/>
          <a:p>
            <a:pPr>
              <a:defRPr sz="105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ko-KR"/>
          </a:p>
        </c:txPr>
      </c:legendEntry>
      <c:legendEntry>
        <c:idx val="1"/>
        <c:txPr>
          <a:bodyPr/>
          <a:lstStyle/>
          <a:p>
            <a:pPr>
              <a:defRPr sz="105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ko-KR"/>
          </a:p>
        </c:txPr>
      </c:legendEntry>
      <c:legendEntry>
        <c:idx val="2"/>
        <c:txPr>
          <a:bodyPr/>
          <a:lstStyle/>
          <a:p>
            <a:pPr>
              <a:defRPr sz="105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ko-KR"/>
          </a:p>
        </c:txPr>
      </c:legendEntry>
      <c:legendEntry>
        <c:idx val="3"/>
        <c:txPr>
          <a:bodyPr/>
          <a:lstStyle/>
          <a:p>
            <a:pPr>
              <a:defRPr sz="105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ko-KR"/>
          </a:p>
        </c:txPr>
      </c:legendEntry>
      <c:layout>
        <c:manualLayout>
          <c:xMode val="edge"/>
          <c:yMode val="edge"/>
          <c:x val="0.18552941134112824"/>
          <c:y val="5.9993110236221128E-2"/>
          <c:w val="0.77691046159480592"/>
          <c:h val="7.4381889763779505E-2"/>
        </c:manualLayout>
      </c:layout>
      <c:overlay val="0"/>
      <c:txPr>
        <a:bodyPr/>
        <a:lstStyle/>
        <a:p>
          <a:pPr>
            <a:defRPr sz="105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2B079A-570F-4AF2-A6AE-E6B55F15013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6045B8F-04C5-4C0A-931C-BD4AFDF0D5D0}">
      <dgm:prSet phldrT="[텍스트]" custT="1"/>
      <dgm:spPr>
        <a:solidFill>
          <a:srgbClr val="00B050"/>
        </a:solidFill>
      </dgm:spPr>
      <dgm:t>
        <a:bodyPr/>
        <a:lstStyle/>
        <a:p>
          <a:pPr latinLnBrk="1">
            <a:lnSpc>
              <a:spcPct val="50000"/>
            </a:lnSpc>
          </a:pPr>
          <a:r>
            <a:rPr lang="ko-KR" altLang="en-US" sz="1400" b="1" dirty="0">
              <a:latin typeface="+mj-ea"/>
              <a:ea typeface="+mj-ea"/>
            </a:rPr>
            <a:t>확인</a:t>
          </a:r>
          <a:endParaRPr lang="en-US" altLang="ko-KR" sz="1400" b="1" dirty="0">
            <a:latin typeface="+mj-ea"/>
            <a:ea typeface="+mj-ea"/>
          </a:endParaRPr>
        </a:p>
        <a:p>
          <a:pPr latinLnBrk="1">
            <a:lnSpc>
              <a:spcPct val="50000"/>
            </a:lnSpc>
          </a:pPr>
          <a:r>
            <a:rPr lang="en-US" altLang="ko-KR" sz="1400" b="1" dirty="0">
              <a:latin typeface="+mj-ea"/>
              <a:ea typeface="+mj-ea"/>
            </a:rPr>
            <a:t>(</a:t>
          </a:r>
          <a:r>
            <a:rPr lang="ko-KR" altLang="en-US" sz="1400" b="1" dirty="0" err="1">
              <a:latin typeface="+mj-ea"/>
              <a:ea typeface="+mj-ea"/>
            </a:rPr>
            <a:t>전담자</a:t>
          </a:r>
          <a:r>
            <a:rPr lang="en-US" altLang="ko-KR" sz="1400" b="1" dirty="0">
              <a:latin typeface="+mj-ea"/>
              <a:ea typeface="+mj-ea"/>
            </a:rPr>
            <a:t>)</a:t>
          </a:r>
          <a:endParaRPr lang="ko-KR" altLang="en-US" sz="1400" b="1" dirty="0">
            <a:latin typeface="+mj-ea"/>
            <a:ea typeface="+mj-ea"/>
          </a:endParaRPr>
        </a:p>
      </dgm:t>
    </dgm:pt>
    <dgm:pt modelId="{BEF515BC-C47F-4DCC-B6E7-07F14E2BC3F0}" type="parTrans" cxnId="{37A1B3F2-6E22-422D-A4DF-5351201D10B0}">
      <dgm:prSet/>
      <dgm:spPr/>
      <dgm:t>
        <a:bodyPr/>
        <a:lstStyle/>
        <a:p>
          <a:pPr latinLnBrk="1"/>
          <a:endParaRPr lang="ko-KR" altLang="en-US"/>
        </a:p>
      </dgm:t>
    </dgm:pt>
    <dgm:pt modelId="{48B09AED-2F92-41A1-AE91-32D65E3E9C8F}" type="sibTrans" cxnId="{37A1B3F2-6E22-422D-A4DF-5351201D10B0}">
      <dgm:prSet/>
      <dgm:spPr/>
      <dgm:t>
        <a:bodyPr/>
        <a:lstStyle/>
        <a:p>
          <a:pPr latinLnBrk="1"/>
          <a:endParaRPr lang="ko-KR" altLang="en-US"/>
        </a:p>
      </dgm:t>
    </dgm:pt>
    <dgm:pt modelId="{E97EC225-122C-4CF7-9EA6-CC46667680E1}">
      <dgm:prSet phldrT="[텍스트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latinLnBrk="1">
            <a:lnSpc>
              <a:spcPct val="40000"/>
            </a:lnSpc>
          </a:pPr>
          <a:r>
            <a:rPr lang="ko-KR" altLang="en-US" sz="1400" b="1" dirty="0">
              <a:latin typeface="+mj-ea"/>
              <a:ea typeface="+mj-ea"/>
            </a:rPr>
            <a:t>확인 모니터링</a:t>
          </a:r>
          <a:endParaRPr lang="en-US" altLang="ko-KR" sz="1400" b="1" dirty="0">
            <a:latin typeface="+mj-ea"/>
            <a:ea typeface="+mj-ea"/>
          </a:endParaRPr>
        </a:p>
        <a:p>
          <a:pPr latinLnBrk="1">
            <a:lnSpc>
              <a:spcPct val="40000"/>
            </a:lnSpc>
          </a:pPr>
          <a:r>
            <a:rPr lang="en-US" altLang="ko-KR" sz="1400" b="1" dirty="0">
              <a:latin typeface="+mj-ea"/>
              <a:ea typeface="+mj-ea"/>
            </a:rPr>
            <a:t>(</a:t>
          </a:r>
          <a:r>
            <a:rPr lang="ko-KR" altLang="en-US" sz="1400" b="1" dirty="0">
              <a:latin typeface="+mj-ea"/>
              <a:ea typeface="+mj-ea"/>
            </a:rPr>
            <a:t>지킴이</a:t>
          </a:r>
          <a:r>
            <a:rPr lang="en-US" altLang="ko-KR" sz="1400" b="1" dirty="0">
              <a:latin typeface="+mj-ea"/>
              <a:ea typeface="+mj-ea"/>
            </a:rPr>
            <a:t>)</a:t>
          </a:r>
          <a:endParaRPr lang="ko-KR" altLang="en-US" sz="1400" b="1" dirty="0">
            <a:latin typeface="+mj-ea"/>
            <a:ea typeface="+mj-ea"/>
          </a:endParaRPr>
        </a:p>
      </dgm:t>
    </dgm:pt>
    <dgm:pt modelId="{AA9DB17D-16F9-4DF3-BDC1-5A91DE5A55FE}" type="parTrans" cxnId="{6D07A897-0865-4EBD-8626-4F34B9774576}">
      <dgm:prSet/>
      <dgm:spPr/>
      <dgm:t>
        <a:bodyPr/>
        <a:lstStyle/>
        <a:p>
          <a:pPr latinLnBrk="1"/>
          <a:endParaRPr lang="ko-KR" altLang="en-US"/>
        </a:p>
      </dgm:t>
    </dgm:pt>
    <dgm:pt modelId="{20A87E58-4095-4828-8EEE-220668459E4A}" type="sibTrans" cxnId="{6D07A897-0865-4EBD-8626-4F34B9774576}">
      <dgm:prSet/>
      <dgm:spPr/>
      <dgm:t>
        <a:bodyPr/>
        <a:lstStyle/>
        <a:p>
          <a:pPr latinLnBrk="1"/>
          <a:endParaRPr lang="ko-KR" altLang="en-US"/>
        </a:p>
      </dgm:t>
    </dgm:pt>
    <dgm:pt modelId="{846B34C7-0E4F-4125-88E7-1FAA92F83E6C}">
      <dgm:prSet phldrT="[텍스트]" custT="1"/>
      <dgm:spPr>
        <a:solidFill>
          <a:srgbClr val="00B050"/>
        </a:solidFill>
      </dgm:spPr>
      <dgm:t>
        <a:bodyPr/>
        <a:lstStyle/>
        <a:p>
          <a:pPr latinLnBrk="1">
            <a:lnSpc>
              <a:spcPct val="40000"/>
            </a:lnSpc>
          </a:pPr>
          <a:r>
            <a:rPr lang="ko-KR" altLang="en-US" sz="1400" b="1" dirty="0">
              <a:latin typeface="+mj-ea"/>
              <a:ea typeface="+mj-ea"/>
            </a:rPr>
            <a:t>차기 확인</a:t>
          </a:r>
          <a:endParaRPr lang="en-US" altLang="ko-KR" sz="1400" b="1" dirty="0">
            <a:latin typeface="+mj-ea"/>
            <a:ea typeface="+mj-ea"/>
          </a:endParaRPr>
        </a:p>
        <a:p>
          <a:pPr latinLnBrk="1">
            <a:lnSpc>
              <a:spcPct val="40000"/>
            </a:lnSpc>
          </a:pPr>
          <a:r>
            <a:rPr lang="en-US" altLang="ko-KR" sz="1400" b="1" dirty="0">
              <a:latin typeface="+mj-ea"/>
              <a:ea typeface="+mj-ea"/>
            </a:rPr>
            <a:t>(</a:t>
          </a:r>
          <a:r>
            <a:rPr lang="ko-KR" altLang="en-US" sz="1400" b="1" dirty="0" err="1">
              <a:latin typeface="+mj-ea"/>
              <a:ea typeface="+mj-ea"/>
            </a:rPr>
            <a:t>전담자</a:t>
          </a:r>
          <a:r>
            <a:rPr lang="en-US" altLang="ko-KR" sz="1400" b="1" dirty="0">
              <a:latin typeface="+mj-ea"/>
              <a:ea typeface="+mj-ea"/>
            </a:rPr>
            <a:t>)</a:t>
          </a:r>
          <a:endParaRPr lang="ko-KR" altLang="en-US" sz="1400" b="1" dirty="0">
            <a:latin typeface="+mj-ea"/>
            <a:ea typeface="+mj-ea"/>
          </a:endParaRPr>
        </a:p>
      </dgm:t>
    </dgm:pt>
    <dgm:pt modelId="{DEA01951-E099-4F8E-B6F2-14FE2303C41E}" type="parTrans" cxnId="{049A53BB-CE78-4CAD-8529-A3EC4DCB90EF}">
      <dgm:prSet/>
      <dgm:spPr/>
      <dgm:t>
        <a:bodyPr/>
        <a:lstStyle/>
        <a:p>
          <a:pPr latinLnBrk="1"/>
          <a:endParaRPr lang="ko-KR" altLang="en-US"/>
        </a:p>
      </dgm:t>
    </dgm:pt>
    <dgm:pt modelId="{40F98970-FB85-46EF-A522-C4208B5D414D}" type="sibTrans" cxnId="{049A53BB-CE78-4CAD-8529-A3EC4DCB90EF}">
      <dgm:prSet/>
      <dgm:spPr/>
      <dgm:t>
        <a:bodyPr/>
        <a:lstStyle/>
        <a:p>
          <a:pPr latinLnBrk="1"/>
          <a:endParaRPr lang="ko-KR" altLang="en-US"/>
        </a:p>
      </dgm:t>
    </dgm:pt>
    <dgm:pt modelId="{11555071-2BE9-43F6-A436-BB75138DF804}" type="pres">
      <dgm:prSet presAssocID="{C12B079A-570F-4AF2-A6AE-E6B55F15013C}" presName="Name0" presStyleCnt="0">
        <dgm:presLayoutVars>
          <dgm:dir/>
          <dgm:animLvl val="lvl"/>
          <dgm:resizeHandles val="exact"/>
        </dgm:presLayoutVars>
      </dgm:prSet>
      <dgm:spPr/>
    </dgm:pt>
    <dgm:pt modelId="{5F8FF9A6-2B3C-467E-8632-000950732DB1}" type="pres">
      <dgm:prSet presAssocID="{16045B8F-04C5-4C0A-931C-BD4AFDF0D5D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6AC033-1AD7-4AD6-AB53-04AD56E519E0}" type="pres">
      <dgm:prSet presAssocID="{48B09AED-2F92-41A1-AE91-32D65E3E9C8F}" presName="parTxOnlySpace" presStyleCnt="0"/>
      <dgm:spPr/>
    </dgm:pt>
    <dgm:pt modelId="{3C19B181-5318-4089-8696-7E6B057EB171}" type="pres">
      <dgm:prSet presAssocID="{E97EC225-122C-4CF7-9EA6-CC46667680E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C264B8-01BF-4BD9-B0B8-A0431346ABCF}" type="pres">
      <dgm:prSet presAssocID="{20A87E58-4095-4828-8EEE-220668459E4A}" presName="parTxOnlySpace" presStyleCnt="0"/>
      <dgm:spPr/>
    </dgm:pt>
    <dgm:pt modelId="{C2DF5944-6F9F-4F8B-95B4-DE6DD947973E}" type="pres">
      <dgm:prSet presAssocID="{846B34C7-0E4F-4125-88E7-1FAA92F83E6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405A02A-BDCE-4987-B027-856AAFB895F6}" type="presOf" srcId="{16045B8F-04C5-4C0A-931C-BD4AFDF0D5D0}" destId="{5F8FF9A6-2B3C-467E-8632-000950732DB1}" srcOrd="0" destOrd="0" presId="urn:microsoft.com/office/officeart/2005/8/layout/chevron1"/>
    <dgm:cxn modelId="{37A1B3F2-6E22-422D-A4DF-5351201D10B0}" srcId="{C12B079A-570F-4AF2-A6AE-E6B55F15013C}" destId="{16045B8F-04C5-4C0A-931C-BD4AFDF0D5D0}" srcOrd="0" destOrd="0" parTransId="{BEF515BC-C47F-4DCC-B6E7-07F14E2BC3F0}" sibTransId="{48B09AED-2F92-41A1-AE91-32D65E3E9C8F}"/>
    <dgm:cxn modelId="{6D07A897-0865-4EBD-8626-4F34B9774576}" srcId="{C12B079A-570F-4AF2-A6AE-E6B55F15013C}" destId="{E97EC225-122C-4CF7-9EA6-CC46667680E1}" srcOrd="1" destOrd="0" parTransId="{AA9DB17D-16F9-4DF3-BDC1-5A91DE5A55FE}" sibTransId="{20A87E58-4095-4828-8EEE-220668459E4A}"/>
    <dgm:cxn modelId="{A582A84C-4147-4981-AE3B-016D286C1655}" type="presOf" srcId="{846B34C7-0E4F-4125-88E7-1FAA92F83E6C}" destId="{C2DF5944-6F9F-4F8B-95B4-DE6DD947973E}" srcOrd="0" destOrd="0" presId="urn:microsoft.com/office/officeart/2005/8/layout/chevron1"/>
    <dgm:cxn modelId="{156776FD-9155-4223-BE85-144DA58AA598}" type="presOf" srcId="{C12B079A-570F-4AF2-A6AE-E6B55F15013C}" destId="{11555071-2BE9-43F6-A436-BB75138DF804}" srcOrd="0" destOrd="0" presId="urn:microsoft.com/office/officeart/2005/8/layout/chevron1"/>
    <dgm:cxn modelId="{049A53BB-CE78-4CAD-8529-A3EC4DCB90EF}" srcId="{C12B079A-570F-4AF2-A6AE-E6B55F15013C}" destId="{846B34C7-0E4F-4125-88E7-1FAA92F83E6C}" srcOrd="2" destOrd="0" parTransId="{DEA01951-E099-4F8E-B6F2-14FE2303C41E}" sibTransId="{40F98970-FB85-46EF-A522-C4208B5D414D}"/>
    <dgm:cxn modelId="{13B6803B-5665-4657-8E5E-B9CC9194E71C}" type="presOf" srcId="{E97EC225-122C-4CF7-9EA6-CC46667680E1}" destId="{3C19B181-5318-4089-8696-7E6B057EB171}" srcOrd="0" destOrd="0" presId="urn:microsoft.com/office/officeart/2005/8/layout/chevron1"/>
    <dgm:cxn modelId="{40FB4FC9-AC06-4042-B88D-A876BAECB9D9}" type="presParOf" srcId="{11555071-2BE9-43F6-A436-BB75138DF804}" destId="{5F8FF9A6-2B3C-467E-8632-000950732DB1}" srcOrd="0" destOrd="0" presId="urn:microsoft.com/office/officeart/2005/8/layout/chevron1"/>
    <dgm:cxn modelId="{EAD2B12A-46BF-43A3-B4A4-30FF78975C6E}" type="presParOf" srcId="{11555071-2BE9-43F6-A436-BB75138DF804}" destId="{356AC033-1AD7-4AD6-AB53-04AD56E519E0}" srcOrd="1" destOrd="0" presId="urn:microsoft.com/office/officeart/2005/8/layout/chevron1"/>
    <dgm:cxn modelId="{08119269-2C54-4A51-B595-C30D201A79D4}" type="presParOf" srcId="{11555071-2BE9-43F6-A436-BB75138DF804}" destId="{3C19B181-5318-4089-8696-7E6B057EB171}" srcOrd="2" destOrd="0" presId="urn:microsoft.com/office/officeart/2005/8/layout/chevron1"/>
    <dgm:cxn modelId="{8E01AD08-FE8F-4C52-97B6-059E8F03B1A9}" type="presParOf" srcId="{11555071-2BE9-43F6-A436-BB75138DF804}" destId="{B8C264B8-01BF-4BD9-B0B8-A0431346ABCF}" srcOrd="3" destOrd="0" presId="urn:microsoft.com/office/officeart/2005/8/layout/chevron1"/>
    <dgm:cxn modelId="{058F517B-EFF5-490E-89E1-B2C199E76063}" type="presParOf" srcId="{11555071-2BE9-43F6-A436-BB75138DF804}" destId="{C2DF5944-6F9F-4F8B-95B4-DE6DD947973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95230E-C343-463B-BC9D-FE1CE02BFF0E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</dgm:pt>
    <dgm:pt modelId="{B3E9B945-247A-4249-A425-B0B748F589AD}">
      <dgm:prSet phldrT="[텍스트]" custT="1"/>
      <dgm:spPr/>
      <dgm:t>
        <a:bodyPr/>
        <a:lstStyle/>
        <a:p>
          <a:pPr latinLnBrk="1"/>
          <a:r>
            <a:rPr lang="ko-KR" altLang="en-US" sz="1100" b="1" spc="-150" dirty="0"/>
            <a:t>설치할 마스트를 들어  올려 모노레일에 거치</a:t>
          </a:r>
        </a:p>
      </dgm:t>
    </dgm:pt>
    <dgm:pt modelId="{EBB66486-906F-4508-92D0-866A57CC9FE6}" type="parTrans" cxnId="{3F1A3EAD-B248-435E-935C-04D5C6EEF0A6}">
      <dgm:prSet/>
      <dgm:spPr/>
      <dgm:t>
        <a:bodyPr/>
        <a:lstStyle/>
        <a:p>
          <a:pPr latinLnBrk="1"/>
          <a:endParaRPr lang="ko-KR" altLang="en-US"/>
        </a:p>
      </dgm:t>
    </dgm:pt>
    <dgm:pt modelId="{AA43629A-BC82-4552-AD18-EA69403AD174}" type="sibTrans" cxnId="{3F1A3EAD-B248-435E-935C-04D5C6EEF0A6}">
      <dgm:prSet/>
      <dgm:spPr/>
      <dgm:t>
        <a:bodyPr/>
        <a:lstStyle/>
        <a:p>
          <a:pPr latinLnBrk="1"/>
          <a:endParaRPr lang="ko-KR" altLang="en-US"/>
        </a:p>
      </dgm:t>
    </dgm:pt>
    <dgm:pt modelId="{5E7BC329-D5A5-4670-A98B-E7E27F2E66F0}">
      <dgm:prSet phldrT="[텍스트]" custT="1"/>
      <dgm:spPr/>
      <dgm:t>
        <a:bodyPr/>
        <a:lstStyle/>
        <a:p>
          <a:pPr latinLnBrk="1"/>
          <a:r>
            <a:rPr lang="ko-KR" altLang="en-US" sz="1100" b="1" dirty="0">
              <a:latin typeface="+mn-ea"/>
              <a:ea typeface="+mn-ea"/>
            </a:rPr>
            <a:t>기 설치된 마스트와 턴테이블과의       핀 해체</a:t>
          </a:r>
        </a:p>
      </dgm:t>
    </dgm:pt>
    <dgm:pt modelId="{D7107926-C2DC-47A8-8A69-8DFB388FF500}" type="parTrans" cxnId="{0E92B125-B237-4ADF-9401-76B41EE14D21}">
      <dgm:prSet/>
      <dgm:spPr/>
      <dgm:t>
        <a:bodyPr/>
        <a:lstStyle/>
        <a:p>
          <a:pPr latinLnBrk="1"/>
          <a:endParaRPr lang="ko-KR" altLang="en-US"/>
        </a:p>
      </dgm:t>
    </dgm:pt>
    <dgm:pt modelId="{3BA8E3E6-5E13-4E33-99B2-2E1F1873F100}" type="sibTrans" cxnId="{0E92B125-B237-4ADF-9401-76B41EE14D21}">
      <dgm:prSet/>
      <dgm:spPr/>
      <dgm:t>
        <a:bodyPr/>
        <a:lstStyle/>
        <a:p>
          <a:pPr latinLnBrk="1"/>
          <a:endParaRPr lang="ko-KR" altLang="en-US"/>
        </a:p>
      </dgm:t>
    </dgm:pt>
    <dgm:pt modelId="{325D790D-EC86-4FA6-A606-8199186521DF}">
      <dgm:prSet phldrT="[텍스트]" custT="1"/>
      <dgm:spPr/>
      <dgm:t>
        <a:bodyPr/>
        <a:lstStyle/>
        <a:p>
          <a:pPr latinLnBrk="1"/>
          <a:r>
            <a:rPr lang="ko-KR" altLang="en-US" sz="1100" b="1" spc="-150" dirty="0"/>
            <a:t>턴테이블 하부에 설치된 마스트를 안착시킨 후 </a:t>
          </a:r>
          <a:r>
            <a:rPr lang="en-US" altLang="ko-KR" sz="1100" b="1" spc="-150" dirty="0"/>
            <a:t> </a:t>
          </a:r>
          <a:r>
            <a:rPr lang="ko-KR" altLang="en-US" sz="1100" b="1" spc="-150" dirty="0"/>
            <a:t>핀  고정</a:t>
          </a:r>
        </a:p>
      </dgm:t>
    </dgm:pt>
    <dgm:pt modelId="{DAC114D7-C2E4-44E1-9B11-A8CDF8874E34}" type="parTrans" cxnId="{8000FF8A-F938-478C-A133-3216EA6A7EC6}">
      <dgm:prSet/>
      <dgm:spPr/>
      <dgm:t>
        <a:bodyPr/>
        <a:lstStyle/>
        <a:p>
          <a:pPr latinLnBrk="1"/>
          <a:endParaRPr lang="ko-KR" altLang="en-US"/>
        </a:p>
      </dgm:t>
    </dgm:pt>
    <dgm:pt modelId="{0544757A-275E-4C01-B8EF-2235C6C8B85E}" type="sibTrans" cxnId="{8000FF8A-F938-478C-A133-3216EA6A7EC6}">
      <dgm:prSet/>
      <dgm:spPr/>
      <dgm:t>
        <a:bodyPr/>
        <a:lstStyle/>
        <a:p>
          <a:pPr latinLnBrk="1"/>
          <a:endParaRPr lang="ko-KR" altLang="en-US"/>
        </a:p>
      </dgm:t>
    </dgm:pt>
    <dgm:pt modelId="{65D5663F-95DF-4CBB-BE1E-2D3F9A85A8A1}">
      <dgm:prSet phldrT="[텍스트]" custT="1"/>
      <dgm:spPr/>
      <dgm:t>
        <a:bodyPr/>
        <a:lstStyle/>
        <a:p>
          <a:pPr latinLnBrk="1"/>
          <a:r>
            <a:rPr lang="en-US" altLang="ko-KR" sz="1100" b="1" dirty="0">
              <a:latin typeface="+mj-ea"/>
              <a:ea typeface="+mj-ea"/>
            </a:rPr>
            <a:t>5</a:t>
          </a:r>
          <a:r>
            <a:rPr lang="ko-KR" altLang="en-US" sz="1100" b="1" dirty="0">
              <a:latin typeface="+mj-ea"/>
              <a:ea typeface="+mj-ea"/>
            </a:rPr>
            <a:t>회 반복하여        약 </a:t>
          </a:r>
          <a:r>
            <a:rPr lang="en-US" altLang="ko-KR" sz="1100" b="1" dirty="0">
              <a:latin typeface="+mj-ea"/>
              <a:ea typeface="+mj-ea"/>
            </a:rPr>
            <a:t>5.5m </a:t>
          </a:r>
          <a:r>
            <a:rPr lang="ko-KR" altLang="en-US" sz="1100" b="1" dirty="0">
              <a:latin typeface="+mj-ea"/>
              <a:ea typeface="+mj-ea"/>
            </a:rPr>
            <a:t>상승</a:t>
          </a:r>
          <a:endParaRPr lang="en-US" altLang="ko-KR" sz="1100" b="1" dirty="0">
            <a:latin typeface="+mj-ea"/>
            <a:ea typeface="+mj-ea"/>
          </a:endParaRPr>
        </a:p>
      </dgm:t>
    </dgm:pt>
    <dgm:pt modelId="{41EC1937-7D80-4887-957D-03FB2655EAD8}" type="parTrans" cxnId="{190D3F7F-7144-4636-9797-71AFA9E230AF}">
      <dgm:prSet/>
      <dgm:spPr/>
      <dgm:t>
        <a:bodyPr/>
        <a:lstStyle/>
        <a:p>
          <a:pPr latinLnBrk="1"/>
          <a:endParaRPr lang="ko-KR" altLang="en-US"/>
        </a:p>
      </dgm:t>
    </dgm:pt>
    <dgm:pt modelId="{F03FBA57-8F41-4176-98B7-F031E01CAA96}" type="sibTrans" cxnId="{190D3F7F-7144-4636-9797-71AFA9E230AF}">
      <dgm:prSet/>
      <dgm:spPr/>
      <dgm:t>
        <a:bodyPr/>
        <a:lstStyle/>
        <a:p>
          <a:pPr latinLnBrk="1"/>
          <a:endParaRPr lang="ko-KR" altLang="en-US"/>
        </a:p>
      </dgm:t>
    </dgm:pt>
    <dgm:pt modelId="{DED8280F-9EDB-4C93-980E-8121E006CA8B}">
      <dgm:prSet phldrT="[텍스트]" custT="1"/>
      <dgm:spPr/>
      <dgm:t>
        <a:bodyPr/>
        <a:lstStyle/>
        <a:p>
          <a:pPr latinLnBrk="1"/>
          <a:r>
            <a:rPr lang="ko-KR" altLang="en-US" sz="1100" b="1" spc="-150" dirty="0"/>
            <a:t>기 설치된 마스트와 밀어 넣은 마스트에 핀을      체결하여 고정</a:t>
          </a:r>
        </a:p>
      </dgm:t>
    </dgm:pt>
    <dgm:pt modelId="{83B942E7-8FFD-4CBC-9AB3-70C884EA0307}" type="parTrans" cxnId="{716FD617-0955-44F0-88A5-0DCB76CE80C5}">
      <dgm:prSet/>
      <dgm:spPr/>
      <dgm:t>
        <a:bodyPr/>
        <a:lstStyle/>
        <a:p>
          <a:pPr latinLnBrk="1"/>
          <a:endParaRPr lang="ko-KR" altLang="en-US"/>
        </a:p>
      </dgm:t>
    </dgm:pt>
    <dgm:pt modelId="{F8E88616-BB5A-4B1C-8438-9C52761BE61D}" type="sibTrans" cxnId="{716FD617-0955-44F0-88A5-0DCB76CE80C5}">
      <dgm:prSet/>
      <dgm:spPr/>
      <dgm:t>
        <a:bodyPr/>
        <a:lstStyle/>
        <a:p>
          <a:pPr latinLnBrk="1"/>
          <a:endParaRPr lang="ko-KR" altLang="en-US"/>
        </a:p>
      </dgm:t>
    </dgm:pt>
    <dgm:pt modelId="{710DA55F-1026-4B4D-885A-791B0C66B5B7}">
      <dgm:prSet custT="1"/>
      <dgm:spPr/>
      <dgm:t>
        <a:bodyPr/>
        <a:lstStyle/>
        <a:p>
          <a:pPr latinLnBrk="1"/>
          <a:r>
            <a:rPr lang="ko-KR" altLang="en-US" sz="1100" b="1" dirty="0">
              <a:latin typeface="+mn-ea"/>
              <a:ea typeface="+mn-ea"/>
            </a:rPr>
            <a:t>실린더를 작동시켜 </a:t>
          </a:r>
          <a:r>
            <a:rPr lang="ko-KR" altLang="en-US" sz="1100" b="1" dirty="0" err="1">
              <a:latin typeface="+mn-ea"/>
              <a:ea typeface="+mn-ea"/>
            </a:rPr>
            <a:t>텔레스코픽</a:t>
          </a:r>
          <a:r>
            <a:rPr lang="ko-KR" altLang="en-US" sz="1100" b="1" dirty="0">
              <a:latin typeface="+mn-ea"/>
              <a:ea typeface="+mn-ea"/>
            </a:rPr>
            <a:t> </a:t>
          </a:r>
          <a:r>
            <a:rPr lang="ko-KR" altLang="en-US" sz="1100" b="1" dirty="0" err="1">
              <a:latin typeface="+mn-ea"/>
              <a:ea typeface="+mn-ea"/>
            </a:rPr>
            <a:t>케이지</a:t>
          </a:r>
          <a:r>
            <a:rPr lang="ko-KR" altLang="en-US" sz="1100" b="1" dirty="0">
              <a:latin typeface="+mn-ea"/>
              <a:ea typeface="+mn-ea"/>
            </a:rPr>
            <a:t> 상승</a:t>
          </a:r>
          <a:r>
            <a:rPr lang="en-US" altLang="ko-KR" sz="1100" b="1" dirty="0">
              <a:latin typeface="+mn-ea"/>
              <a:ea typeface="+mn-ea"/>
            </a:rPr>
            <a:t>(</a:t>
          </a:r>
          <a:r>
            <a:rPr lang="ko-KR" altLang="en-US" sz="1100" b="1" dirty="0">
              <a:latin typeface="+mn-ea"/>
              <a:ea typeface="+mn-ea"/>
            </a:rPr>
            <a:t>약 </a:t>
          </a:r>
          <a:r>
            <a:rPr lang="en-US" altLang="ko-KR" sz="1100" b="1" dirty="0">
              <a:latin typeface="+mn-ea"/>
              <a:ea typeface="+mn-ea"/>
            </a:rPr>
            <a:t>1.1m)</a:t>
          </a:r>
          <a:endParaRPr lang="ko-KR" altLang="en-US" sz="1100" b="1" dirty="0">
            <a:latin typeface="+mn-ea"/>
            <a:ea typeface="+mn-ea"/>
          </a:endParaRPr>
        </a:p>
      </dgm:t>
    </dgm:pt>
    <dgm:pt modelId="{3B00A86F-E20E-4A79-879D-2559ED9A4660}" type="parTrans" cxnId="{5715629C-8459-4B37-8306-593413F87CCF}">
      <dgm:prSet/>
      <dgm:spPr/>
      <dgm:t>
        <a:bodyPr/>
        <a:lstStyle/>
        <a:p>
          <a:pPr latinLnBrk="1"/>
          <a:endParaRPr lang="ko-KR" altLang="en-US"/>
        </a:p>
      </dgm:t>
    </dgm:pt>
    <dgm:pt modelId="{C8C4F741-D16F-4776-8347-C492EE30AE16}" type="sibTrans" cxnId="{5715629C-8459-4B37-8306-593413F87CCF}">
      <dgm:prSet/>
      <dgm:spPr/>
      <dgm:t>
        <a:bodyPr/>
        <a:lstStyle/>
        <a:p>
          <a:pPr latinLnBrk="1"/>
          <a:endParaRPr lang="ko-KR" altLang="en-US"/>
        </a:p>
      </dgm:t>
    </dgm:pt>
    <dgm:pt modelId="{9F598BAC-EBAE-4577-B9AD-A2EA4FBAD326}">
      <dgm:prSet custT="1"/>
      <dgm:spPr/>
      <dgm:t>
        <a:bodyPr/>
        <a:lstStyle/>
        <a:p>
          <a:pPr latinLnBrk="1"/>
          <a:r>
            <a:rPr lang="ko-KR" altLang="en-US" sz="1100" b="1" spc="-150" dirty="0"/>
            <a:t>모노레일에 거치된       마스트를 상승시킨        공간에  </a:t>
          </a:r>
          <a:r>
            <a:rPr lang="ko-KR" altLang="en-US" sz="1100" b="1" spc="-150" dirty="0" err="1"/>
            <a:t>밀어넣어</a:t>
          </a:r>
          <a:r>
            <a:rPr lang="ko-KR" altLang="en-US" sz="1100" b="1" spc="-150" dirty="0"/>
            <a:t>  안착</a:t>
          </a:r>
        </a:p>
      </dgm:t>
    </dgm:pt>
    <dgm:pt modelId="{6867E849-3E9E-4DA1-ADCB-FA79D8A3331B}" type="parTrans" cxnId="{98D88C3E-B64B-4B14-8926-C81700244063}">
      <dgm:prSet/>
      <dgm:spPr/>
      <dgm:t>
        <a:bodyPr/>
        <a:lstStyle/>
        <a:p>
          <a:pPr latinLnBrk="1"/>
          <a:endParaRPr lang="ko-KR" altLang="en-US"/>
        </a:p>
      </dgm:t>
    </dgm:pt>
    <dgm:pt modelId="{D0B071C6-5EB2-4A55-A6CA-94EB95EABE2B}" type="sibTrans" cxnId="{98D88C3E-B64B-4B14-8926-C81700244063}">
      <dgm:prSet/>
      <dgm:spPr/>
      <dgm:t>
        <a:bodyPr/>
        <a:lstStyle/>
        <a:p>
          <a:pPr latinLnBrk="1"/>
          <a:endParaRPr lang="ko-KR" altLang="en-US"/>
        </a:p>
      </dgm:t>
    </dgm:pt>
    <dgm:pt modelId="{A08D5BEB-5420-4FF1-AE94-2DC961FEE37D}" type="pres">
      <dgm:prSet presAssocID="{9C95230E-C343-463B-BC9D-FE1CE02BFF0E}" presName="diagram" presStyleCnt="0">
        <dgm:presLayoutVars>
          <dgm:dir/>
          <dgm:resizeHandles val="exact"/>
        </dgm:presLayoutVars>
      </dgm:prSet>
      <dgm:spPr/>
    </dgm:pt>
    <dgm:pt modelId="{4C168821-6339-4DDC-B74D-16B3F6D67CE7}" type="pres">
      <dgm:prSet presAssocID="{B3E9B945-247A-4249-A425-B0B748F589A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472B79-9A95-4A70-A882-04F6DF4F724F}" type="pres">
      <dgm:prSet presAssocID="{AA43629A-BC82-4552-AD18-EA69403AD174}" presName="sibTrans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ACDB4E7A-917D-4032-A23D-9B29641D6B87}" type="pres">
      <dgm:prSet presAssocID="{AA43629A-BC82-4552-AD18-EA69403AD174}" presName="connectorText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ED5CDC33-4470-40F2-BA2B-B29271761B11}" type="pres">
      <dgm:prSet presAssocID="{5E7BC329-D5A5-4670-A98B-E7E27F2E66F0}" presName="node" presStyleLbl="node1" presStyleIdx="1" presStyleCnt="7" custLinFactNeighborX="-498" custLinFactNeighborY="-219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926C89-9DF4-42A0-BFDB-72A6B0E59E5D}" type="pres">
      <dgm:prSet presAssocID="{3BA8E3E6-5E13-4E33-99B2-2E1F1873F100}" presName="sibTrans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79B223D3-78C7-49EB-9265-203DC6DC460A}" type="pres">
      <dgm:prSet presAssocID="{3BA8E3E6-5E13-4E33-99B2-2E1F1873F100}" presName="connectorText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62B8994E-4841-4762-9ADB-2942D7D42919}" type="pres">
      <dgm:prSet presAssocID="{710DA55F-1026-4B4D-885A-791B0C66B5B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95E8A92-50EC-4D45-B68D-9E5CC956C42A}" type="pres">
      <dgm:prSet presAssocID="{C8C4F741-D16F-4776-8347-C492EE30AE16}" presName="sibTrans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A19FB629-E64A-40DC-BC42-9AA9B79BC17E}" type="pres">
      <dgm:prSet presAssocID="{C8C4F741-D16F-4776-8347-C492EE30AE16}" presName="connectorText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DFB23A5E-B5F5-481F-93D2-7B58E842962B}" type="pres">
      <dgm:prSet presAssocID="{65D5663F-95DF-4CBB-BE1E-2D3F9A85A8A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6AD0E88-43B3-4911-8DB6-400E0696F4AD}" type="pres">
      <dgm:prSet presAssocID="{F03FBA57-8F41-4176-98B7-F031E01CAA96}" presName="sibTrans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57B6D74D-37A8-4330-BFD1-A26A70B84D32}" type="pres">
      <dgm:prSet presAssocID="{F03FBA57-8F41-4176-98B7-F031E01CAA96}" presName="connectorText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EFCE76A7-73DD-4322-B5D9-E0D188DE853B}" type="pres">
      <dgm:prSet presAssocID="{9F598BAC-EBAE-4577-B9AD-A2EA4FBAD32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0A9CD8-17C7-46B3-A408-017F5AD9EE76}" type="pres">
      <dgm:prSet presAssocID="{D0B071C6-5EB2-4A55-A6CA-94EB95EABE2B}" presName="sibTrans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D7EBD37F-922A-4E5F-AECE-3C2704BE77D1}" type="pres">
      <dgm:prSet presAssocID="{D0B071C6-5EB2-4A55-A6CA-94EB95EABE2B}" presName="connectorText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EED3F456-4CFB-432D-8CDB-A3A990EB33F8}" type="pres">
      <dgm:prSet presAssocID="{DED8280F-9EDB-4C93-980E-8121E006CA8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ED594D-1D63-4FB4-A599-8001306376FD}" type="pres">
      <dgm:prSet presAssocID="{F8E88616-BB5A-4B1C-8438-9C52761BE61D}" presName="sibTrans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C04A02A3-41FB-442C-82A1-3F4B993ECD00}" type="pres">
      <dgm:prSet presAssocID="{F8E88616-BB5A-4B1C-8438-9C52761BE61D}" presName="connectorText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35C887A3-38EE-41F0-AC05-1102ED747639}" type="pres">
      <dgm:prSet presAssocID="{325D790D-EC86-4FA6-A606-8199186521D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060BE2-B741-4C7E-8354-7F3B83BCD551}" type="presOf" srcId="{65D5663F-95DF-4CBB-BE1E-2D3F9A85A8A1}" destId="{DFB23A5E-B5F5-481F-93D2-7B58E842962B}" srcOrd="0" destOrd="0" presId="urn:microsoft.com/office/officeart/2005/8/layout/process5"/>
    <dgm:cxn modelId="{BABE6544-23FF-4FC2-8B53-186B044ADB3F}" type="presOf" srcId="{F03FBA57-8F41-4176-98B7-F031E01CAA96}" destId="{56AD0E88-43B3-4911-8DB6-400E0696F4AD}" srcOrd="0" destOrd="0" presId="urn:microsoft.com/office/officeart/2005/8/layout/process5"/>
    <dgm:cxn modelId="{DD0F2E50-4552-4094-9C29-F97BC4F0E11E}" type="presOf" srcId="{9F598BAC-EBAE-4577-B9AD-A2EA4FBAD326}" destId="{EFCE76A7-73DD-4322-B5D9-E0D188DE853B}" srcOrd="0" destOrd="0" presId="urn:microsoft.com/office/officeart/2005/8/layout/process5"/>
    <dgm:cxn modelId="{A3C41B61-1B64-44D2-AB12-903724260E0A}" type="presOf" srcId="{3BA8E3E6-5E13-4E33-99B2-2E1F1873F100}" destId="{7E926C89-9DF4-42A0-BFDB-72A6B0E59E5D}" srcOrd="0" destOrd="0" presId="urn:microsoft.com/office/officeart/2005/8/layout/process5"/>
    <dgm:cxn modelId="{BA1CFABC-6901-4A1F-AE9F-3D389000E6C0}" type="presOf" srcId="{AA43629A-BC82-4552-AD18-EA69403AD174}" destId="{51472B79-9A95-4A70-A882-04F6DF4F724F}" srcOrd="0" destOrd="0" presId="urn:microsoft.com/office/officeart/2005/8/layout/process5"/>
    <dgm:cxn modelId="{5DF96EDA-367A-43A3-A17E-DEF9167BB578}" type="presOf" srcId="{F8E88616-BB5A-4B1C-8438-9C52761BE61D}" destId="{1FED594D-1D63-4FB4-A599-8001306376FD}" srcOrd="0" destOrd="0" presId="urn:microsoft.com/office/officeart/2005/8/layout/process5"/>
    <dgm:cxn modelId="{8D0AED94-8788-4915-AA1C-9C8C21F95A33}" type="presOf" srcId="{325D790D-EC86-4FA6-A606-8199186521DF}" destId="{35C887A3-38EE-41F0-AC05-1102ED747639}" srcOrd="0" destOrd="0" presId="urn:microsoft.com/office/officeart/2005/8/layout/process5"/>
    <dgm:cxn modelId="{88B137AB-97E3-4ADD-AF91-D1B159337BE5}" type="presOf" srcId="{C8C4F741-D16F-4776-8347-C492EE30AE16}" destId="{795E8A92-50EC-4D45-B68D-9E5CC956C42A}" srcOrd="0" destOrd="0" presId="urn:microsoft.com/office/officeart/2005/8/layout/process5"/>
    <dgm:cxn modelId="{0E92B125-B237-4ADF-9401-76B41EE14D21}" srcId="{9C95230E-C343-463B-BC9D-FE1CE02BFF0E}" destId="{5E7BC329-D5A5-4670-A98B-E7E27F2E66F0}" srcOrd="1" destOrd="0" parTransId="{D7107926-C2DC-47A8-8A69-8DFB388FF500}" sibTransId="{3BA8E3E6-5E13-4E33-99B2-2E1F1873F100}"/>
    <dgm:cxn modelId="{F625C5FA-6B05-4AF3-A053-6B6617649E26}" type="presOf" srcId="{B3E9B945-247A-4249-A425-B0B748F589AD}" destId="{4C168821-6339-4DDC-B74D-16B3F6D67CE7}" srcOrd="0" destOrd="0" presId="urn:microsoft.com/office/officeart/2005/8/layout/process5"/>
    <dgm:cxn modelId="{268CADBF-268B-41D3-9530-85F9536A4660}" type="presOf" srcId="{F03FBA57-8F41-4176-98B7-F031E01CAA96}" destId="{57B6D74D-37A8-4330-BFD1-A26A70B84D32}" srcOrd="1" destOrd="0" presId="urn:microsoft.com/office/officeart/2005/8/layout/process5"/>
    <dgm:cxn modelId="{FA5FA43E-5242-4EC1-B241-F4EA18F49D69}" type="presOf" srcId="{9C95230E-C343-463B-BC9D-FE1CE02BFF0E}" destId="{A08D5BEB-5420-4FF1-AE94-2DC961FEE37D}" srcOrd="0" destOrd="0" presId="urn:microsoft.com/office/officeart/2005/8/layout/process5"/>
    <dgm:cxn modelId="{47FC0C6C-7DFE-4F8F-A42E-1ADC9D4A0AF4}" type="presOf" srcId="{F8E88616-BB5A-4B1C-8438-9C52761BE61D}" destId="{C04A02A3-41FB-442C-82A1-3F4B993ECD00}" srcOrd="1" destOrd="0" presId="urn:microsoft.com/office/officeart/2005/8/layout/process5"/>
    <dgm:cxn modelId="{B1B3FF86-155F-4DB8-85FD-854E1242BFA4}" type="presOf" srcId="{D0B071C6-5EB2-4A55-A6CA-94EB95EABE2B}" destId="{420A9CD8-17C7-46B3-A408-017F5AD9EE76}" srcOrd="0" destOrd="0" presId="urn:microsoft.com/office/officeart/2005/8/layout/process5"/>
    <dgm:cxn modelId="{1BD31D44-9584-49BB-89AB-16DF39CFF9BB}" type="presOf" srcId="{C8C4F741-D16F-4776-8347-C492EE30AE16}" destId="{A19FB629-E64A-40DC-BC42-9AA9B79BC17E}" srcOrd="1" destOrd="0" presId="urn:microsoft.com/office/officeart/2005/8/layout/process5"/>
    <dgm:cxn modelId="{5715629C-8459-4B37-8306-593413F87CCF}" srcId="{9C95230E-C343-463B-BC9D-FE1CE02BFF0E}" destId="{710DA55F-1026-4B4D-885A-791B0C66B5B7}" srcOrd="2" destOrd="0" parTransId="{3B00A86F-E20E-4A79-879D-2559ED9A4660}" sibTransId="{C8C4F741-D16F-4776-8347-C492EE30AE16}"/>
    <dgm:cxn modelId="{3F1A3EAD-B248-435E-935C-04D5C6EEF0A6}" srcId="{9C95230E-C343-463B-BC9D-FE1CE02BFF0E}" destId="{B3E9B945-247A-4249-A425-B0B748F589AD}" srcOrd="0" destOrd="0" parTransId="{EBB66486-906F-4508-92D0-866A57CC9FE6}" sibTransId="{AA43629A-BC82-4552-AD18-EA69403AD174}"/>
    <dgm:cxn modelId="{1414A2A1-981D-4F05-806F-0540407D38E3}" type="presOf" srcId="{3BA8E3E6-5E13-4E33-99B2-2E1F1873F100}" destId="{79B223D3-78C7-49EB-9265-203DC6DC460A}" srcOrd="1" destOrd="0" presId="urn:microsoft.com/office/officeart/2005/8/layout/process5"/>
    <dgm:cxn modelId="{582E2ECD-DD24-49C0-AB0B-BD86FDC1D74B}" type="presOf" srcId="{710DA55F-1026-4B4D-885A-791B0C66B5B7}" destId="{62B8994E-4841-4762-9ADB-2942D7D42919}" srcOrd="0" destOrd="0" presId="urn:microsoft.com/office/officeart/2005/8/layout/process5"/>
    <dgm:cxn modelId="{08D08AD6-73E8-4D1A-AAB5-A0EC9C80AADA}" type="presOf" srcId="{D0B071C6-5EB2-4A55-A6CA-94EB95EABE2B}" destId="{D7EBD37F-922A-4E5F-AECE-3C2704BE77D1}" srcOrd="1" destOrd="0" presId="urn:microsoft.com/office/officeart/2005/8/layout/process5"/>
    <dgm:cxn modelId="{155FC82C-A916-4FBB-A3FF-77C8BBA354A0}" type="presOf" srcId="{AA43629A-BC82-4552-AD18-EA69403AD174}" destId="{ACDB4E7A-917D-4032-A23D-9B29641D6B87}" srcOrd="1" destOrd="0" presId="urn:microsoft.com/office/officeart/2005/8/layout/process5"/>
    <dgm:cxn modelId="{190D3F7F-7144-4636-9797-71AFA9E230AF}" srcId="{9C95230E-C343-463B-BC9D-FE1CE02BFF0E}" destId="{65D5663F-95DF-4CBB-BE1E-2D3F9A85A8A1}" srcOrd="3" destOrd="0" parTransId="{41EC1937-7D80-4887-957D-03FB2655EAD8}" sibTransId="{F03FBA57-8F41-4176-98B7-F031E01CAA96}"/>
    <dgm:cxn modelId="{716FD617-0955-44F0-88A5-0DCB76CE80C5}" srcId="{9C95230E-C343-463B-BC9D-FE1CE02BFF0E}" destId="{DED8280F-9EDB-4C93-980E-8121E006CA8B}" srcOrd="5" destOrd="0" parTransId="{83B942E7-8FFD-4CBC-9AB3-70C884EA0307}" sibTransId="{F8E88616-BB5A-4B1C-8438-9C52761BE61D}"/>
    <dgm:cxn modelId="{8000FF8A-F938-478C-A133-3216EA6A7EC6}" srcId="{9C95230E-C343-463B-BC9D-FE1CE02BFF0E}" destId="{325D790D-EC86-4FA6-A606-8199186521DF}" srcOrd="6" destOrd="0" parTransId="{DAC114D7-C2E4-44E1-9B11-A8CDF8874E34}" sibTransId="{0544757A-275E-4C01-B8EF-2235C6C8B85E}"/>
    <dgm:cxn modelId="{1F025B66-CF2C-4F73-B328-81FFDD27222A}" type="presOf" srcId="{DED8280F-9EDB-4C93-980E-8121E006CA8B}" destId="{EED3F456-4CFB-432D-8CDB-A3A990EB33F8}" srcOrd="0" destOrd="0" presId="urn:microsoft.com/office/officeart/2005/8/layout/process5"/>
    <dgm:cxn modelId="{98D88C3E-B64B-4B14-8926-C81700244063}" srcId="{9C95230E-C343-463B-BC9D-FE1CE02BFF0E}" destId="{9F598BAC-EBAE-4577-B9AD-A2EA4FBAD326}" srcOrd="4" destOrd="0" parTransId="{6867E849-3E9E-4DA1-ADCB-FA79D8A3331B}" sibTransId="{D0B071C6-5EB2-4A55-A6CA-94EB95EABE2B}"/>
    <dgm:cxn modelId="{795C4214-58F5-4132-B3B2-C2CCD4A417CB}" type="presOf" srcId="{5E7BC329-D5A5-4670-A98B-E7E27F2E66F0}" destId="{ED5CDC33-4470-40F2-BA2B-B29271761B11}" srcOrd="0" destOrd="0" presId="urn:microsoft.com/office/officeart/2005/8/layout/process5"/>
    <dgm:cxn modelId="{72DC02AD-E4C2-41F9-8264-07891E0BBB5E}" type="presParOf" srcId="{A08D5BEB-5420-4FF1-AE94-2DC961FEE37D}" destId="{4C168821-6339-4DDC-B74D-16B3F6D67CE7}" srcOrd="0" destOrd="0" presId="urn:microsoft.com/office/officeart/2005/8/layout/process5"/>
    <dgm:cxn modelId="{E8754430-0063-4FA7-B8B9-D98ADEA39366}" type="presParOf" srcId="{A08D5BEB-5420-4FF1-AE94-2DC961FEE37D}" destId="{51472B79-9A95-4A70-A882-04F6DF4F724F}" srcOrd="1" destOrd="0" presId="urn:microsoft.com/office/officeart/2005/8/layout/process5"/>
    <dgm:cxn modelId="{2E543957-F990-4AC0-A4D6-7B428B11C6C4}" type="presParOf" srcId="{51472B79-9A95-4A70-A882-04F6DF4F724F}" destId="{ACDB4E7A-917D-4032-A23D-9B29641D6B87}" srcOrd="0" destOrd="0" presId="urn:microsoft.com/office/officeart/2005/8/layout/process5"/>
    <dgm:cxn modelId="{E87F816B-427D-43AE-A3EA-A6D1B2BA2922}" type="presParOf" srcId="{A08D5BEB-5420-4FF1-AE94-2DC961FEE37D}" destId="{ED5CDC33-4470-40F2-BA2B-B29271761B11}" srcOrd="2" destOrd="0" presId="urn:microsoft.com/office/officeart/2005/8/layout/process5"/>
    <dgm:cxn modelId="{46892E3B-9D28-4B60-A43F-02F52E489BEA}" type="presParOf" srcId="{A08D5BEB-5420-4FF1-AE94-2DC961FEE37D}" destId="{7E926C89-9DF4-42A0-BFDB-72A6B0E59E5D}" srcOrd="3" destOrd="0" presId="urn:microsoft.com/office/officeart/2005/8/layout/process5"/>
    <dgm:cxn modelId="{5196F927-5EDF-4427-A39A-2A749E1CA671}" type="presParOf" srcId="{7E926C89-9DF4-42A0-BFDB-72A6B0E59E5D}" destId="{79B223D3-78C7-49EB-9265-203DC6DC460A}" srcOrd="0" destOrd="0" presId="urn:microsoft.com/office/officeart/2005/8/layout/process5"/>
    <dgm:cxn modelId="{CBD643A5-F46D-457C-B219-CD0E0D6FB0C9}" type="presParOf" srcId="{A08D5BEB-5420-4FF1-AE94-2DC961FEE37D}" destId="{62B8994E-4841-4762-9ADB-2942D7D42919}" srcOrd="4" destOrd="0" presId="urn:microsoft.com/office/officeart/2005/8/layout/process5"/>
    <dgm:cxn modelId="{B9A0C581-664A-45F0-ABCD-CB47A39C4F7A}" type="presParOf" srcId="{A08D5BEB-5420-4FF1-AE94-2DC961FEE37D}" destId="{795E8A92-50EC-4D45-B68D-9E5CC956C42A}" srcOrd="5" destOrd="0" presId="urn:microsoft.com/office/officeart/2005/8/layout/process5"/>
    <dgm:cxn modelId="{161604D2-990D-49ED-9C54-C07F02711CCA}" type="presParOf" srcId="{795E8A92-50EC-4D45-B68D-9E5CC956C42A}" destId="{A19FB629-E64A-40DC-BC42-9AA9B79BC17E}" srcOrd="0" destOrd="0" presId="urn:microsoft.com/office/officeart/2005/8/layout/process5"/>
    <dgm:cxn modelId="{8D861739-2D20-473A-930E-6B54423E9B2D}" type="presParOf" srcId="{A08D5BEB-5420-4FF1-AE94-2DC961FEE37D}" destId="{DFB23A5E-B5F5-481F-93D2-7B58E842962B}" srcOrd="6" destOrd="0" presId="urn:microsoft.com/office/officeart/2005/8/layout/process5"/>
    <dgm:cxn modelId="{5180A6B4-5E02-46A6-B310-EBF6B8B35122}" type="presParOf" srcId="{A08D5BEB-5420-4FF1-AE94-2DC961FEE37D}" destId="{56AD0E88-43B3-4911-8DB6-400E0696F4AD}" srcOrd="7" destOrd="0" presId="urn:microsoft.com/office/officeart/2005/8/layout/process5"/>
    <dgm:cxn modelId="{F98C3CCC-4F52-4A07-B89B-60D5E93AD562}" type="presParOf" srcId="{56AD0E88-43B3-4911-8DB6-400E0696F4AD}" destId="{57B6D74D-37A8-4330-BFD1-A26A70B84D32}" srcOrd="0" destOrd="0" presId="urn:microsoft.com/office/officeart/2005/8/layout/process5"/>
    <dgm:cxn modelId="{B6718CA7-F237-4160-A5DE-3421CF1475EB}" type="presParOf" srcId="{A08D5BEB-5420-4FF1-AE94-2DC961FEE37D}" destId="{EFCE76A7-73DD-4322-B5D9-E0D188DE853B}" srcOrd="8" destOrd="0" presId="urn:microsoft.com/office/officeart/2005/8/layout/process5"/>
    <dgm:cxn modelId="{0AA8A3F8-AA90-4CB7-9ECA-8F530E25F14D}" type="presParOf" srcId="{A08D5BEB-5420-4FF1-AE94-2DC961FEE37D}" destId="{420A9CD8-17C7-46B3-A408-017F5AD9EE76}" srcOrd="9" destOrd="0" presId="urn:microsoft.com/office/officeart/2005/8/layout/process5"/>
    <dgm:cxn modelId="{7464BFCE-E5C9-406D-AE30-08D7159C15A6}" type="presParOf" srcId="{420A9CD8-17C7-46B3-A408-017F5AD9EE76}" destId="{D7EBD37F-922A-4E5F-AECE-3C2704BE77D1}" srcOrd="0" destOrd="0" presId="urn:microsoft.com/office/officeart/2005/8/layout/process5"/>
    <dgm:cxn modelId="{C955E868-B946-4D05-94F1-91E9CFD2CE85}" type="presParOf" srcId="{A08D5BEB-5420-4FF1-AE94-2DC961FEE37D}" destId="{EED3F456-4CFB-432D-8CDB-A3A990EB33F8}" srcOrd="10" destOrd="0" presId="urn:microsoft.com/office/officeart/2005/8/layout/process5"/>
    <dgm:cxn modelId="{4FB9F018-7F3F-4AA1-B5EA-B6C02391C055}" type="presParOf" srcId="{A08D5BEB-5420-4FF1-AE94-2DC961FEE37D}" destId="{1FED594D-1D63-4FB4-A599-8001306376FD}" srcOrd="11" destOrd="0" presId="urn:microsoft.com/office/officeart/2005/8/layout/process5"/>
    <dgm:cxn modelId="{107C7F7E-D6B0-424F-9917-DD708EB2DDB6}" type="presParOf" srcId="{1FED594D-1D63-4FB4-A599-8001306376FD}" destId="{C04A02A3-41FB-442C-82A1-3F4B993ECD00}" srcOrd="0" destOrd="0" presId="urn:microsoft.com/office/officeart/2005/8/layout/process5"/>
    <dgm:cxn modelId="{50C0A183-2DFC-46A7-9590-763C03EF62D2}" type="presParOf" srcId="{A08D5BEB-5420-4FF1-AE94-2DC961FEE37D}" destId="{35C887A3-38EE-41F0-AC05-1102ED747639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FF9A6-2B3C-467E-8632-000950732DB1}">
      <dsp:nvSpPr>
        <dsp:cNvPr id="0" name=""/>
        <dsp:cNvSpPr/>
      </dsp:nvSpPr>
      <dsp:spPr>
        <a:xfrm>
          <a:off x="2193" y="0"/>
          <a:ext cx="2673015" cy="73585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>
              <a:latin typeface="+mj-ea"/>
              <a:ea typeface="+mj-ea"/>
            </a:rPr>
            <a:t>확인</a:t>
          </a:r>
          <a:endParaRPr lang="en-US" altLang="ko-KR" sz="1400" b="1" kern="1200" dirty="0">
            <a:latin typeface="+mj-ea"/>
            <a:ea typeface="+mj-ea"/>
          </a:endParaRPr>
        </a:p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>
              <a:latin typeface="+mj-ea"/>
              <a:ea typeface="+mj-ea"/>
            </a:rPr>
            <a:t>(</a:t>
          </a:r>
          <a:r>
            <a:rPr lang="ko-KR" altLang="en-US" sz="1400" b="1" kern="1200" dirty="0" err="1">
              <a:latin typeface="+mj-ea"/>
              <a:ea typeface="+mj-ea"/>
            </a:rPr>
            <a:t>전담자</a:t>
          </a:r>
          <a:r>
            <a:rPr lang="en-US" altLang="ko-KR" sz="1400" b="1" kern="1200" dirty="0">
              <a:latin typeface="+mj-ea"/>
              <a:ea typeface="+mj-ea"/>
            </a:rPr>
            <a:t>)</a:t>
          </a:r>
          <a:endParaRPr lang="ko-KR" altLang="en-US" sz="1400" b="1" kern="1200" dirty="0">
            <a:latin typeface="+mj-ea"/>
            <a:ea typeface="+mj-ea"/>
          </a:endParaRPr>
        </a:p>
      </dsp:txBody>
      <dsp:txXfrm>
        <a:off x="370121" y="0"/>
        <a:ext cx="1937159" cy="735856"/>
      </dsp:txXfrm>
    </dsp:sp>
    <dsp:sp modelId="{3C19B181-5318-4089-8696-7E6B057EB171}">
      <dsp:nvSpPr>
        <dsp:cNvPr id="0" name=""/>
        <dsp:cNvSpPr/>
      </dsp:nvSpPr>
      <dsp:spPr>
        <a:xfrm>
          <a:off x="2407908" y="0"/>
          <a:ext cx="2673015" cy="735856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 latinLnBrk="1">
            <a:lnSpc>
              <a:spcPct val="4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>
              <a:latin typeface="+mj-ea"/>
              <a:ea typeface="+mj-ea"/>
            </a:rPr>
            <a:t>확인 모니터링</a:t>
          </a:r>
          <a:endParaRPr lang="en-US" altLang="ko-KR" sz="1400" b="1" kern="1200" dirty="0">
            <a:latin typeface="+mj-ea"/>
            <a:ea typeface="+mj-ea"/>
          </a:endParaRPr>
        </a:p>
        <a:p>
          <a:pPr lvl="0" algn="ctr" defTabSz="622300" latinLnBrk="1">
            <a:lnSpc>
              <a:spcPct val="4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>
              <a:latin typeface="+mj-ea"/>
              <a:ea typeface="+mj-ea"/>
            </a:rPr>
            <a:t>(</a:t>
          </a:r>
          <a:r>
            <a:rPr lang="ko-KR" altLang="en-US" sz="1400" b="1" kern="1200" dirty="0">
              <a:latin typeface="+mj-ea"/>
              <a:ea typeface="+mj-ea"/>
            </a:rPr>
            <a:t>지킴이</a:t>
          </a:r>
          <a:r>
            <a:rPr lang="en-US" altLang="ko-KR" sz="1400" b="1" kern="1200" dirty="0">
              <a:latin typeface="+mj-ea"/>
              <a:ea typeface="+mj-ea"/>
            </a:rPr>
            <a:t>)</a:t>
          </a:r>
          <a:endParaRPr lang="ko-KR" altLang="en-US" sz="1400" b="1" kern="1200" dirty="0">
            <a:latin typeface="+mj-ea"/>
            <a:ea typeface="+mj-ea"/>
          </a:endParaRPr>
        </a:p>
      </dsp:txBody>
      <dsp:txXfrm>
        <a:off x="2775836" y="0"/>
        <a:ext cx="1937159" cy="735856"/>
      </dsp:txXfrm>
    </dsp:sp>
    <dsp:sp modelId="{C2DF5944-6F9F-4F8B-95B4-DE6DD947973E}">
      <dsp:nvSpPr>
        <dsp:cNvPr id="0" name=""/>
        <dsp:cNvSpPr/>
      </dsp:nvSpPr>
      <dsp:spPr>
        <a:xfrm>
          <a:off x="4813622" y="0"/>
          <a:ext cx="2673015" cy="73585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 latinLnBrk="1">
            <a:lnSpc>
              <a:spcPct val="4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>
              <a:latin typeface="+mj-ea"/>
              <a:ea typeface="+mj-ea"/>
            </a:rPr>
            <a:t>차기 확인</a:t>
          </a:r>
          <a:endParaRPr lang="en-US" altLang="ko-KR" sz="1400" b="1" kern="1200" dirty="0">
            <a:latin typeface="+mj-ea"/>
            <a:ea typeface="+mj-ea"/>
          </a:endParaRPr>
        </a:p>
        <a:p>
          <a:pPr lvl="0" algn="ctr" defTabSz="622300" latinLnBrk="1">
            <a:lnSpc>
              <a:spcPct val="4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>
              <a:latin typeface="+mj-ea"/>
              <a:ea typeface="+mj-ea"/>
            </a:rPr>
            <a:t>(</a:t>
          </a:r>
          <a:r>
            <a:rPr lang="ko-KR" altLang="en-US" sz="1400" b="1" kern="1200" dirty="0" err="1">
              <a:latin typeface="+mj-ea"/>
              <a:ea typeface="+mj-ea"/>
            </a:rPr>
            <a:t>전담자</a:t>
          </a:r>
          <a:r>
            <a:rPr lang="en-US" altLang="ko-KR" sz="1400" b="1" kern="1200" dirty="0">
              <a:latin typeface="+mj-ea"/>
              <a:ea typeface="+mj-ea"/>
            </a:rPr>
            <a:t>)</a:t>
          </a:r>
          <a:endParaRPr lang="ko-KR" altLang="en-US" sz="1400" b="1" kern="1200" dirty="0">
            <a:latin typeface="+mj-ea"/>
            <a:ea typeface="+mj-ea"/>
          </a:endParaRPr>
        </a:p>
      </dsp:txBody>
      <dsp:txXfrm>
        <a:off x="5181550" y="0"/>
        <a:ext cx="1937159" cy="735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68821-6339-4DDC-B74D-16B3F6D67CE7}">
      <dsp:nvSpPr>
        <dsp:cNvPr id="0" name=""/>
        <dsp:cNvSpPr/>
      </dsp:nvSpPr>
      <dsp:spPr>
        <a:xfrm>
          <a:off x="3322" y="530004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spc="-150" dirty="0"/>
            <a:t>설치할 마스트를 들어  올려 모노레일에 거치</a:t>
          </a:r>
        </a:p>
      </dsp:txBody>
      <dsp:txXfrm>
        <a:off x="28851" y="555533"/>
        <a:ext cx="1401671" cy="820579"/>
      </dsp:txXfrm>
    </dsp:sp>
    <dsp:sp modelId="{51472B79-9A95-4A70-A882-04F6DF4F724F}">
      <dsp:nvSpPr>
        <dsp:cNvPr id="0" name=""/>
        <dsp:cNvSpPr/>
      </dsp:nvSpPr>
      <dsp:spPr>
        <a:xfrm rot="21567590">
          <a:off x="1582294" y="776212"/>
          <a:ext cx="304157" cy="360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1582296" y="848697"/>
        <a:ext cx="212910" cy="216166"/>
      </dsp:txXfrm>
    </dsp:sp>
    <dsp:sp modelId="{ED5CDC33-4470-40F2-BA2B-B29271761B11}">
      <dsp:nvSpPr>
        <dsp:cNvPr id="0" name=""/>
        <dsp:cNvSpPr/>
      </dsp:nvSpPr>
      <dsp:spPr>
        <a:xfrm>
          <a:off x="2029909" y="510897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>
              <a:latin typeface="+mn-ea"/>
              <a:ea typeface="+mn-ea"/>
            </a:rPr>
            <a:t>기 설치된 마스트와 턴테이블과의       핀 해체</a:t>
          </a:r>
        </a:p>
      </dsp:txBody>
      <dsp:txXfrm>
        <a:off x="2055438" y="536426"/>
        <a:ext cx="1401671" cy="820579"/>
      </dsp:txXfrm>
    </dsp:sp>
    <dsp:sp modelId="{7E926C89-9DF4-42A0-BFDB-72A6B0E59E5D}">
      <dsp:nvSpPr>
        <dsp:cNvPr id="0" name=""/>
        <dsp:cNvSpPr/>
      </dsp:nvSpPr>
      <dsp:spPr>
        <a:xfrm rot="32180">
          <a:off x="3612064" y="776048"/>
          <a:ext cx="311826" cy="360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3612066" y="847665"/>
        <a:ext cx="218278" cy="216166"/>
      </dsp:txXfrm>
    </dsp:sp>
    <dsp:sp modelId="{62B8994E-4841-4762-9ADB-2942D7D42919}">
      <dsp:nvSpPr>
        <dsp:cNvPr id="0" name=""/>
        <dsp:cNvSpPr/>
      </dsp:nvSpPr>
      <dsp:spPr>
        <a:xfrm>
          <a:off x="4070965" y="530004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>
              <a:latin typeface="+mn-ea"/>
              <a:ea typeface="+mn-ea"/>
            </a:rPr>
            <a:t>실린더를 작동시켜 </a:t>
          </a:r>
          <a:r>
            <a:rPr lang="ko-KR" altLang="en-US" sz="1100" b="1" kern="1200" dirty="0" err="1">
              <a:latin typeface="+mn-ea"/>
              <a:ea typeface="+mn-ea"/>
            </a:rPr>
            <a:t>텔레스코픽</a:t>
          </a:r>
          <a:r>
            <a:rPr lang="ko-KR" altLang="en-US" sz="1100" b="1" kern="1200" dirty="0">
              <a:latin typeface="+mn-ea"/>
              <a:ea typeface="+mn-ea"/>
            </a:rPr>
            <a:t> </a:t>
          </a:r>
          <a:r>
            <a:rPr lang="ko-KR" altLang="en-US" sz="1100" b="1" kern="1200" dirty="0" err="1">
              <a:latin typeface="+mn-ea"/>
              <a:ea typeface="+mn-ea"/>
            </a:rPr>
            <a:t>케이지</a:t>
          </a:r>
          <a:r>
            <a:rPr lang="ko-KR" altLang="en-US" sz="1100" b="1" kern="1200" dirty="0">
              <a:latin typeface="+mn-ea"/>
              <a:ea typeface="+mn-ea"/>
            </a:rPr>
            <a:t> 상승</a:t>
          </a:r>
          <a:r>
            <a:rPr lang="en-US" altLang="ko-KR" sz="1100" b="1" kern="1200" dirty="0">
              <a:latin typeface="+mn-ea"/>
              <a:ea typeface="+mn-ea"/>
            </a:rPr>
            <a:t>(</a:t>
          </a:r>
          <a:r>
            <a:rPr lang="ko-KR" altLang="en-US" sz="1100" b="1" kern="1200" dirty="0">
              <a:latin typeface="+mn-ea"/>
              <a:ea typeface="+mn-ea"/>
            </a:rPr>
            <a:t>약 </a:t>
          </a:r>
          <a:r>
            <a:rPr lang="en-US" altLang="ko-KR" sz="1100" b="1" kern="1200" dirty="0">
              <a:latin typeface="+mn-ea"/>
              <a:ea typeface="+mn-ea"/>
            </a:rPr>
            <a:t>1.1m)</a:t>
          </a:r>
          <a:endParaRPr lang="ko-KR" altLang="en-US" sz="1100" b="1" kern="1200" dirty="0">
            <a:latin typeface="+mn-ea"/>
            <a:ea typeface="+mn-ea"/>
          </a:endParaRPr>
        </a:p>
      </dsp:txBody>
      <dsp:txXfrm>
        <a:off x="4096494" y="555533"/>
        <a:ext cx="1401671" cy="820579"/>
      </dsp:txXfrm>
    </dsp:sp>
    <dsp:sp modelId="{795E8A92-50EC-4D45-B68D-9E5CC956C42A}">
      <dsp:nvSpPr>
        <dsp:cNvPr id="0" name=""/>
        <dsp:cNvSpPr/>
      </dsp:nvSpPr>
      <dsp:spPr>
        <a:xfrm>
          <a:off x="5651535" y="785684"/>
          <a:ext cx="307978" cy="360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5651535" y="857739"/>
        <a:ext cx="215585" cy="216166"/>
      </dsp:txXfrm>
    </dsp:sp>
    <dsp:sp modelId="{DFB23A5E-B5F5-481F-93D2-7B58E842962B}">
      <dsp:nvSpPr>
        <dsp:cNvPr id="0" name=""/>
        <dsp:cNvSpPr/>
      </dsp:nvSpPr>
      <dsp:spPr>
        <a:xfrm>
          <a:off x="6104787" y="530004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100" b="1" kern="1200" dirty="0">
              <a:latin typeface="+mj-ea"/>
              <a:ea typeface="+mj-ea"/>
            </a:rPr>
            <a:t>5</a:t>
          </a:r>
          <a:r>
            <a:rPr lang="ko-KR" altLang="en-US" sz="1100" b="1" kern="1200" dirty="0">
              <a:latin typeface="+mj-ea"/>
              <a:ea typeface="+mj-ea"/>
            </a:rPr>
            <a:t>회 반복하여        약 </a:t>
          </a:r>
          <a:r>
            <a:rPr lang="en-US" altLang="ko-KR" sz="1100" b="1" kern="1200" dirty="0">
              <a:latin typeface="+mj-ea"/>
              <a:ea typeface="+mj-ea"/>
            </a:rPr>
            <a:t>5.5m </a:t>
          </a:r>
          <a:r>
            <a:rPr lang="ko-KR" altLang="en-US" sz="1100" b="1" kern="1200" dirty="0">
              <a:latin typeface="+mj-ea"/>
              <a:ea typeface="+mj-ea"/>
            </a:rPr>
            <a:t>상승</a:t>
          </a:r>
          <a:endParaRPr lang="en-US" altLang="ko-KR" sz="1100" b="1" kern="1200" dirty="0">
            <a:latin typeface="+mj-ea"/>
            <a:ea typeface="+mj-ea"/>
          </a:endParaRPr>
        </a:p>
      </dsp:txBody>
      <dsp:txXfrm>
        <a:off x="6130316" y="555533"/>
        <a:ext cx="1401671" cy="820579"/>
      </dsp:txXfrm>
    </dsp:sp>
    <dsp:sp modelId="{56AD0E88-43B3-4911-8DB6-400E0696F4AD}">
      <dsp:nvSpPr>
        <dsp:cNvPr id="0" name=""/>
        <dsp:cNvSpPr/>
      </dsp:nvSpPr>
      <dsp:spPr>
        <a:xfrm rot="5400000">
          <a:off x="6677163" y="1503333"/>
          <a:ext cx="307978" cy="360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 rot="-5400000">
        <a:off x="6723070" y="1529482"/>
        <a:ext cx="216166" cy="215585"/>
      </dsp:txXfrm>
    </dsp:sp>
    <dsp:sp modelId="{EFCE76A7-73DD-4322-B5D9-E0D188DE853B}">
      <dsp:nvSpPr>
        <dsp:cNvPr id="0" name=""/>
        <dsp:cNvSpPr/>
      </dsp:nvSpPr>
      <dsp:spPr>
        <a:xfrm>
          <a:off x="6104787" y="1982733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spc="-150" dirty="0"/>
            <a:t>모노레일에 거치된       마스트를 상승시킨        공간에  </a:t>
          </a:r>
          <a:r>
            <a:rPr lang="ko-KR" altLang="en-US" sz="1100" b="1" kern="1200" spc="-150" dirty="0" err="1"/>
            <a:t>밀어넣어</a:t>
          </a:r>
          <a:r>
            <a:rPr lang="ko-KR" altLang="en-US" sz="1100" b="1" kern="1200" spc="-150" dirty="0"/>
            <a:t>  안착</a:t>
          </a:r>
        </a:p>
      </dsp:txBody>
      <dsp:txXfrm>
        <a:off x="6130316" y="2008262"/>
        <a:ext cx="1401671" cy="820579"/>
      </dsp:txXfrm>
    </dsp:sp>
    <dsp:sp modelId="{420A9CD8-17C7-46B3-A408-017F5AD9EE76}">
      <dsp:nvSpPr>
        <dsp:cNvPr id="0" name=""/>
        <dsp:cNvSpPr/>
      </dsp:nvSpPr>
      <dsp:spPr>
        <a:xfrm rot="10800000">
          <a:off x="5668968" y="2238414"/>
          <a:ext cx="307978" cy="360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 rot="10800000">
        <a:off x="5761361" y="2310469"/>
        <a:ext cx="215585" cy="216166"/>
      </dsp:txXfrm>
    </dsp:sp>
    <dsp:sp modelId="{EED3F456-4CFB-432D-8CDB-A3A990EB33F8}">
      <dsp:nvSpPr>
        <dsp:cNvPr id="0" name=""/>
        <dsp:cNvSpPr/>
      </dsp:nvSpPr>
      <dsp:spPr>
        <a:xfrm>
          <a:off x="4070965" y="1982733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spc="-150" dirty="0"/>
            <a:t>기 설치된 마스트와 밀어 넣은 마스트에 핀을      체결하여 고정</a:t>
          </a:r>
        </a:p>
      </dsp:txBody>
      <dsp:txXfrm>
        <a:off x="4096494" y="2008262"/>
        <a:ext cx="1401671" cy="820579"/>
      </dsp:txXfrm>
    </dsp:sp>
    <dsp:sp modelId="{1FED594D-1D63-4FB4-A599-8001306376FD}">
      <dsp:nvSpPr>
        <dsp:cNvPr id="0" name=""/>
        <dsp:cNvSpPr/>
      </dsp:nvSpPr>
      <dsp:spPr>
        <a:xfrm rot="10800000">
          <a:off x="3635147" y="2238414"/>
          <a:ext cx="307978" cy="360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 rot="10800000">
        <a:off x="3727540" y="2310469"/>
        <a:ext cx="215585" cy="216166"/>
      </dsp:txXfrm>
    </dsp:sp>
    <dsp:sp modelId="{35C887A3-38EE-41F0-AC05-1102ED747639}">
      <dsp:nvSpPr>
        <dsp:cNvPr id="0" name=""/>
        <dsp:cNvSpPr/>
      </dsp:nvSpPr>
      <dsp:spPr>
        <a:xfrm>
          <a:off x="2037144" y="1982733"/>
          <a:ext cx="1452729" cy="871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spc="-150" dirty="0"/>
            <a:t>턴테이블 하부에 설치된 마스트를 안착시킨 후 </a:t>
          </a:r>
          <a:r>
            <a:rPr lang="en-US" altLang="ko-KR" sz="1100" b="1" kern="1200" spc="-150" dirty="0"/>
            <a:t> </a:t>
          </a:r>
          <a:r>
            <a:rPr lang="ko-KR" altLang="en-US" sz="1100" b="1" kern="1200" spc="-150" dirty="0"/>
            <a:t>핀  고정</a:t>
          </a:r>
        </a:p>
      </dsp:txBody>
      <dsp:txXfrm>
        <a:off x="2062673" y="2008262"/>
        <a:ext cx="1401671" cy="820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9276B-958F-4829-AB31-12981E277B04}" type="datetimeFigureOut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사고사망 재해를 절반으로 줄입시다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2BD8A-3895-4620-B473-6086CF56116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328412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0E93A-EB92-414E-A775-D13528FF5209}" type="datetimeFigureOut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사고사망 재해를 절반으로 줄입시다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BB404-F814-4E2C-A5F0-9A43E89A17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61026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/>
              <a:t>번 수정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ko-KR" altLang="en-US"/>
              <a:t>사고사망 재해를 절반으로 줄입시다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BB404-F814-4E2C-A5F0-9A43E89A17DD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673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이건 어디서 확인하는지 모르겠음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ko-KR" altLang="en-US"/>
              <a:t>사고사망 재해를 절반으로 줄입시다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BB404-F814-4E2C-A5F0-9A43E89A17DD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461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ko-KR" altLang="en-US"/>
              <a:t>사고사망 재해를 절반으로 줄입시다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2BB404-F814-4E2C-A5F0-9A43E89A17DD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821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ko-KR" altLang="en-US"/>
              <a:t>사고사망 재해를 절반으로 줄입시다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2BB404-F814-4E2C-A5F0-9A43E89A17DD}" type="slidenum">
              <a:rPr lang="ko-KR" altLang="en-US" smtClean="0"/>
              <a:pPr/>
              <a:t>122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861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47120-3F00-4179-9F73-A5F6A28455D8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814B5-5AE6-4B4C-9178-7A1B59477E8B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413E6-67B0-4C01-9223-9E45CB83DB44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93AC-4BB6-4EC6-A0AF-A1417FD8C6E4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6E1F8-FC65-4792-A869-3B8DDE444610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690A7-E306-4517-B586-89411D1A9363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9C58A-FDAE-44EF-A0C8-0FDD18CF89A7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D5B9-43E0-4EAD-818C-5BDA05C3543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565A5-5F49-409F-A3B3-CEDBEB453BA8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DB616-F3E4-46E7-9499-AE666153EC59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C5F0-CEE9-4F47-A1A8-CDA5E452D3AE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E3CC8-A7CB-4BB1-9F3B-EB43FA5E56F5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3250-20CE-4BF1-B458-0845B7EA1701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A18C7-A31F-444C-9AB7-6D34B71D6E56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3FD5-BA93-4097-A762-142983E75539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32858-BE6D-48DF-804A-D8CF47002CC5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A99CF-1B20-45CC-8388-B9C7C1C1022F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C8F77-73EE-4A4B-B0D6-3FE9C8232E91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89656-FE13-4D70-B993-639A8F4B41CF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79070-CC18-4617-AD06-62B04E739B4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3550-2752-4D41-ACBE-58C6303278C0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8230C-677E-406B-A201-329BDB4762D1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C30E6-E13E-4694-8229-4970AD1B7E4D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7493-C50C-4130-8794-BE8F0F4C6B1A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811F6-273A-4341-AC9B-F53A45E2CD08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704E-DFA3-48FB-90BE-4FE8C01F280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D5453-C604-40D7-9E1B-706293730CB5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314D-010E-41FA-B70D-C72CB1851F17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DFB67-7950-4E45-BF10-66381382A9B9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D9AE-1789-4487-BBF0-4B8973BD65DD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FA8CB-6878-41F8-B18D-27825FBD3347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C70CD-6956-4BDC-A9EF-FCC1F06425FB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ADC41-9298-4000-AE43-EE3FE6750DA7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51BE-6D74-43F3-91BA-C50F3496C88E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1D461-A450-4FCF-A766-D1A9710084ED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62F5-C020-4756-ACB4-8C551F5D567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DE39B-948B-45CC-AF57-2F3BB4367FD3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121F0-88B7-4980-AA01-714ADE7A419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2A1FC-9954-40F1-B152-9E0E965A406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AA55-E89A-4932-A339-F4F471426F2F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BC4F5-827B-4728-9206-F04429754C40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333FF-FF3E-4709-96F0-56301F774B25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9A202-9F04-499B-9345-B3E0F375828C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0693-8065-4A60-B64B-BC4521F18AD3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8A249-4E1C-41E9-A3D9-2FED2A6029F1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CD91-0662-41FC-83EA-82B4BE931247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7FB1D-9F09-4485-909E-5F041AAD8BD5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FAFA-28A3-4C8E-A2CA-3D8CFF19E0CD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3F902-D12C-4AF3-872E-273CB641E2D0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49593-2D24-4433-A1A6-F1EAC35EB6F4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67FE7-BA1B-4570-9ACA-93A471397404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3CA3-9A01-4768-8689-B85DE69B2826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53658-E1B3-42E9-8B5E-42D3AE551700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682F-A900-479A-B78A-825CE85545F2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6C18-2E87-4541-903B-1A0E98BDB5E4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65130-2670-4FAC-87FA-3196821274B8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CA5ED-C897-43AA-A49F-7070CA9A9A4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27" name="Picture 3" descr="D:\맥 공유\18-5-29\무제-1-01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D41D7-72AD-4C1D-887D-120645256960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CF27A-F215-485F-BDD2-4C56C2E23A3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2051" name="Picture 3" descr="D:\맥 공유\18-5-29\무제-1-02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2C46C-87D7-49DC-B6A9-A8C862FB3835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AF64B-8D37-4851-9FCF-46B2057AFF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맥 공유\18-5-29\무제-1-03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8D8DB-3CA8-4347-AF06-B5D5DF24165C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5009-F012-4E82-AACA-A94974B4866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맥 공유\18-5-29\무제-1-05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98611-6AB8-461B-A683-224B748548A4}" type="datetime1">
              <a:rPr lang="ko-KR" altLang="en-US" smtClean="0"/>
              <a:pPr/>
              <a:t>2019-06-03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70D60-3109-422B-93E4-4051614BFF4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123" name="Picture 3" descr="D:\맥 공유\18-5-28\건설PPT\안전로고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06062" y="188640"/>
            <a:ext cx="1086418" cy="360040"/>
          </a:xfrm>
          <a:prstGeom prst="rect">
            <a:avLst/>
          </a:prstGeom>
          <a:noFill/>
        </p:spPr>
      </p:pic>
      <p:pic>
        <p:nvPicPr>
          <p:cNvPr id="8" name="Picture 3" descr="D:\맥 공유\18-5-29\건설수정-04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5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8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1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9.jpe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5" Type="http://schemas.microsoft.com/office/2007/relationships/hdphoto" Target="../media/hdphoto8.wdp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microsoft.com/office/2007/relationships/hdphoto" Target="../media/hdphoto9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microsoft.com/office/2007/relationships/hdphoto" Target="../media/hdphoto9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Relationship Id="rId4" Type="http://schemas.microsoft.com/office/2007/relationships/hdphoto" Target="../media/hdphoto9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7.png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1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64.gif"/><Relationship Id="rId4" Type="http://schemas.openxmlformats.org/officeDocument/2006/relationships/image" Target="../media/image63.gi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6.gi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4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95.gif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61864" y="1412777"/>
            <a:ext cx="5974432" cy="2088231"/>
          </a:xfrm>
        </p:spPr>
        <p:txBody>
          <a:bodyPr>
            <a:noAutofit/>
          </a:bodyPr>
          <a:lstStyle/>
          <a:p>
            <a:pPr algn="l"/>
            <a:r>
              <a:rPr lang="ko-KR" altLang="en-US" sz="4000" b="1" spc="-150" dirty="0">
                <a:solidFill>
                  <a:schemeClr val="accent4"/>
                </a:solidFill>
                <a:latin typeface="+mj-ea"/>
              </a:rPr>
              <a:t>건설업 </a:t>
            </a:r>
            <a:r>
              <a:rPr lang="en-US" altLang="ko-KR" sz="4000" b="1" spc="-150" dirty="0">
                <a:latin typeface="+mj-ea"/>
              </a:rPr>
              <a:t/>
            </a:r>
            <a:br>
              <a:rPr lang="en-US" altLang="ko-KR" sz="4000" b="1" spc="-150" dirty="0">
                <a:latin typeface="+mj-ea"/>
              </a:rPr>
            </a:br>
            <a:r>
              <a:rPr lang="ko-KR" altLang="en-US" sz="4000" spc="-150" dirty="0">
                <a:latin typeface="+mj-ea"/>
              </a:rPr>
              <a:t>유해</a:t>
            </a:r>
            <a:r>
              <a:rPr lang="en-US" altLang="ko-KR" sz="4000" spc="-150" dirty="0">
                <a:latin typeface="맑은 고딕"/>
                <a:ea typeface="맑은 고딕"/>
              </a:rPr>
              <a:t>·</a:t>
            </a:r>
            <a:r>
              <a:rPr lang="ko-KR" altLang="en-US" sz="4000" spc="-150" dirty="0">
                <a:latin typeface="+mj-ea"/>
              </a:rPr>
              <a:t>위험방지계획서</a:t>
            </a:r>
            <a:r>
              <a:rPr lang="en-US" altLang="ko-KR" sz="4000" spc="-150" dirty="0">
                <a:latin typeface="+mj-ea"/>
              </a:rPr>
              <a:t/>
            </a:r>
            <a:br>
              <a:rPr lang="en-US" altLang="ko-KR" sz="4000" spc="-150" dirty="0">
                <a:latin typeface="+mj-ea"/>
              </a:rPr>
            </a:br>
            <a:r>
              <a:rPr lang="en-US" altLang="ko-KR" sz="2000" spc="-150" dirty="0">
                <a:latin typeface="+mj-ea"/>
              </a:rPr>
              <a:t/>
            </a:r>
            <a:br>
              <a:rPr lang="en-US" altLang="ko-KR" sz="2000" spc="-150" dirty="0">
                <a:latin typeface="+mj-ea"/>
              </a:rPr>
            </a:br>
            <a:r>
              <a:rPr lang="en-US" altLang="ko-KR" sz="2000" spc="-150" dirty="0">
                <a:latin typeface="+mj-ea"/>
              </a:rPr>
              <a:t> </a:t>
            </a:r>
            <a:r>
              <a:rPr lang="ko-KR" altLang="en-US" sz="2800" b="1" spc="-150" dirty="0">
                <a:latin typeface="+mj-ea"/>
              </a:rPr>
              <a:t>대상현장 관계자 교육</a:t>
            </a:r>
            <a:r>
              <a:rPr lang="en-US" altLang="ko-KR" sz="2400" b="1" spc="-150" dirty="0">
                <a:latin typeface="+mj-ea"/>
              </a:rPr>
              <a:t/>
            </a:r>
            <a:br>
              <a:rPr lang="en-US" altLang="ko-KR" sz="2400" b="1" spc="-150" dirty="0">
                <a:latin typeface="+mj-ea"/>
              </a:rPr>
            </a:br>
            <a:endParaRPr lang="ko-KR" altLang="en-US" sz="2400" b="1" spc="-150" dirty="0">
              <a:latin typeface="+mj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331640" y="816967"/>
            <a:ext cx="4464496" cy="307777"/>
            <a:chOff x="1331640" y="816967"/>
            <a:chExt cx="4464496" cy="307777"/>
          </a:xfrm>
        </p:grpSpPr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331640" y="816967"/>
              <a:ext cx="4320480" cy="30777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 cap="none" dirty="0">
                  <a:solidFill>
                    <a:schemeClr val="accent6">
                      <a:lumMod val="75000"/>
                    </a:schemeClr>
                  </a:solidFill>
                  <a:latin typeface="맑은 고딕" charset="0"/>
                  <a:ea typeface="맑은 고딕" charset="0"/>
                </a:rPr>
                <a:t>산재사</a:t>
              </a:r>
              <a:r>
                <a:rPr lang="ko-KR" altLang="en-US" sz="1400" b="1" dirty="0">
                  <a:solidFill>
                    <a:schemeClr val="accent6">
                      <a:lumMod val="75000"/>
                    </a:schemeClr>
                  </a:solidFill>
                  <a:latin typeface="맑은 고딕" charset="0"/>
                  <a:ea typeface="맑은 고딕" charset="0"/>
                </a:rPr>
                <a:t>망사고</a:t>
              </a:r>
              <a:r>
                <a:rPr lang="ko-KR" altLang="en-US" sz="1400" b="1" cap="none" dirty="0">
                  <a:solidFill>
                    <a:schemeClr val="accent6">
                      <a:lumMod val="75000"/>
                    </a:schemeClr>
                  </a:solidFill>
                  <a:latin typeface="맑은 고딕" charset="0"/>
                  <a:ea typeface="맑은 고딕" charset="0"/>
                </a:rPr>
                <a:t> 절반</a:t>
              </a:r>
              <a:r>
                <a:rPr lang="ko-KR" altLang="en-US" sz="12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으로 줄입시다</a:t>
              </a:r>
              <a:r>
                <a:rPr lang="en-US" altLang="ko-KR" sz="12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!</a:t>
              </a:r>
              <a:endParaRPr lang="ko-KR" altLang="en-US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4067944" y="1052736"/>
              <a:ext cx="172819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2026866" y="5947914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/>
            <a:r>
              <a:rPr lang="ko-KR" altLang="en-US" sz="1400" b="1" dirty="0">
                <a:solidFill>
                  <a:srgbClr val="0070C0"/>
                </a:solidFill>
                <a:latin typeface="+mn-ea"/>
              </a:rPr>
              <a:t>청렴한 </a:t>
            </a:r>
            <a:r>
              <a:rPr lang="en-US" altLang="ko-KR" sz="1400" b="1" dirty="0">
                <a:solidFill>
                  <a:srgbClr val="0070C0"/>
                </a:solidFill>
                <a:latin typeface="+mn-ea"/>
              </a:rPr>
              <a:t>KOSHA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 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eaLnBrk="0" fontAlgn="base"/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안전한 일터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를 만듭니다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/>
          </p:cNvSpPr>
          <p:nvPr/>
        </p:nvSpPr>
        <p:spPr>
          <a:xfrm>
            <a:off x="2143108" y="2071678"/>
            <a:ext cx="5713554" cy="121597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</a:t>
            </a:r>
            <a:r>
              <a:rPr lang="en-US" altLang="ko-KR" sz="3200" b="1" cap="none" spc="590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주·</a:t>
            </a:r>
            <a:r>
              <a:rPr lang="en-US" altLang="ko-KR" sz="32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관리감독</a:t>
            </a:r>
            <a:r>
              <a:rPr lang="en-US" altLang="ko-KR" sz="3200" b="1" cap="none" spc="600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자·</a:t>
            </a:r>
            <a:r>
              <a:rPr lang="en-US" altLang="ko-KR" sz="32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근로자가</a:t>
            </a:r>
            <a:endParaRPr lang="en-US" altLang="ko-KR" sz="32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알아야</a:t>
            </a:r>
            <a:r>
              <a:rPr lang="en-US" altLang="ko-KR" sz="32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할 </a:t>
            </a:r>
            <a:r>
              <a:rPr lang="en-US" altLang="ko-KR" sz="32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사항</a:t>
            </a:r>
            <a:endParaRPr lang="en-US" altLang="ko-KR" sz="32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1500166" y="2142373"/>
            <a:ext cx="662138" cy="553998"/>
            <a:chOff x="2910854" y="2194011"/>
            <a:chExt cx="803889" cy="672598"/>
          </a:xfrm>
        </p:grpSpPr>
        <p:sp>
          <p:nvSpPr>
            <p:cNvPr id="9" name="오각형 8"/>
            <p:cNvSpPr/>
            <p:nvPr/>
          </p:nvSpPr>
          <p:spPr>
            <a:xfrm>
              <a:off x="2910854" y="2238211"/>
              <a:ext cx="803889" cy="608635"/>
            </a:xfrm>
            <a:prstGeom prst="homePlat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u="sng" dirty="0"/>
            </a:p>
          </p:txBody>
        </p:sp>
        <p:sp>
          <p:nvSpPr>
            <p:cNvPr id="10" name="TextBox 9"/>
            <p:cNvSpPr txBox="1">
              <a:spLocks/>
            </p:cNvSpPr>
            <p:nvPr/>
          </p:nvSpPr>
          <p:spPr>
            <a:xfrm>
              <a:off x="2932924" y="2194011"/>
              <a:ext cx="598805" cy="6725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3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3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100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굴삭기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충돌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 등 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(2.3%)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7" name="직사각형 4"/>
          <p:cNvSpPr/>
          <p:nvPr/>
        </p:nvSpPr>
        <p:spPr>
          <a:xfrm>
            <a:off x="1458722" y="2175191"/>
            <a:ext cx="7145726" cy="141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0" algn="just">
              <a:lnSpc>
                <a:spcPct val="145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충돌 및 협착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7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45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굴삭기 </a:t>
            </a: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버켓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낙하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자재 인양 시 낙하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8" name="그룹 18"/>
          <p:cNvGrpSpPr/>
          <p:nvPr/>
        </p:nvGrpSpPr>
        <p:grpSpPr>
          <a:xfrm>
            <a:off x="1267100" y="2377918"/>
            <a:ext cx="179705" cy="179705"/>
            <a:chOff x="683260" y="1793240"/>
            <a:chExt cx="179705" cy="179705"/>
          </a:xfrm>
        </p:grpSpPr>
        <p:sp>
          <p:nvSpPr>
            <p:cNvPr id="19" name="타원 1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4"/>
          <p:cNvGrpSpPr/>
          <p:nvPr/>
        </p:nvGrpSpPr>
        <p:grpSpPr>
          <a:xfrm>
            <a:off x="1259632" y="2835844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4"/>
          <p:cNvGrpSpPr/>
          <p:nvPr/>
        </p:nvGrpSpPr>
        <p:grpSpPr>
          <a:xfrm>
            <a:off x="1259632" y="3268888"/>
            <a:ext cx="179705" cy="179705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7" name="모서리가 둥근 직사각형 2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7.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굴삭기  작업안전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101</a:t>
            </a:fld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4" name="모서리가 둥근 직사각형 13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5" name="TextBox 14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굴삭기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6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7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그림 17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10231"/>
            <a:ext cx="2882702" cy="258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>
            <a:spLocks/>
          </p:cNvSpPr>
          <p:nvPr/>
        </p:nvSpPr>
        <p:spPr>
          <a:xfrm>
            <a:off x="1187624" y="2322746"/>
            <a:ext cx="4464496" cy="147732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후진 중 후방 근로자를 확인하지 못하여 굴삭기에 치임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붐 선회 중 인접 근로자가 굴삭기와 다른 물체 사이에 끼임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굴삭기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버킷에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자재 운반 중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줄걸이가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이탈하여 자재에 맞음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굴착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단부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및 경사지 증 운전미숙으로 굴삭기가 넘어짐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버킷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이탈방지용 안전핀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미체결로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버킷이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떨어져 맞음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2" name="그룹 22"/>
          <p:cNvGrpSpPr/>
          <p:nvPr/>
        </p:nvGrpSpPr>
        <p:grpSpPr>
          <a:xfrm>
            <a:off x="1043609" y="2449671"/>
            <a:ext cx="144016" cy="144016"/>
            <a:chOff x="683260" y="1793240"/>
            <a:chExt cx="179705" cy="179705"/>
          </a:xfrm>
        </p:grpSpPr>
        <p:sp>
          <p:nvSpPr>
            <p:cNvPr id="23" name="타원 2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043608" y="1908121"/>
            <a:ext cx="1368152" cy="307777"/>
            <a:chOff x="1043608" y="3123876"/>
            <a:chExt cx="1368152" cy="307777"/>
          </a:xfrm>
        </p:grpSpPr>
        <p:sp>
          <p:nvSpPr>
            <p:cNvPr id="26" name="사각형 설명선 25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주요 사고유형</a:t>
              </a:r>
            </a:p>
          </p:txBody>
        </p:sp>
      </p:grpSp>
      <p:grpSp>
        <p:nvGrpSpPr>
          <p:cNvPr id="28" name="그룹 22"/>
          <p:cNvGrpSpPr/>
          <p:nvPr/>
        </p:nvGrpSpPr>
        <p:grpSpPr>
          <a:xfrm>
            <a:off x="1043608" y="2726676"/>
            <a:ext cx="144016" cy="144016"/>
            <a:chOff x="683260" y="1793240"/>
            <a:chExt cx="179705" cy="179705"/>
          </a:xfrm>
        </p:grpSpPr>
        <p:sp>
          <p:nvSpPr>
            <p:cNvPr id="29" name="타원 2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22"/>
          <p:cNvGrpSpPr/>
          <p:nvPr/>
        </p:nvGrpSpPr>
        <p:grpSpPr>
          <a:xfrm>
            <a:off x="1043608" y="2996952"/>
            <a:ext cx="144016" cy="144016"/>
            <a:chOff x="683260" y="1793240"/>
            <a:chExt cx="179705" cy="179705"/>
          </a:xfrm>
        </p:grpSpPr>
        <p:sp>
          <p:nvSpPr>
            <p:cNvPr id="32" name="타원 3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22"/>
          <p:cNvGrpSpPr/>
          <p:nvPr/>
        </p:nvGrpSpPr>
        <p:grpSpPr>
          <a:xfrm>
            <a:off x="1043608" y="3284984"/>
            <a:ext cx="144016" cy="144016"/>
            <a:chOff x="683260" y="1793240"/>
            <a:chExt cx="179705" cy="179705"/>
          </a:xfrm>
        </p:grpSpPr>
        <p:sp>
          <p:nvSpPr>
            <p:cNvPr id="35" name="타원 3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22"/>
          <p:cNvGrpSpPr/>
          <p:nvPr/>
        </p:nvGrpSpPr>
        <p:grpSpPr>
          <a:xfrm>
            <a:off x="1043608" y="3555260"/>
            <a:ext cx="144016" cy="144016"/>
            <a:chOff x="683260" y="1793240"/>
            <a:chExt cx="179705" cy="179705"/>
          </a:xfrm>
        </p:grpSpPr>
        <p:sp>
          <p:nvSpPr>
            <p:cNvPr id="38" name="타원 3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1043608" y="4005064"/>
            <a:ext cx="1368152" cy="307777"/>
            <a:chOff x="1043608" y="3123876"/>
            <a:chExt cx="1368152" cy="307777"/>
          </a:xfrm>
        </p:grpSpPr>
        <p:sp>
          <p:nvSpPr>
            <p:cNvPr id="41" name="사각형 설명선 40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안전 점검사항</a:t>
              </a:r>
            </a:p>
          </p:txBody>
        </p:sp>
      </p:grpSp>
      <p:sp>
        <p:nvSpPr>
          <p:cNvPr id="44" name="TextBox 43"/>
          <p:cNvSpPr txBox="1">
            <a:spLocks/>
          </p:cNvSpPr>
          <p:nvPr/>
        </p:nvSpPr>
        <p:spPr>
          <a:xfrm>
            <a:off x="1187624" y="4419689"/>
            <a:ext cx="4464496" cy="166199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안전장치 부착 및 작동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장비 주변 시야 확보장치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(AVM, Around View </a:t>
            </a:r>
            <a:r>
              <a:rPr lang="en-US" altLang="ko-KR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Monitering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eaLnBrk="0" fontAlgn="base"/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후방경보장치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후방카메라 등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eaLnBrk="0" fontAlgn="base"/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붐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암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)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급강하 방지장치</a:t>
            </a:r>
            <a:endParaRPr lang="en-US" altLang="ko-KR" sz="1200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버킷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탈락방지장치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퀵커플러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Quick Coupler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구조부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굴삭기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용도외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사용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양중 및 운반⋅하역 작업 시 사용금지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</p:txBody>
      </p:sp>
      <p:grpSp>
        <p:nvGrpSpPr>
          <p:cNvPr id="45" name="그룹 22"/>
          <p:cNvGrpSpPr/>
          <p:nvPr/>
        </p:nvGrpSpPr>
        <p:grpSpPr>
          <a:xfrm>
            <a:off x="1043609" y="4546614"/>
            <a:ext cx="144016" cy="144016"/>
            <a:chOff x="683260" y="1793240"/>
            <a:chExt cx="179705" cy="179705"/>
          </a:xfrm>
        </p:grpSpPr>
        <p:sp>
          <p:nvSpPr>
            <p:cNvPr id="68" name="타원 4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22"/>
          <p:cNvGrpSpPr/>
          <p:nvPr/>
        </p:nvGrpSpPr>
        <p:grpSpPr>
          <a:xfrm>
            <a:off x="1043608" y="5642198"/>
            <a:ext cx="144016" cy="144016"/>
            <a:chOff x="683260" y="1793240"/>
            <a:chExt cx="179705" cy="179705"/>
          </a:xfrm>
        </p:grpSpPr>
        <p:sp>
          <p:nvSpPr>
            <p:cNvPr id="64" name="타원 6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Box 47"/>
          <p:cNvSpPr txBox="1">
            <a:spLocks/>
          </p:cNvSpPr>
          <p:nvPr/>
        </p:nvSpPr>
        <p:spPr>
          <a:xfrm>
            <a:off x="4860031" y="4419356"/>
            <a:ext cx="4464496" cy="13849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운전자 자격 유무 및 안전교육 실시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 시 급선회 금지 등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유도자 및 신호수 배치 유무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굴삭기 제원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작업능력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작업범위 등 작업계획 및 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대책수립 여부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9" name="그룹 22"/>
          <p:cNvGrpSpPr/>
          <p:nvPr/>
        </p:nvGrpSpPr>
        <p:grpSpPr>
          <a:xfrm>
            <a:off x="4716016" y="4546281"/>
            <a:ext cx="144016" cy="144016"/>
            <a:chOff x="683260" y="1793240"/>
            <a:chExt cx="179705" cy="179705"/>
          </a:xfrm>
        </p:grpSpPr>
        <p:sp>
          <p:nvSpPr>
            <p:cNvPr id="62" name="타원 6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그룹 22"/>
          <p:cNvGrpSpPr/>
          <p:nvPr/>
        </p:nvGrpSpPr>
        <p:grpSpPr>
          <a:xfrm>
            <a:off x="4716016" y="5083535"/>
            <a:ext cx="144016" cy="144016"/>
            <a:chOff x="683260" y="1793240"/>
            <a:chExt cx="179705" cy="179705"/>
          </a:xfrm>
        </p:grpSpPr>
        <p:sp>
          <p:nvSpPr>
            <p:cNvPr id="58" name="타원 5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그룹 22"/>
          <p:cNvGrpSpPr/>
          <p:nvPr/>
        </p:nvGrpSpPr>
        <p:grpSpPr>
          <a:xfrm>
            <a:off x="4716016" y="5373216"/>
            <a:ext cx="144016" cy="144016"/>
            <a:chOff x="683260" y="1793240"/>
            <a:chExt cx="179705" cy="179705"/>
          </a:xfrm>
        </p:grpSpPr>
        <p:sp>
          <p:nvSpPr>
            <p:cNvPr id="56" name="타원 55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3" name="모서리가 둥근 직사각형 5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7.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굴삭기  작업안전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102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굴삭기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971602" y="1772816"/>
          <a:ext cx="7416820" cy="461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번호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 검 내 용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점검결과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조치사항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7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운전자격 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적정여부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운전원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면허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자격 여부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(3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톤 미만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;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소형 건설기계 조종교육 이수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, 3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톤 이상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건설기계조종사면허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73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안전장치 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설치 및 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사용상태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버킷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유압커플러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이탈방지장치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안전핀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체결상태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후진경보장치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후방카메라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51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목적외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사용금지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양중 및 운반⋅하역작업 사용금지</a:t>
                      </a:r>
                      <a:endParaRPr lang="en-US" altLang="ko-KR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작업반경 내 근로자 접근통제조치를 한 경우 예외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073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굴착작업 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운행의 </a:t>
                      </a:r>
                      <a:endParaRPr lang="en-US" altLang="ko-KR" sz="10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안전성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붐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암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), 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유압장치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선회장치 등 주요 </a:t>
                      </a:r>
                      <a:r>
                        <a:rPr lang="ko-KR" altLang="en-US" sz="10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구조부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트랙</a:t>
                      </a:r>
                      <a:r>
                        <a:rPr lang="en-US" altLang="ko-KR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슈</a:t>
                      </a:r>
                      <a:r>
                        <a:rPr lang="en-US" altLang="ko-KR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링크핀</a:t>
                      </a:r>
                      <a:r>
                        <a:rPr lang="en-US" altLang="ko-KR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롤러상태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무한궤도식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    </a:t>
                      </a:r>
                    </a:p>
                    <a:p>
                      <a:pPr algn="l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타이어 손상 및 마모상태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타이어식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운전자의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시야 확보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전면 유리상태 및 </a:t>
                      </a:r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후사경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설치상태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운전석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조작장치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제동장치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등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0735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안전작업을 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위한 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준수사항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운전원은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급선회 금지</a:t>
                      </a:r>
                      <a:endParaRPr lang="en-US" altLang="ko-KR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작업반경 내 근로자 접근통제조치를 한 경우 예외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상⋅하 동시작업 금지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유도자 및 신호수 배치 유무 확인</a:t>
                      </a:r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11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버킷에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근로자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탑승금지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spc="-50" baseline="0" dirty="0">
                          <a:latin typeface="+mj-ea"/>
                          <a:ea typeface="+mj-ea"/>
                        </a:rPr>
                        <a:t>노폭의 유지</a:t>
                      </a:r>
                      <a:r>
                        <a:rPr lang="en-US" altLang="ko-KR" sz="1000" b="1" spc="-50" baseline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b="1" spc="-50" baseline="0" dirty="0" err="1">
                          <a:latin typeface="+mj-ea"/>
                          <a:ea typeface="+mj-ea"/>
                        </a:rPr>
                        <a:t>노견</a:t>
                      </a:r>
                      <a:r>
                        <a:rPr lang="en-US" altLang="ko-KR" sz="1000" b="1" spc="-50" baseline="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00" b="1" spc="-50" baseline="0" dirty="0" err="1">
                          <a:latin typeface="+mj-ea"/>
                          <a:ea typeface="+mj-ea"/>
                        </a:rPr>
                        <a:t>굴착면</a:t>
                      </a:r>
                      <a:r>
                        <a:rPr lang="en-US" altLang="ko-KR" sz="1000" b="1" spc="-50" baseline="0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000" b="1" spc="-50" baseline="0" dirty="0">
                          <a:latin typeface="+mj-ea"/>
                          <a:ea typeface="+mj-ea"/>
                        </a:rPr>
                        <a:t>경사면 포함</a:t>
                      </a:r>
                      <a:r>
                        <a:rPr lang="en-US" altLang="ko-KR" sz="1000" b="1" spc="-50" baseline="0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000" b="1" spc="-5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무너짐 방지 및 지반 침하방지 조치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13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 err="1">
                          <a:latin typeface="+mj-ea"/>
                          <a:ea typeface="+mj-ea"/>
                        </a:rPr>
                        <a:t>운전원이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운전석 이탈 시 </a:t>
                      </a:r>
                      <a:r>
                        <a:rPr lang="ko-KR" altLang="en-US" sz="10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버킷을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지상에 내려놓기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14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후진 시 </a:t>
                      </a:r>
                      <a:r>
                        <a:rPr lang="ko-KR" altLang="en-US" sz="10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깔림위험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예방대책을 포함한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작업계획서 작성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073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10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수리⋅점검항목 등 </a:t>
                      </a:r>
                      <a:r>
                        <a:rPr lang="ko-KR" altLang="en-US" sz="1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이력기록</a:t>
                      </a:r>
                      <a:r>
                        <a:rPr lang="ko-KR" altLang="en-US" sz="1000" b="1" dirty="0">
                          <a:latin typeface="+mj-ea"/>
                          <a:ea typeface="+mj-ea"/>
                        </a:rPr>
                        <a:t> 관리상태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20" name="모서리가 둥근 직사각형 1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7.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굴삭기  작업안전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103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38164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5" name="모서리가 둥근 직사각형 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우수관로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매설 중 후진하는 굴삭기에 충돌</a:t>
              </a:r>
            </a:p>
          </p:txBody>
        </p:sp>
        <p:sp>
          <p:nvSpPr>
            <p:cNvPr id="7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그림 7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9" name="TextBox 8"/>
          <p:cNvSpPr txBox="1">
            <a:spLocks/>
          </p:cNvSpPr>
          <p:nvPr/>
        </p:nvSpPr>
        <p:spPr>
          <a:xfrm>
            <a:off x="755576" y="5661248"/>
            <a:ext cx="7632848" cy="30777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ctr">
              <a:defRPr/>
            </a:pP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우수관로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매설작업 중 후진하는 굴삭기에 충돌하여 사망한 재해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굴림"/>
              <a:ea typeface="굴림"/>
              <a:cs typeface="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971599" y="1916832"/>
            <a:ext cx="7128793" cy="3267655"/>
            <a:chOff x="439738" y="3197983"/>
            <a:chExt cx="7876677" cy="3610465"/>
          </a:xfrm>
        </p:grpSpPr>
        <p:pic>
          <p:nvPicPr>
            <p:cNvPr id="21" name="Picture 3" descr="백호우-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738" y="3212197"/>
              <a:ext cx="3916238" cy="35962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" descr="백호우-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6164" y="3197983"/>
              <a:ext cx="3830251" cy="358030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모서리가 둥근 직사각형 1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7.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굴삭기  작업안전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104</a:t>
            </a:fld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3" name="모서리가 둥근 직사각형 12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5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6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그림 16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8" name="TextBox 4"/>
          <p:cNvSpPr txBox="1">
            <a:spLocks/>
          </p:cNvSpPr>
          <p:nvPr/>
        </p:nvSpPr>
        <p:spPr>
          <a:xfrm>
            <a:off x="1043304" y="1787332"/>
            <a:ext cx="7561143" cy="12464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차량계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건설기계 작업 시 유도자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미배치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차량계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건설기계 작업계획서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미작성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20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1359413" y="2726012"/>
            <a:ext cx="179705" cy="179705"/>
            <a:chOff x="683260" y="1793240"/>
            <a:chExt cx="179705" cy="179705"/>
          </a:xfrm>
        </p:grpSpPr>
        <p:sp>
          <p:nvSpPr>
            <p:cNvPr id="23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1043305" y="3212976"/>
            <a:ext cx="7418704" cy="1569660"/>
            <a:chOff x="1043305" y="3573016"/>
            <a:chExt cx="7418704" cy="1569660"/>
          </a:xfrm>
        </p:grpSpPr>
        <p:sp>
          <p:nvSpPr>
            <p:cNvPr id="25" name="TextBox 24"/>
            <p:cNvSpPr txBox="1">
              <a:spLocks/>
            </p:cNvSpPr>
            <p:nvPr/>
          </p:nvSpPr>
          <p:spPr>
            <a:xfrm>
              <a:off x="1043305" y="3573016"/>
              <a:ext cx="7418704" cy="156966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예방대책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차량계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건설기계 작업 시 유도자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미배치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차량계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건설기계 작업계획서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미작성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endPara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6" name="그룹 22"/>
            <p:cNvGrpSpPr/>
            <p:nvPr/>
          </p:nvGrpSpPr>
          <p:grpSpPr>
            <a:xfrm>
              <a:off x="1356042" y="4148066"/>
              <a:ext cx="179705" cy="179705"/>
              <a:chOff x="683260" y="1793240"/>
              <a:chExt cx="179705" cy="179705"/>
            </a:xfrm>
          </p:grpSpPr>
          <p:sp>
            <p:nvSpPr>
              <p:cNvPr id="27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그룹 37"/>
            <p:cNvGrpSpPr/>
            <p:nvPr/>
          </p:nvGrpSpPr>
          <p:grpSpPr>
            <a:xfrm>
              <a:off x="1359413" y="4500574"/>
              <a:ext cx="179705" cy="179705"/>
              <a:chOff x="683260" y="1793240"/>
              <a:chExt cx="179705" cy="179705"/>
            </a:xfrm>
          </p:grpSpPr>
          <p:sp>
            <p:nvSpPr>
              <p:cNvPr id="30" name="타원 1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3" name="모서리가 둥근 직사각형 3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7.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굴삭기  작업안전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105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이동식크레인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중량물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낙하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 등 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(2.1%)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7" name="직사각형 4"/>
          <p:cNvSpPr/>
          <p:nvPr/>
        </p:nvSpPr>
        <p:spPr>
          <a:xfrm>
            <a:off x="1458722" y="2175191"/>
            <a:ext cx="7145726" cy="2341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자재 인양 시 낙하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3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전도에 따른 협착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3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붐대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파단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낙하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붐대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감전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작업대 부착 사용 중 추락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8" name="그룹 18"/>
          <p:cNvGrpSpPr/>
          <p:nvPr/>
        </p:nvGrpSpPr>
        <p:grpSpPr>
          <a:xfrm>
            <a:off x="1267100" y="2377918"/>
            <a:ext cx="179705" cy="179705"/>
            <a:chOff x="683260" y="1793240"/>
            <a:chExt cx="179705" cy="179705"/>
          </a:xfrm>
        </p:grpSpPr>
        <p:sp>
          <p:nvSpPr>
            <p:cNvPr id="19" name="타원 1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4"/>
          <p:cNvGrpSpPr/>
          <p:nvPr/>
        </p:nvGrpSpPr>
        <p:grpSpPr>
          <a:xfrm>
            <a:off x="1259632" y="2835844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4"/>
          <p:cNvGrpSpPr/>
          <p:nvPr/>
        </p:nvGrpSpPr>
        <p:grpSpPr>
          <a:xfrm>
            <a:off x="1259632" y="3268888"/>
            <a:ext cx="179705" cy="179705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4"/>
          <p:cNvGrpSpPr/>
          <p:nvPr/>
        </p:nvGrpSpPr>
        <p:grpSpPr>
          <a:xfrm>
            <a:off x="1259632" y="3769447"/>
            <a:ext cx="179705" cy="179705"/>
            <a:chOff x="683260" y="1793240"/>
            <a:chExt cx="179705" cy="179705"/>
          </a:xfrm>
        </p:grpSpPr>
        <p:sp>
          <p:nvSpPr>
            <p:cNvPr id="30" name="타원 2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24"/>
          <p:cNvGrpSpPr/>
          <p:nvPr/>
        </p:nvGrpSpPr>
        <p:grpSpPr>
          <a:xfrm>
            <a:off x="1259632" y="4202491"/>
            <a:ext cx="179705" cy="179705"/>
            <a:chOff x="683260" y="1793240"/>
            <a:chExt cx="179705" cy="179705"/>
          </a:xfrm>
        </p:grpSpPr>
        <p:sp>
          <p:nvSpPr>
            <p:cNvPr id="33" name="타원 3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8" name="모서리가 둥근 직사각형 27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8.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이동식크레인  작업안전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106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이동식크레인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916832"/>
            <a:ext cx="3001962" cy="243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>
            <a:spLocks/>
          </p:cNvSpPr>
          <p:nvPr/>
        </p:nvSpPr>
        <p:spPr>
          <a:xfrm>
            <a:off x="1187624" y="2322746"/>
            <a:ext cx="4464496" cy="147732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줄걸이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작업 불량에 따른 떨어지는 자재에 맞음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붐에 불법 탑승설비를 부착하여 작업 중 연결부분 파단으로 떨어짐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운행구간 근로자 미확인으로 끼임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화물 운반 중 자재 사이에 끼임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지반침하 등 불안전한 장소에서 불시 작동으로 떨어짐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8" name="그룹 22"/>
          <p:cNvGrpSpPr/>
          <p:nvPr/>
        </p:nvGrpSpPr>
        <p:grpSpPr>
          <a:xfrm>
            <a:off x="1043609" y="2449671"/>
            <a:ext cx="144016" cy="144016"/>
            <a:chOff x="683260" y="1793240"/>
            <a:chExt cx="179705" cy="179705"/>
          </a:xfrm>
        </p:grpSpPr>
        <p:sp>
          <p:nvSpPr>
            <p:cNvPr id="19" name="타원 1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1043608" y="1908121"/>
            <a:ext cx="1368152" cy="307777"/>
            <a:chOff x="1043608" y="3123876"/>
            <a:chExt cx="1368152" cy="307777"/>
          </a:xfrm>
        </p:grpSpPr>
        <p:sp>
          <p:nvSpPr>
            <p:cNvPr id="22" name="사각형 설명선 21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주요 사고유형</a:t>
              </a:r>
            </a:p>
          </p:txBody>
        </p:sp>
      </p:grpSp>
      <p:grpSp>
        <p:nvGrpSpPr>
          <p:cNvPr id="24" name="그룹 22"/>
          <p:cNvGrpSpPr/>
          <p:nvPr/>
        </p:nvGrpSpPr>
        <p:grpSpPr>
          <a:xfrm>
            <a:off x="1043608" y="2726676"/>
            <a:ext cx="144016" cy="144016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2"/>
          <p:cNvGrpSpPr/>
          <p:nvPr/>
        </p:nvGrpSpPr>
        <p:grpSpPr>
          <a:xfrm>
            <a:off x="1043608" y="2996952"/>
            <a:ext cx="144016" cy="144016"/>
            <a:chOff x="683260" y="1793240"/>
            <a:chExt cx="179705" cy="179705"/>
          </a:xfrm>
        </p:grpSpPr>
        <p:sp>
          <p:nvSpPr>
            <p:cNvPr id="28" name="타원 2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2"/>
          <p:cNvGrpSpPr/>
          <p:nvPr/>
        </p:nvGrpSpPr>
        <p:grpSpPr>
          <a:xfrm>
            <a:off x="1043608" y="3284984"/>
            <a:ext cx="144016" cy="144016"/>
            <a:chOff x="683260" y="1793240"/>
            <a:chExt cx="179705" cy="179705"/>
          </a:xfrm>
        </p:grpSpPr>
        <p:sp>
          <p:nvSpPr>
            <p:cNvPr id="31" name="타원 3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22"/>
          <p:cNvGrpSpPr/>
          <p:nvPr/>
        </p:nvGrpSpPr>
        <p:grpSpPr>
          <a:xfrm>
            <a:off x="1043608" y="3555260"/>
            <a:ext cx="144016" cy="144016"/>
            <a:chOff x="683260" y="1793240"/>
            <a:chExt cx="179705" cy="179705"/>
          </a:xfrm>
        </p:grpSpPr>
        <p:sp>
          <p:nvSpPr>
            <p:cNvPr id="34" name="타원 3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1043608" y="4005064"/>
            <a:ext cx="1368152" cy="307777"/>
            <a:chOff x="1043608" y="3123876"/>
            <a:chExt cx="1368152" cy="307777"/>
          </a:xfrm>
        </p:grpSpPr>
        <p:sp>
          <p:nvSpPr>
            <p:cNvPr id="37" name="사각형 설명선 36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안전 점검사항</a:t>
              </a:r>
            </a:p>
          </p:txBody>
        </p:sp>
      </p:grpSp>
      <p:sp>
        <p:nvSpPr>
          <p:cNvPr id="40" name="TextBox 39"/>
          <p:cNvSpPr txBox="1">
            <a:spLocks/>
          </p:cNvSpPr>
          <p:nvPr/>
        </p:nvSpPr>
        <p:spPr>
          <a:xfrm>
            <a:off x="1187624" y="4419689"/>
            <a:ext cx="4464496" cy="2031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안전장치 부착 및 작동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권과방지장치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과부하방지장치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훅 해지장치 등</a:t>
            </a:r>
            <a:endParaRPr lang="en-US" altLang="ko-KR" sz="1200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이동식크레인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용도외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사용유무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임의 구조변경 사용금지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불법 탑승설비 부착금지</a:t>
            </a:r>
            <a:endParaRPr lang="en-US" altLang="ko-KR" sz="1200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운전자 자격 유무 및 안전교육 실시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운전자 시야 확보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아웃트리거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정상 설치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유도자 및 신호수 배치 유무 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41" name="그룹 22"/>
          <p:cNvGrpSpPr/>
          <p:nvPr/>
        </p:nvGrpSpPr>
        <p:grpSpPr>
          <a:xfrm>
            <a:off x="1043609" y="4546614"/>
            <a:ext cx="144016" cy="144016"/>
            <a:chOff x="683260" y="1793240"/>
            <a:chExt cx="179705" cy="179705"/>
          </a:xfrm>
        </p:grpSpPr>
        <p:sp>
          <p:nvSpPr>
            <p:cNvPr id="64" name="타원 4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그룹 22"/>
          <p:cNvGrpSpPr/>
          <p:nvPr/>
        </p:nvGrpSpPr>
        <p:grpSpPr>
          <a:xfrm>
            <a:off x="1043608" y="5094709"/>
            <a:ext cx="144016" cy="144016"/>
            <a:chOff x="683260" y="1793240"/>
            <a:chExt cx="179705" cy="179705"/>
          </a:xfrm>
        </p:grpSpPr>
        <p:sp>
          <p:nvSpPr>
            <p:cNvPr id="62" name="타원 6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22"/>
          <p:cNvGrpSpPr/>
          <p:nvPr/>
        </p:nvGrpSpPr>
        <p:grpSpPr>
          <a:xfrm>
            <a:off x="1043608" y="5651723"/>
            <a:ext cx="144016" cy="144016"/>
            <a:chOff x="683260" y="1793240"/>
            <a:chExt cx="179705" cy="179705"/>
          </a:xfrm>
        </p:grpSpPr>
        <p:sp>
          <p:nvSpPr>
            <p:cNvPr id="60" name="타원 5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4" name="TextBox 43"/>
          <p:cNvSpPr txBox="1">
            <a:spLocks/>
          </p:cNvSpPr>
          <p:nvPr/>
        </p:nvSpPr>
        <p:spPr>
          <a:xfrm>
            <a:off x="4860031" y="4419356"/>
            <a:ext cx="4464496" cy="2031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줄걸이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작업안전 이행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와이어로프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슬링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샤클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턴버클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체결 등</a:t>
            </a:r>
            <a:endParaRPr lang="en-US" altLang="ko-KR" sz="1200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구조부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외관상태 확인 유무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붐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유압장치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턴테이블의 균열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볼트체결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용접부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등</a:t>
            </a:r>
            <a:endParaRPr lang="en-US" altLang="ko-KR" sz="1200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전도에 대한 임계하중 및 작업범위도 안전성 검토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이동식크레인 제원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운행경로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작업범위 등 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작업계획 및 대책수립 여부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45" name="그룹 22"/>
          <p:cNvGrpSpPr/>
          <p:nvPr/>
        </p:nvGrpSpPr>
        <p:grpSpPr>
          <a:xfrm>
            <a:off x="4716016" y="4546281"/>
            <a:ext cx="144016" cy="144016"/>
            <a:chOff x="683260" y="1793240"/>
            <a:chExt cx="179705" cy="179705"/>
          </a:xfrm>
        </p:grpSpPr>
        <p:sp>
          <p:nvSpPr>
            <p:cNvPr id="58" name="타원 5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22"/>
          <p:cNvGrpSpPr/>
          <p:nvPr/>
        </p:nvGrpSpPr>
        <p:grpSpPr>
          <a:xfrm>
            <a:off x="4716016" y="5093060"/>
            <a:ext cx="144016" cy="144016"/>
            <a:chOff x="683260" y="1793240"/>
            <a:chExt cx="179705" cy="179705"/>
          </a:xfrm>
        </p:grpSpPr>
        <p:sp>
          <p:nvSpPr>
            <p:cNvPr id="54" name="타원 5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그룹 22"/>
          <p:cNvGrpSpPr/>
          <p:nvPr/>
        </p:nvGrpSpPr>
        <p:grpSpPr>
          <a:xfrm>
            <a:off x="4716016" y="5651723"/>
            <a:ext cx="144016" cy="144016"/>
            <a:chOff x="683260" y="1793240"/>
            <a:chExt cx="179705" cy="179705"/>
          </a:xfrm>
        </p:grpSpPr>
        <p:sp>
          <p:nvSpPr>
            <p:cNvPr id="52" name="타원 5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그룹 22"/>
          <p:cNvGrpSpPr/>
          <p:nvPr/>
        </p:nvGrpSpPr>
        <p:grpSpPr>
          <a:xfrm>
            <a:off x="4716016" y="5922646"/>
            <a:ext cx="144016" cy="144016"/>
            <a:chOff x="683260" y="1793240"/>
            <a:chExt cx="179705" cy="179705"/>
          </a:xfrm>
        </p:grpSpPr>
        <p:sp>
          <p:nvSpPr>
            <p:cNvPr id="50" name="타원 4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8" name="그룹 22"/>
          <p:cNvGrpSpPr/>
          <p:nvPr/>
        </p:nvGrpSpPr>
        <p:grpSpPr>
          <a:xfrm>
            <a:off x="1043608" y="6184354"/>
            <a:ext cx="144016" cy="144016"/>
            <a:chOff x="683260" y="1793240"/>
            <a:chExt cx="179705" cy="179705"/>
          </a:xfrm>
        </p:grpSpPr>
        <p:sp>
          <p:nvSpPr>
            <p:cNvPr id="79" name="타원 7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6" name="모서리가 둥근 직사각형 6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8.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이동식크레인  작업안전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107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이동식크레인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971602" y="1772816"/>
          <a:ext cx="7416820" cy="468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347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번호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 검 내 용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점검결과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조치사항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8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운전자격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적정여부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운전원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면허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자격 여부 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기중기</a:t>
                      </a:r>
                      <a:r>
                        <a:rPr lang="ko-KR" altLang="en-US" sz="900" b="1" baseline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900" b="1" baseline="0" dirty="0"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건설기계조종사면허  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카고크레인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종 대형면허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(12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톤 이상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), 1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종 보통면허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(12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톤 미만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285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안전장치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설치 및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사용상태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권과방지장치</a:t>
                      </a:r>
                      <a:r>
                        <a:rPr lang="en-US" altLang="ko-KR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과부하방지장치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등 설치상태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훅 해지장치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설치상태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28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목적 외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사용금지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임의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구조변겅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해체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 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2858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화물양중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작업의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안전성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붐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유압장치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턴테이블 등 주요 </a:t>
                      </a:r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구조부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전도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임계하중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 검토</a:t>
                      </a:r>
                    </a:p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*전도 발생되기 직전 크레인 붐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끝단에서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양중 할 수 있는 최대하중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크레인 </a:t>
                      </a:r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제원표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작업범위도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 검토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*작업범위도 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가로축은 작업반경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세로축은 인양높이를 나타낸 것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운전자의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시야 확보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전면 유리상태 및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후사경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설치상태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운전석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조작장치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제동장치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등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줄걸이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용구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외관상태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슬링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샤클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턴버클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훅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블록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와이어로프 등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아웃트리거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설치상태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견고한 지반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지반 침하방지조치 및 받침대 확보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2858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안전작업을 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위한 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준수사항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유도자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신호수 배치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작업지휘자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유무 확인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줄걸이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작업안전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와이어로프 체결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안전율 등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확인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이동식크레인 붐에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불법 탑승설비 부착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유무 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※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카고크레인의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작업대 부착 사용금지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중량물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취급 시 예방대책을 포함한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작업계획서 작성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285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수리⋅점검항목 등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이력기록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관리상태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19" name="모서리가 둥근 직사각형 1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8.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이동식크레인  작업안전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108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38164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5" name="모서리가 둥근 직사각형 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크레인 턴테이블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고정부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파단으로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붐대에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깔려 사망</a:t>
              </a:r>
            </a:p>
          </p:txBody>
        </p:sp>
        <p:sp>
          <p:nvSpPr>
            <p:cNvPr id="7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그림 7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9" name="TextBox 8"/>
          <p:cNvSpPr txBox="1">
            <a:spLocks/>
          </p:cNvSpPr>
          <p:nvPr/>
        </p:nvSpPr>
        <p:spPr>
          <a:xfrm>
            <a:off x="755576" y="5661248"/>
            <a:ext cx="7632848" cy="55637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00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지하철 현장에서 이동식크레인으로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유로폼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양중작업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중 크레인 턴테이블 고정부가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>
              <a:lnSpc>
                <a:spcPts val="1900"/>
              </a:lnSpc>
              <a:defRPr/>
            </a:pP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파단되면서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쓰러지는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붐대에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깔려 사망한 재해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굴림"/>
              <a:ea typeface="굴림"/>
              <a:cs typeface="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971601" y="1988840"/>
            <a:ext cx="7128792" cy="3176983"/>
            <a:chOff x="458909" y="3273309"/>
            <a:chExt cx="7770875" cy="3463131"/>
          </a:xfrm>
        </p:grpSpPr>
        <p:grpSp>
          <p:nvGrpSpPr>
            <p:cNvPr id="21" name="그룹 20"/>
            <p:cNvGrpSpPr/>
            <p:nvPr/>
          </p:nvGrpSpPr>
          <p:grpSpPr>
            <a:xfrm>
              <a:off x="458909" y="3284205"/>
              <a:ext cx="3897067" cy="3452235"/>
              <a:chOff x="1116013" y="1412875"/>
              <a:chExt cx="7056437" cy="4889500"/>
            </a:xfrm>
          </p:grpSpPr>
          <p:pic>
            <p:nvPicPr>
              <p:cNvPr id="22" name="Picture 3" descr="트럭크레인-1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6013" y="1412875"/>
                <a:ext cx="7056437" cy="48895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Oval 4"/>
              <p:cNvSpPr>
                <a:spLocks noChangeArrowheads="1"/>
              </p:cNvSpPr>
              <p:nvPr/>
            </p:nvSpPr>
            <p:spPr bwMode="auto">
              <a:xfrm>
                <a:off x="6156325" y="2924175"/>
                <a:ext cx="1512888" cy="122555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/>
                <a:endParaRPr lang="ko-KR" altLang="en-US"/>
              </a:p>
            </p:txBody>
          </p:sp>
        </p:grpSp>
        <p:grpSp>
          <p:nvGrpSpPr>
            <p:cNvPr id="24" name="그룹 23"/>
            <p:cNvGrpSpPr/>
            <p:nvPr/>
          </p:nvGrpSpPr>
          <p:grpSpPr>
            <a:xfrm>
              <a:off x="4502954" y="3273309"/>
              <a:ext cx="3726830" cy="3463131"/>
              <a:chOff x="1042988" y="1412875"/>
              <a:chExt cx="7127875" cy="4932363"/>
            </a:xfrm>
          </p:grpSpPr>
          <p:pic>
            <p:nvPicPr>
              <p:cNvPr id="25" name="Picture 3" descr="트럭크레인-12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2988" y="1412875"/>
                <a:ext cx="7127875" cy="493236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Oval 4"/>
              <p:cNvSpPr>
                <a:spLocks noChangeArrowheads="1"/>
              </p:cNvSpPr>
              <p:nvPr/>
            </p:nvSpPr>
            <p:spPr bwMode="auto">
              <a:xfrm>
                <a:off x="2627313" y="3284538"/>
                <a:ext cx="2735262" cy="2087562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/>
                <a:endParaRPr lang="ko-KR" altLang="en-US"/>
              </a:p>
            </p:txBody>
          </p:sp>
        </p:grpSp>
      </p:grpSp>
      <p:sp>
        <p:nvSpPr>
          <p:cNvPr id="19" name="모서리가 둥근 직사각형 1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8.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이동식크레인  작업안전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109</a:t>
            </a:fld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3" name="모서리가 둥근 직사각형 12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5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6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그림 16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8" name="TextBox 4"/>
          <p:cNvSpPr txBox="1">
            <a:spLocks/>
          </p:cNvSpPr>
          <p:nvPr/>
        </p:nvSpPr>
        <p:spPr>
          <a:xfrm>
            <a:off x="1043304" y="1787332"/>
            <a:ext cx="7561143" cy="198515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 전 이동식크레인 사전 점검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안전검사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)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중량물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취급 작업계획서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미작성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관리감독자의 유해위험방지 업무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endParaRPr lang="ko-KR" altLang="en-US" sz="160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20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1359413" y="2726012"/>
            <a:ext cx="179705" cy="179705"/>
            <a:chOff x="683260" y="1793240"/>
            <a:chExt cx="179705" cy="179705"/>
          </a:xfrm>
        </p:grpSpPr>
        <p:sp>
          <p:nvSpPr>
            <p:cNvPr id="23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043305" y="3573016"/>
            <a:ext cx="7418704" cy="1615827"/>
            <a:chOff x="1043305" y="3573016"/>
            <a:chExt cx="7418704" cy="1615827"/>
          </a:xfrm>
        </p:grpSpPr>
        <p:sp>
          <p:nvSpPr>
            <p:cNvPr id="26" name="TextBox 25"/>
            <p:cNvSpPr txBox="1">
              <a:spLocks/>
            </p:cNvSpPr>
            <p:nvPr/>
          </p:nvSpPr>
          <p:spPr>
            <a:xfrm>
              <a:off x="1043305" y="3573016"/>
              <a:ext cx="7418704" cy="161582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예방대책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작업 전 이동식크레인 사전점검 후 작업 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(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안전검사 실시 후 작업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)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중량물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취급 작업계획서 작성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관리감독자의 유해위험방지 업무 철저</a:t>
              </a:r>
              <a:endPara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7" name="그룹 22"/>
            <p:cNvGrpSpPr/>
            <p:nvPr/>
          </p:nvGrpSpPr>
          <p:grpSpPr>
            <a:xfrm>
              <a:off x="1356042" y="4148066"/>
              <a:ext cx="179705" cy="179705"/>
              <a:chOff x="683260" y="1793240"/>
              <a:chExt cx="179705" cy="179705"/>
            </a:xfrm>
          </p:grpSpPr>
          <p:sp>
            <p:nvSpPr>
              <p:cNvPr id="31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그룹 37"/>
            <p:cNvGrpSpPr/>
            <p:nvPr/>
          </p:nvGrpSpPr>
          <p:grpSpPr>
            <a:xfrm>
              <a:off x="1359413" y="4500574"/>
              <a:ext cx="179705" cy="179705"/>
              <a:chOff x="683260" y="1793240"/>
              <a:chExt cx="179705" cy="179705"/>
            </a:xfrm>
          </p:grpSpPr>
          <p:sp>
            <p:nvSpPr>
              <p:cNvPr id="29" name="타원 1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3" name="그룹 32"/>
          <p:cNvGrpSpPr/>
          <p:nvPr/>
        </p:nvGrpSpPr>
        <p:grpSpPr>
          <a:xfrm>
            <a:off x="1359413" y="3096733"/>
            <a:ext cx="179705" cy="179705"/>
            <a:chOff x="683260" y="1793240"/>
            <a:chExt cx="179705" cy="179705"/>
          </a:xfrm>
        </p:grpSpPr>
        <p:sp>
          <p:nvSpPr>
            <p:cNvPr id="34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1359413" y="4867655"/>
            <a:ext cx="179705" cy="179705"/>
            <a:chOff x="683260" y="1793240"/>
            <a:chExt cx="179705" cy="179705"/>
          </a:xfrm>
        </p:grpSpPr>
        <p:sp>
          <p:nvSpPr>
            <p:cNvPr id="37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9" name="모서리가 둥근 직사각형 3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8.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이동식크레인  작업안전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모서리가 둥근 직사각형 48"/>
          <p:cNvSpPr>
            <a:spLocks/>
          </p:cNvSpPr>
          <p:nvPr/>
        </p:nvSpPr>
        <p:spPr>
          <a:xfrm>
            <a:off x="827405" y="3582776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51" name="모서리가 둥근 직사각형 50"/>
          <p:cNvSpPr>
            <a:spLocks/>
          </p:cNvSpPr>
          <p:nvPr/>
        </p:nvSpPr>
        <p:spPr>
          <a:xfrm>
            <a:off x="697230" y="2116958"/>
            <a:ext cx="7764780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grpSp>
        <p:nvGrpSpPr>
          <p:cNvPr id="63" name="그룹 62"/>
          <p:cNvGrpSpPr/>
          <p:nvPr/>
        </p:nvGrpSpPr>
        <p:grpSpPr>
          <a:xfrm>
            <a:off x="617726" y="1141836"/>
            <a:ext cx="7844284" cy="363855"/>
            <a:chOff x="617726" y="1141836"/>
            <a:chExt cx="7844284" cy="363855"/>
          </a:xfrm>
        </p:grpSpPr>
        <p:sp>
          <p:nvSpPr>
            <p:cNvPr id="50" name="모서리가 둥근 직사각형 49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2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3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55" name="그룹 54"/>
          <p:cNvGrpSpPr/>
          <p:nvPr/>
        </p:nvGrpSpPr>
        <p:grpSpPr>
          <a:xfrm>
            <a:off x="617726" y="2118863"/>
            <a:ext cx="426214" cy="361950"/>
            <a:chOff x="1158493" y="1291296"/>
            <a:chExt cx="426214" cy="361950"/>
          </a:xfrm>
        </p:grpSpPr>
        <p:sp>
          <p:nvSpPr>
            <p:cNvPr id="56" name="Delay 4"/>
            <p:cNvSpPr/>
            <p:nvPr/>
          </p:nvSpPr>
          <p:spPr>
            <a:xfrm flipH="1">
              <a:off x="1158493" y="1291296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" descr="건설_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1367" y="1327836"/>
              <a:ext cx="304165" cy="304165"/>
            </a:xfrm>
            <a:prstGeom prst="rect">
              <a:avLst/>
            </a:prstGeom>
          </p:spPr>
        </p:pic>
      </p:grpSp>
      <p:grpSp>
        <p:nvGrpSpPr>
          <p:cNvPr id="58" name="그룹 57"/>
          <p:cNvGrpSpPr/>
          <p:nvPr/>
        </p:nvGrpSpPr>
        <p:grpSpPr>
          <a:xfrm>
            <a:off x="617726" y="3584681"/>
            <a:ext cx="426214" cy="361950"/>
            <a:chOff x="1158493" y="1291296"/>
            <a:chExt cx="426214" cy="361950"/>
          </a:xfrm>
        </p:grpSpPr>
        <p:sp>
          <p:nvSpPr>
            <p:cNvPr id="59" name="Delay 4"/>
            <p:cNvSpPr/>
            <p:nvPr/>
          </p:nvSpPr>
          <p:spPr>
            <a:xfrm flipH="1">
              <a:off x="1158493" y="1291296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" descr="건설_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1367" y="1327836"/>
              <a:ext cx="304165" cy="304165"/>
            </a:xfrm>
            <a:prstGeom prst="rect">
              <a:avLst/>
            </a:prstGeom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49350" y="1124898"/>
            <a:ext cx="17957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산업재해란?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077595" y="1556792"/>
            <a:ext cx="7312025" cy="35086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근로자가 업무에 관계되는 작업 또는 그 밖의 업무로 인하여 사망 또는 부상하거나 질병에 걸리는 것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149350" y="2102329"/>
            <a:ext cx="525081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산업안전보건관리란?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1077594" y="2564904"/>
            <a:ext cx="7526853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산업재해로부터 인명과 재산을 보호하기 위해 유해·위험요인을 제거하고, 재해 및 직업병을 예방함으로써 근로자가 안전하고 쾌적한 환경에서 일할 수 있도록 기업에서 관리하는 것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1077595" y="3133725"/>
            <a:ext cx="6845935" cy="295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※ ’17년 산업재해로 인한 경제적 손실 추정액은 약22조원 </a:t>
            </a:r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1</a:t>
            </a: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천 8</a:t>
            </a:r>
            <a:r>
              <a:rPr lang="ko-KR" altLang="en-US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백</a:t>
            </a:r>
            <a:r>
              <a:rPr lang="en-US" altLang="ko-KR" sz="11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억원</a:t>
            </a:r>
            <a:endParaRPr lang="ko-KR" altLang="en-US" sz="11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149350" y="3565837"/>
            <a:ext cx="399224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산업재해발생현황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5" name="Picture 4" descr="C:/Users/bora/AppData/Roaming/PolarisOffice/ETemp/7240_3002440/fImage63033838145.png"/>
          <p:cNvPicPr>
            <a:picLocks noChangeAspect="1"/>
          </p:cNvPicPr>
          <p:nvPr/>
        </p:nvPicPr>
        <p:blipFill rotWithShape="1">
          <a:blip r:embed="rId3" cstate="print">
            <a:duotone>
              <a:srgbClr val="708F30"/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655" y="4084876"/>
            <a:ext cx="300355" cy="606425"/>
          </a:xfrm>
          <a:prstGeom prst="rect">
            <a:avLst/>
          </a:prstGeom>
          <a:noFill/>
        </p:spPr>
      </p:pic>
      <p:pic>
        <p:nvPicPr>
          <p:cNvPr id="26" name="Picture 4" descr="C:/Users/bora/AppData/Roaming/PolarisOffice/ETemp/7240_3002440/fImage78113843281.png"/>
          <p:cNvPicPr>
            <a:picLocks noChangeAspect="1"/>
          </p:cNvPicPr>
          <p:nvPr/>
        </p:nvPicPr>
        <p:blipFill rotWithShape="1">
          <a:blip r:embed="rId5" cstate="print">
            <a:duotone>
              <a:srgbClr val="708F30"/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455" y="4169331"/>
            <a:ext cx="260350" cy="525780"/>
          </a:xfrm>
          <a:prstGeom prst="rect">
            <a:avLst/>
          </a:prstGeom>
          <a:noFill/>
        </p:spPr>
      </p:pic>
      <p:sp>
        <p:nvSpPr>
          <p:cNvPr id="30" name="TextBox 29"/>
          <p:cNvSpPr txBox="1">
            <a:spLocks/>
          </p:cNvSpPr>
          <p:nvPr/>
        </p:nvSpPr>
        <p:spPr>
          <a:xfrm>
            <a:off x="7453630" y="3972481"/>
            <a:ext cx="528320" cy="28623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1" cap="none" dirty="0">
                <a:solidFill>
                  <a:schemeClr val="accent3">
                    <a:lumMod val="50000"/>
                  </a:schemeClr>
                </a:solidFill>
                <a:latin typeface="맑은 고딕" charset="0"/>
                <a:ea typeface="맑은 고딕" charset="0"/>
              </a:rPr>
              <a:t>0.59</a:t>
            </a:r>
            <a:endParaRPr lang="ko-KR" altLang="en-US" sz="1050" b="1" cap="none" dirty="0">
              <a:solidFill>
                <a:schemeClr val="accent3">
                  <a:lumMod val="50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7" name="TextBox 36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xmlns="" id="{44DCF529-E86A-4C19-8EE5-D74DF6FB0F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5782" y="3963570"/>
            <a:ext cx="6570476" cy="2431904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110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지게차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충돌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 등 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(2.1%)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7" name="직사각형 4"/>
          <p:cNvSpPr/>
          <p:nvPr/>
        </p:nvSpPr>
        <p:spPr>
          <a:xfrm>
            <a:off x="1458722" y="2175191"/>
            <a:ext cx="7145726" cy="141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지게차와 충돌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4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지게차 전도에 의한 협착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3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적재물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낙하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8" name="그룹 18"/>
          <p:cNvGrpSpPr/>
          <p:nvPr/>
        </p:nvGrpSpPr>
        <p:grpSpPr>
          <a:xfrm>
            <a:off x="1267100" y="2377918"/>
            <a:ext cx="179705" cy="179705"/>
            <a:chOff x="683260" y="1793240"/>
            <a:chExt cx="179705" cy="179705"/>
          </a:xfrm>
        </p:grpSpPr>
        <p:sp>
          <p:nvSpPr>
            <p:cNvPr id="19" name="타원 1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4"/>
          <p:cNvGrpSpPr/>
          <p:nvPr/>
        </p:nvGrpSpPr>
        <p:grpSpPr>
          <a:xfrm>
            <a:off x="1259632" y="2835844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4"/>
          <p:cNvGrpSpPr/>
          <p:nvPr/>
        </p:nvGrpSpPr>
        <p:grpSpPr>
          <a:xfrm>
            <a:off x="1259632" y="3268888"/>
            <a:ext cx="179705" cy="179705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7" name="모서리가 둥근 직사각형 2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9.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지게차  작업안전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111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지게차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6" name="TextBox 15"/>
          <p:cNvSpPr txBox="1">
            <a:spLocks/>
          </p:cNvSpPr>
          <p:nvPr/>
        </p:nvSpPr>
        <p:spPr>
          <a:xfrm>
            <a:off x="1187624" y="2340676"/>
            <a:ext cx="4464496" cy="147732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지게차  운행 중 보행자 또는 근로자와  부딪힘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지게차 운행 또는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상하차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작업 중 지게차가 넘어져 깔림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운반 중인 화물이 떨어지거나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세워놓은 화물을 넘어뜨림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포크위에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탑승하여  작업 중 떨어짐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정비 작업 중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지개차에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깔리거나 끼임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7" name="그룹 22"/>
          <p:cNvGrpSpPr/>
          <p:nvPr/>
        </p:nvGrpSpPr>
        <p:grpSpPr>
          <a:xfrm>
            <a:off x="1043609" y="2449671"/>
            <a:ext cx="144016" cy="144016"/>
            <a:chOff x="683260" y="1793240"/>
            <a:chExt cx="179705" cy="179705"/>
          </a:xfrm>
        </p:grpSpPr>
        <p:sp>
          <p:nvSpPr>
            <p:cNvPr id="18" name="타원 1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043608" y="1908121"/>
            <a:ext cx="1368152" cy="307777"/>
            <a:chOff x="1043608" y="3123876"/>
            <a:chExt cx="1368152" cy="307777"/>
          </a:xfrm>
        </p:grpSpPr>
        <p:sp>
          <p:nvSpPr>
            <p:cNvPr id="21" name="사각형 설명선 20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주요 사고유형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1043608" y="2726676"/>
            <a:ext cx="144016" cy="144016"/>
            <a:chOff x="683260" y="1793240"/>
            <a:chExt cx="179705" cy="179705"/>
          </a:xfrm>
        </p:grpSpPr>
        <p:sp>
          <p:nvSpPr>
            <p:cNvPr id="24" name="타원 2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2"/>
          <p:cNvGrpSpPr/>
          <p:nvPr/>
        </p:nvGrpSpPr>
        <p:grpSpPr>
          <a:xfrm>
            <a:off x="1043608" y="2996952"/>
            <a:ext cx="144016" cy="144016"/>
            <a:chOff x="683260" y="1793240"/>
            <a:chExt cx="179705" cy="179705"/>
          </a:xfrm>
        </p:grpSpPr>
        <p:sp>
          <p:nvSpPr>
            <p:cNvPr id="27" name="타원 26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2"/>
          <p:cNvGrpSpPr/>
          <p:nvPr/>
        </p:nvGrpSpPr>
        <p:grpSpPr>
          <a:xfrm>
            <a:off x="1043608" y="3284984"/>
            <a:ext cx="144016" cy="144016"/>
            <a:chOff x="683260" y="1793240"/>
            <a:chExt cx="179705" cy="179705"/>
          </a:xfrm>
        </p:grpSpPr>
        <p:sp>
          <p:nvSpPr>
            <p:cNvPr id="30" name="타원 2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22"/>
          <p:cNvGrpSpPr/>
          <p:nvPr/>
        </p:nvGrpSpPr>
        <p:grpSpPr>
          <a:xfrm>
            <a:off x="1043608" y="3555260"/>
            <a:ext cx="144016" cy="144016"/>
            <a:chOff x="683260" y="1793240"/>
            <a:chExt cx="179705" cy="179705"/>
          </a:xfrm>
        </p:grpSpPr>
        <p:sp>
          <p:nvSpPr>
            <p:cNvPr id="33" name="타원 3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1043608" y="4005064"/>
            <a:ext cx="1368152" cy="307777"/>
            <a:chOff x="1043608" y="3123876"/>
            <a:chExt cx="1368152" cy="307777"/>
          </a:xfrm>
        </p:grpSpPr>
        <p:sp>
          <p:nvSpPr>
            <p:cNvPr id="36" name="사각형 설명선 35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안전 점검사항</a:t>
              </a: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043608" y="4419689"/>
            <a:ext cx="8280919" cy="2308324"/>
            <a:chOff x="1043608" y="4491697"/>
            <a:chExt cx="8280919" cy="2308324"/>
          </a:xfrm>
        </p:grpSpPr>
        <p:sp>
          <p:nvSpPr>
            <p:cNvPr id="39" name="TextBox 38"/>
            <p:cNvSpPr txBox="1">
              <a:spLocks/>
            </p:cNvSpPr>
            <p:nvPr/>
          </p:nvSpPr>
          <p:spPr>
            <a:xfrm>
              <a:off x="1187624" y="4491697"/>
              <a:ext cx="4464496" cy="23083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안전장치 부착 및 작동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전조등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후미등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헤드가드 및 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백레스트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/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후방확인장치 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후사경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맑은 고딕"/>
                  <a:ea typeface="맑은 고딕"/>
                </a:rPr>
                <a:t>〮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맑은 고딕"/>
                  <a:ea typeface="맑은 고딕"/>
                </a:rPr>
                <a:t>룸밀러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맑은 고딕"/>
                  <a:ea typeface="맑은 고딕"/>
                </a:rPr>
                <a:t> 〮후방경보장치 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</a:endParaRPr>
            </a:p>
            <a:p>
              <a:pPr eaLnBrk="0" fontAlgn="base"/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맑은 고딕"/>
                  <a:ea typeface="맑은 고딕"/>
                </a:rPr>
                <a:t>  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맑은 고딕"/>
                  <a:ea typeface="맑은 고딕"/>
                </a:rPr>
                <a:t>〮후방카메라 등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맑은 고딕"/>
                  <a:ea typeface="맑은 고딕"/>
                </a:rPr>
                <a:t>)</a:t>
              </a:r>
            </a:p>
            <a:p>
              <a:pPr eaLnBrk="0" fontAlgn="base"/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좌석안전띠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운전시야 확보를 위해 화물 과다적재 및 포크 과다 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상승 운행금지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지게차  전용통로 확보 및 작업지휘자를 통한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작업자 출입 제한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40" name="그룹 22"/>
            <p:cNvGrpSpPr/>
            <p:nvPr/>
          </p:nvGrpSpPr>
          <p:grpSpPr>
            <a:xfrm>
              <a:off x="1043609" y="4618622"/>
              <a:ext cx="144016" cy="144016"/>
              <a:chOff x="683260" y="1793240"/>
              <a:chExt cx="179705" cy="179705"/>
            </a:xfrm>
          </p:grpSpPr>
          <p:sp>
            <p:nvSpPr>
              <p:cNvPr id="63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1" name="그룹 22"/>
            <p:cNvGrpSpPr/>
            <p:nvPr/>
          </p:nvGrpSpPr>
          <p:grpSpPr>
            <a:xfrm>
              <a:off x="1043608" y="5718109"/>
              <a:ext cx="144016" cy="144016"/>
              <a:chOff x="683260" y="2254364"/>
              <a:chExt cx="179705" cy="179705"/>
            </a:xfrm>
          </p:grpSpPr>
          <p:sp>
            <p:nvSpPr>
              <p:cNvPr id="61" name="타원 60"/>
              <p:cNvSpPr/>
              <p:nvPr/>
            </p:nvSpPr>
            <p:spPr>
              <a:xfrm>
                <a:off x="683260" y="2254364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Freeform 6"/>
              <p:cNvSpPr>
                <a:spLocks/>
              </p:cNvSpPr>
              <p:nvPr/>
            </p:nvSpPr>
            <p:spPr bwMode="auto">
              <a:xfrm>
                <a:off x="730250" y="2285479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2" name="그룹 22"/>
            <p:cNvGrpSpPr/>
            <p:nvPr/>
          </p:nvGrpSpPr>
          <p:grpSpPr>
            <a:xfrm>
              <a:off x="1043608" y="6255301"/>
              <a:ext cx="144016" cy="144016"/>
              <a:chOff x="683260" y="2251391"/>
              <a:chExt cx="179705" cy="179705"/>
            </a:xfrm>
          </p:grpSpPr>
          <p:sp>
            <p:nvSpPr>
              <p:cNvPr id="59" name="타원 58"/>
              <p:cNvSpPr/>
              <p:nvPr/>
            </p:nvSpPr>
            <p:spPr>
              <a:xfrm>
                <a:off x="683260" y="2251391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Freeform 6"/>
              <p:cNvSpPr>
                <a:spLocks/>
              </p:cNvSpPr>
              <p:nvPr/>
            </p:nvSpPr>
            <p:spPr bwMode="auto">
              <a:xfrm>
                <a:off x="730250" y="2269740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3" name="TextBox 42"/>
            <p:cNvSpPr txBox="1">
              <a:spLocks/>
            </p:cNvSpPr>
            <p:nvPr/>
          </p:nvSpPr>
          <p:spPr>
            <a:xfrm>
              <a:off x="4860031" y="4515640"/>
              <a:ext cx="4464496" cy="132343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ts val="24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운전자 자격 유무 및 안전교육 실시 여부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 시 급선회 금지 등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</a:t>
              </a:r>
            </a:p>
            <a:p>
              <a:pPr eaLnBrk="0" fontAlgn="base">
                <a:lnSpc>
                  <a:spcPts val="24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운전목적 외 사용 여부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포크 위에서 작업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조종석 외 탑승 등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</a:t>
              </a:r>
            </a:p>
            <a:p>
              <a:pPr eaLnBrk="0" fontAlgn="base">
                <a:lnSpc>
                  <a:spcPts val="24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제한 속도 지정 및 준수 여부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ts val="24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작업특성에 적합한 작업계획서 작성 및 근로자 주지 여부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44" name="그룹 22"/>
            <p:cNvGrpSpPr/>
            <p:nvPr/>
          </p:nvGrpSpPr>
          <p:grpSpPr>
            <a:xfrm>
              <a:off x="4716016" y="4676384"/>
              <a:ext cx="144016" cy="144016"/>
              <a:chOff x="683260" y="1865732"/>
              <a:chExt cx="179705" cy="179705"/>
            </a:xfrm>
          </p:grpSpPr>
          <p:sp>
            <p:nvSpPr>
              <p:cNvPr id="57" name="타원 56"/>
              <p:cNvSpPr/>
              <p:nvPr/>
            </p:nvSpPr>
            <p:spPr>
              <a:xfrm>
                <a:off x="683260" y="1865732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6"/>
              <p:cNvSpPr>
                <a:spLocks/>
              </p:cNvSpPr>
              <p:nvPr/>
            </p:nvSpPr>
            <p:spPr bwMode="auto">
              <a:xfrm>
                <a:off x="730250" y="1896848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" name="그룹 22"/>
            <p:cNvGrpSpPr/>
            <p:nvPr/>
          </p:nvGrpSpPr>
          <p:grpSpPr>
            <a:xfrm>
              <a:off x="4716016" y="4961195"/>
              <a:ext cx="144016" cy="144016"/>
              <a:chOff x="683260" y="1885924"/>
              <a:chExt cx="179705" cy="179705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683260" y="1885924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Freeform 6"/>
              <p:cNvSpPr>
                <a:spLocks/>
              </p:cNvSpPr>
              <p:nvPr/>
            </p:nvSpPr>
            <p:spPr bwMode="auto">
              <a:xfrm>
                <a:off x="730250" y="1917039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" name="그룹 22"/>
            <p:cNvGrpSpPr/>
            <p:nvPr/>
          </p:nvGrpSpPr>
          <p:grpSpPr>
            <a:xfrm>
              <a:off x="4716016" y="5278374"/>
              <a:ext cx="144016" cy="144016"/>
              <a:chOff x="683260" y="1946506"/>
              <a:chExt cx="179705" cy="179705"/>
            </a:xfrm>
          </p:grpSpPr>
          <p:sp>
            <p:nvSpPr>
              <p:cNvPr id="53" name="타원 52"/>
              <p:cNvSpPr/>
              <p:nvPr/>
            </p:nvSpPr>
            <p:spPr>
              <a:xfrm>
                <a:off x="683260" y="1946506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Freeform 6"/>
              <p:cNvSpPr>
                <a:spLocks/>
              </p:cNvSpPr>
              <p:nvPr/>
            </p:nvSpPr>
            <p:spPr bwMode="auto">
              <a:xfrm>
                <a:off x="730250" y="1977621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7" name="그룹 22"/>
            <p:cNvGrpSpPr/>
            <p:nvPr/>
          </p:nvGrpSpPr>
          <p:grpSpPr>
            <a:xfrm>
              <a:off x="4716016" y="5568055"/>
              <a:ext cx="144016" cy="144016"/>
              <a:chOff x="683260" y="1946526"/>
              <a:chExt cx="179705" cy="179707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683260" y="1946526"/>
                <a:ext cx="179705" cy="179707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Freeform 6"/>
              <p:cNvSpPr>
                <a:spLocks/>
              </p:cNvSpPr>
              <p:nvPr/>
            </p:nvSpPr>
            <p:spPr bwMode="auto">
              <a:xfrm>
                <a:off x="730250" y="1977642"/>
                <a:ext cx="86995" cy="116841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Freeform 6"/>
            <p:cNvSpPr>
              <a:spLocks/>
            </p:cNvSpPr>
            <p:nvPr/>
          </p:nvSpPr>
          <p:spPr bwMode="auto">
            <a:xfrm>
              <a:off x="4753674" y="6019590"/>
              <a:ext cx="69718" cy="93636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7770" y="1844824"/>
            <a:ext cx="3706018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" name="모서리가 둥근 직사각형 6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9.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지게차  작업안전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112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지게차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29" name="표 28"/>
          <p:cNvGraphicFramePr>
            <a:graphicFrameLocks noGrp="1"/>
          </p:cNvGraphicFramePr>
          <p:nvPr/>
        </p:nvGraphicFramePr>
        <p:xfrm>
          <a:off x="971602" y="1844824"/>
          <a:ext cx="7416820" cy="4487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686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번호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 검 내 용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점검결과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조치사항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7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운전자격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적정여부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운전원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면허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자격 여부</a:t>
                      </a: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(3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톤 이상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건설기계조종사면허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3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톤 미만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소형건설기계조종사 면허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※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전동식으로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솔리드타이어를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부착하고 도로가 아닌 장소만 운행 시 제외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74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안전장치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설치 및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사용상태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좌석안전띠 설치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및 착용상태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전조등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후미등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점등상태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헤드가드 및 </a:t>
                      </a:r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백레스트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설치상태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후방확인장치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설치상태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후사경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룸밀러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후방경보장치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후방카메라 등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87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운전목적외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사용금지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포크 위 작업 등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고소작업 발판으로 사용금지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874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화물적재 및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운행의 안전성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운전자의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시야 확보</a:t>
                      </a:r>
                      <a:endParaRPr lang="en-US" altLang="ko-KR" sz="9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화물 과다적재로 인해 시야 확보를 위하여 포크를 과다 상승한 상태로 운행금지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포크에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화물을 매단 상태에서 운행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급선회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급선회 방지를 위하여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핸들 </a:t>
                      </a:r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노브</a:t>
                      </a:r>
                      <a:r>
                        <a:rPr lang="en-US" altLang="ko-KR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(knob)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제거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화물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과다적재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9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편하중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적재 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8741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안전운행을 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위한 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준수사항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전용통로 확보 및 운행 여부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지게차 운행 통로에 근로자 출입통제 여부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운행경로상의 사각지대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반사경 설치상태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사업장 내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제한속도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지정 및 준수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승차석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외에 근로자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탑승한 채 운행 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874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후진 시 협착위험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예방대책을 포함한 </a:t>
                      </a:r>
                      <a:r>
                        <a:rPr lang="ko-KR" altLang="en-US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작업계획서 작성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16" name="모서리가 둥근 직사각형 1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9.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지게차  작업안전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113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3888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5" name="모서리가 둥근 직사각형 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지게차 작업 중 충돌</a:t>
              </a:r>
            </a:p>
          </p:txBody>
        </p:sp>
        <p:sp>
          <p:nvSpPr>
            <p:cNvPr id="7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그림 7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9" name="TextBox 8"/>
          <p:cNvSpPr txBox="1">
            <a:spLocks/>
          </p:cNvSpPr>
          <p:nvPr/>
        </p:nvSpPr>
        <p:spPr>
          <a:xfrm>
            <a:off x="755576" y="5661248"/>
            <a:ext cx="7632848" cy="55637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신축공사 현장에서 지하주차장 지게차를 이용하여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조적용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시멘트블럭을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운반하기 위해   이동 중 재해자를 충돌하여 사망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굴림"/>
              <a:ea typeface="굴림"/>
              <a:cs typeface=""/>
            </a:endParaRPr>
          </a:p>
        </p:txBody>
      </p:sp>
      <p:pic>
        <p:nvPicPr>
          <p:cNvPr id="21" name="_x351201952" descr="EMB000039300bb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988840"/>
            <a:ext cx="346379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_x351199872" descr="EMB000039300bb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11" y="1988840"/>
            <a:ext cx="3436075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타원 22"/>
          <p:cNvSpPr/>
          <p:nvPr/>
        </p:nvSpPr>
        <p:spPr>
          <a:xfrm>
            <a:off x="1911370" y="3217859"/>
            <a:ext cx="1031742" cy="908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9.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지게차  작업안전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114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7" name="TextBox 4"/>
          <p:cNvSpPr txBox="1">
            <a:spLocks/>
          </p:cNvSpPr>
          <p:nvPr/>
        </p:nvSpPr>
        <p:spPr>
          <a:xfrm>
            <a:off x="1043304" y="1787332"/>
            <a:ext cx="7561143" cy="12464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차량계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하역운반기계 접촉의 방지조치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차량계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하역운반기계 작업계획서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미작성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19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1359413" y="2726012"/>
            <a:ext cx="179705" cy="179705"/>
            <a:chOff x="683260" y="1793240"/>
            <a:chExt cx="179705" cy="179705"/>
          </a:xfrm>
        </p:grpSpPr>
        <p:sp>
          <p:nvSpPr>
            <p:cNvPr id="22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1043304" y="3284984"/>
            <a:ext cx="7814976" cy="2354491"/>
            <a:chOff x="1043304" y="3573016"/>
            <a:chExt cx="7489135" cy="2354491"/>
          </a:xfrm>
        </p:grpSpPr>
        <p:sp>
          <p:nvSpPr>
            <p:cNvPr id="25" name="TextBox 24"/>
            <p:cNvSpPr txBox="1">
              <a:spLocks/>
            </p:cNvSpPr>
            <p:nvPr/>
          </p:nvSpPr>
          <p:spPr>
            <a:xfrm>
              <a:off x="1043304" y="3573016"/>
              <a:ext cx="7489135" cy="235449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예방대책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차량계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하역운반기계 작업 중 근로자가 접촉되어 위험해질 우려가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있을 시에는 작업지휘자 또는 유도자를 배치하고 유도하여 작업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차량계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하역운반기계 작업 시 작업계획서를 작성하고 그 내용을 근로자에게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주지시킨 후 작업하여야 함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6" name="그룹 22"/>
            <p:cNvGrpSpPr/>
            <p:nvPr/>
          </p:nvGrpSpPr>
          <p:grpSpPr>
            <a:xfrm>
              <a:off x="1356042" y="4148066"/>
              <a:ext cx="179705" cy="179705"/>
              <a:chOff x="683260" y="1793240"/>
              <a:chExt cx="179705" cy="179705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그룹 37"/>
            <p:cNvGrpSpPr/>
            <p:nvPr/>
          </p:nvGrpSpPr>
          <p:grpSpPr>
            <a:xfrm>
              <a:off x="1359413" y="4869160"/>
              <a:ext cx="179705" cy="179705"/>
              <a:chOff x="683260" y="1793240"/>
              <a:chExt cx="179705" cy="179705"/>
            </a:xfrm>
          </p:grpSpPr>
          <p:sp>
            <p:nvSpPr>
              <p:cNvPr id="28" name="타원 1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9.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지게차  작업안전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115</a:t>
            </a:fld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6" name="TextBox 15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건설용 리프트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추락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 등 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(1.8%)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7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8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그림 18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20" name="직사각형 4"/>
          <p:cNvSpPr/>
          <p:nvPr/>
        </p:nvSpPr>
        <p:spPr>
          <a:xfrm>
            <a:off x="1458722" y="2175191"/>
            <a:ext cx="7145726" cy="2802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건설용 리프트 설치 중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마스트 전도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하강하는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운반구에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협착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오작동으로 인한 </a:t>
            </a:r>
            <a:r>
              <a:rPr lang="ko-KR" altLang="en-US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운반구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낙하 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출입구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운반구와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벽체 사이 </a:t>
            </a:r>
            <a:r>
              <a:rPr lang="ko-KR" altLang="en-US" sz="2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개구부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추락 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수리 중 </a:t>
            </a:r>
            <a:r>
              <a:rPr lang="ko-KR" altLang="en-US" sz="2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운반구와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함께 낙하 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점검 중 추락 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18"/>
          <p:cNvGrpSpPr/>
          <p:nvPr/>
        </p:nvGrpSpPr>
        <p:grpSpPr>
          <a:xfrm>
            <a:off x="1267100" y="2377918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4"/>
          <p:cNvGrpSpPr/>
          <p:nvPr/>
        </p:nvGrpSpPr>
        <p:grpSpPr>
          <a:xfrm>
            <a:off x="1259632" y="3670662"/>
            <a:ext cx="179705" cy="179705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4"/>
          <p:cNvGrpSpPr/>
          <p:nvPr/>
        </p:nvGrpSpPr>
        <p:grpSpPr>
          <a:xfrm>
            <a:off x="1259632" y="4112252"/>
            <a:ext cx="179705" cy="179705"/>
            <a:chOff x="683260" y="1793240"/>
            <a:chExt cx="179705" cy="179705"/>
          </a:xfrm>
        </p:grpSpPr>
        <p:sp>
          <p:nvSpPr>
            <p:cNvPr id="28" name="타원 2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4"/>
          <p:cNvGrpSpPr/>
          <p:nvPr/>
        </p:nvGrpSpPr>
        <p:grpSpPr>
          <a:xfrm>
            <a:off x="1259632" y="4582124"/>
            <a:ext cx="179705" cy="179705"/>
            <a:chOff x="683260" y="1793240"/>
            <a:chExt cx="179705" cy="179705"/>
          </a:xfrm>
        </p:grpSpPr>
        <p:sp>
          <p:nvSpPr>
            <p:cNvPr id="31" name="타원 3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모서리가 둥근 직사각형 3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10.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리프트  작업안전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116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리프트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81" name="그룹 80"/>
          <p:cNvGrpSpPr/>
          <p:nvPr/>
        </p:nvGrpSpPr>
        <p:grpSpPr>
          <a:xfrm>
            <a:off x="1043608" y="4575032"/>
            <a:ext cx="4608512" cy="1302240"/>
            <a:chOff x="1043608" y="4419109"/>
            <a:chExt cx="4608512" cy="1302240"/>
          </a:xfrm>
        </p:grpSpPr>
        <p:grpSp>
          <p:nvGrpSpPr>
            <p:cNvPr id="35" name="그룹 34"/>
            <p:cNvGrpSpPr/>
            <p:nvPr/>
          </p:nvGrpSpPr>
          <p:grpSpPr>
            <a:xfrm>
              <a:off x="1043608" y="4419109"/>
              <a:ext cx="1368152" cy="307777"/>
              <a:chOff x="1043608" y="3123876"/>
              <a:chExt cx="1368152" cy="307777"/>
            </a:xfrm>
          </p:grpSpPr>
          <p:sp>
            <p:nvSpPr>
              <p:cNvPr id="36" name="사각형 설명선 35"/>
              <p:cNvSpPr/>
              <p:nvPr/>
            </p:nvSpPr>
            <p:spPr>
              <a:xfrm>
                <a:off x="1043608" y="3140969"/>
                <a:ext cx="1368152" cy="288031"/>
              </a:xfrm>
              <a:prstGeom prst="wedgeRectCallout">
                <a:avLst>
                  <a:gd name="adj1" fmla="val -34870"/>
                  <a:gd name="adj2" fmla="val 92863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115616" y="3123876"/>
                <a:ext cx="1296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b="1" spc="-150" dirty="0">
                    <a:solidFill>
                      <a:schemeClr val="bg1"/>
                    </a:solidFill>
                  </a:rPr>
                  <a:t>협착</a:t>
                </a:r>
                <a:r>
                  <a:rPr lang="en-US" altLang="ko-KR" sz="1400" b="1" spc="-150" dirty="0">
                    <a:solidFill>
                      <a:schemeClr val="bg1"/>
                    </a:solidFill>
                  </a:rPr>
                  <a:t>(</a:t>
                </a:r>
                <a:r>
                  <a:rPr lang="ko-KR" altLang="en-US" sz="1400" b="1" spc="-150" dirty="0">
                    <a:solidFill>
                      <a:schemeClr val="bg1"/>
                    </a:solidFill>
                  </a:rPr>
                  <a:t>끼임</a:t>
                </a:r>
                <a:r>
                  <a:rPr lang="en-US" altLang="ko-KR" sz="1400" b="1" spc="-150" dirty="0">
                    <a:solidFill>
                      <a:schemeClr val="bg1"/>
                    </a:solidFill>
                  </a:rPr>
                  <a:t>)</a:t>
                </a:r>
                <a:endParaRPr lang="ko-KR" altLang="en-US" sz="1400" b="1" spc="-15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TextBox 38"/>
            <p:cNvSpPr txBox="1">
              <a:spLocks/>
            </p:cNvSpPr>
            <p:nvPr/>
          </p:nvSpPr>
          <p:spPr>
            <a:xfrm>
              <a:off x="1187624" y="4833734"/>
              <a:ext cx="4464496" cy="88761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마스트와 건물 사이의 간섭이 없는 것을 확인한 후 작업한다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권과방지장치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비상정지장치 등 안전장치의 작동여부를 확인한다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작업지휘자의 지휘에 따라 작업한다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40" name="그룹 22"/>
            <p:cNvGrpSpPr/>
            <p:nvPr/>
          </p:nvGrpSpPr>
          <p:grpSpPr>
            <a:xfrm>
              <a:off x="1043609" y="4960659"/>
              <a:ext cx="144016" cy="144016"/>
              <a:chOff x="683260" y="1793240"/>
              <a:chExt cx="179705" cy="179705"/>
            </a:xfrm>
          </p:grpSpPr>
          <p:sp>
            <p:nvSpPr>
              <p:cNvPr id="63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1" name="그룹 22"/>
            <p:cNvGrpSpPr/>
            <p:nvPr/>
          </p:nvGrpSpPr>
          <p:grpSpPr>
            <a:xfrm>
              <a:off x="1043608" y="5238725"/>
              <a:ext cx="144016" cy="144016"/>
              <a:chOff x="683260" y="1793240"/>
              <a:chExt cx="179705" cy="179705"/>
            </a:xfrm>
          </p:grpSpPr>
          <p:sp>
            <p:nvSpPr>
              <p:cNvPr id="61" name="타원 6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2" name="그룹 22"/>
            <p:cNvGrpSpPr/>
            <p:nvPr/>
          </p:nvGrpSpPr>
          <p:grpSpPr>
            <a:xfrm>
              <a:off x="1043608" y="5517232"/>
              <a:ext cx="144016" cy="144016"/>
              <a:chOff x="683260" y="1793240"/>
              <a:chExt cx="179705" cy="179705"/>
            </a:xfrm>
          </p:grpSpPr>
          <p:sp>
            <p:nvSpPr>
              <p:cNvPr id="59" name="타원 5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079302"/>
            <a:ext cx="6907212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221087"/>
            <a:ext cx="2160364" cy="167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" name="TextBox 68"/>
          <p:cNvSpPr txBox="1">
            <a:spLocks/>
          </p:cNvSpPr>
          <p:nvPr/>
        </p:nvSpPr>
        <p:spPr>
          <a:xfrm>
            <a:off x="1115616" y="3733582"/>
            <a:ext cx="2232248" cy="4154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건설용 리프트 설치 중 마스트와 건물 사이에 끼임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0" name="TextBox 69"/>
          <p:cNvSpPr txBox="1">
            <a:spLocks/>
          </p:cNvSpPr>
          <p:nvPr/>
        </p:nvSpPr>
        <p:spPr>
          <a:xfrm>
            <a:off x="3457972" y="3733582"/>
            <a:ext cx="2232248" cy="4154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건설용 리프트 설치 중 리프트 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상부에서 떨어짐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1" name="TextBox 70"/>
          <p:cNvSpPr txBox="1">
            <a:spLocks/>
          </p:cNvSpPr>
          <p:nvPr/>
        </p:nvSpPr>
        <p:spPr>
          <a:xfrm>
            <a:off x="5796136" y="3733582"/>
            <a:ext cx="2232248" cy="4154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상승 작업 시 마스트 연결 볼트 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ko-KR" altLang="en-US" sz="105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미체결로</a:t>
            </a:r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인한 </a:t>
            </a:r>
            <a:r>
              <a:rPr lang="ko-KR" altLang="en-US" sz="105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운반구의</a:t>
            </a:r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낙하</a:t>
            </a:r>
          </a:p>
        </p:txBody>
      </p:sp>
      <p:grpSp>
        <p:nvGrpSpPr>
          <p:cNvPr id="72" name="그룹 71"/>
          <p:cNvGrpSpPr/>
          <p:nvPr/>
        </p:nvGrpSpPr>
        <p:grpSpPr>
          <a:xfrm>
            <a:off x="1043608" y="1700808"/>
            <a:ext cx="1296144" cy="276999"/>
            <a:chOff x="1043608" y="1700808"/>
            <a:chExt cx="1296144" cy="276999"/>
          </a:xfrm>
        </p:grpSpPr>
        <p:sp>
          <p:nvSpPr>
            <p:cNvPr id="73" name="Notched Right Arrow 3"/>
            <p:cNvSpPr/>
            <p:nvPr/>
          </p:nvSpPr>
          <p:spPr>
            <a:xfrm>
              <a:off x="1043608" y="1772816"/>
              <a:ext cx="253622" cy="144016"/>
            </a:xfrm>
            <a:prstGeom prst="notch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/>
            <p:cNvSpPr txBox="1">
              <a:spLocks/>
            </p:cNvSpPr>
            <p:nvPr/>
          </p:nvSpPr>
          <p:spPr>
            <a:xfrm>
              <a:off x="1331640" y="1700808"/>
              <a:ext cx="1008112" cy="2769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/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협착</a:t>
              </a:r>
              <a:r>
                <a:rPr lang="en-US" altLang="ko-KR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(</a:t>
              </a:r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끼임</a:t>
              </a:r>
              <a:r>
                <a:rPr lang="en-US" altLang="ko-KR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</a:rPr>
                <a:t>)</a:t>
              </a:r>
            </a:p>
          </p:txBody>
        </p:sp>
      </p:grpSp>
      <p:grpSp>
        <p:nvGrpSpPr>
          <p:cNvPr id="75" name="그룹 74"/>
          <p:cNvGrpSpPr/>
          <p:nvPr/>
        </p:nvGrpSpPr>
        <p:grpSpPr>
          <a:xfrm>
            <a:off x="3419872" y="1700808"/>
            <a:ext cx="1296144" cy="276999"/>
            <a:chOff x="1043608" y="1700808"/>
            <a:chExt cx="1296144" cy="276999"/>
          </a:xfrm>
        </p:grpSpPr>
        <p:sp>
          <p:nvSpPr>
            <p:cNvPr id="76" name="Notched Right Arrow 3"/>
            <p:cNvSpPr/>
            <p:nvPr/>
          </p:nvSpPr>
          <p:spPr>
            <a:xfrm>
              <a:off x="1043608" y="1772816"/>
              <a:ext cx="253622" cy="144016"/>
            </a:xfrm>
            <a:prstGeom prst="notch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>
              <a:spLocks/>
            </p:cNvSpPr>
            <p:nvPr/>
          </p:nvSpPr>
          <p:spPr>
            <a:xfrm>
              <a:off x="1331640" y="1700808"/>
              <a:ext cx="1008112" cy="2769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/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추락</a:t>
              </a:r>
              <a:endParaRPr lang="en-US" altLang="ko-KR" sz="1200" b="1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8" name="그룹 77"/>
          <p:cNvGrpSpPr/>
          <p:nvPr/>
        </p:nvGrpSpPr>
        <p:grpSpPr>
          <a:xfrm>
            <a:off x="5796136" y="1700808"/>
            <a:ext cx="2160240" cy="276999"/>
            <a:chOff x="1043608" y="1700808"/>
            <a:chExt cx="2160240" cy="276999"/>
          </a:xfrm>
        </p:grpSpPr>
        <p:sp>
          <p:nvSpPr>
            <p:cNvPr id="79" name="Notched Right Arrow 3"/>
            <p:cNvSpPr/>
            <p:nvPr/>
          </p:nvSpPr>
          <p:spPr>
            <a:xfrm>
              <a:off x="1043608" y="1772816"/>
              <a:ext cx="253622" cy="144016"/>
            </a:xfrm>
            <a:prstGeom prst="notch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>
              <a:spLocks/>
            </p:cNvSpPr>
            <p:nvPr/>
          </p:nvSpPr>
          <p:spPr>
            <a:xfrm>
              <a:off x="1331640" y="1700808"/>
              <a:ext cx="1872208" cy="2769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/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낙하</a:t>
              </a:r>
              <a:r>
                <a:rPr lang="en-US" altLang="ko-KR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b="1" spc="-150" dirty="0" err="1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운반구</a:t>
              </a:r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 떨어짐</a:t>
              </a:r>
              <a:r>
                <a:rPr lang="en-US" altLang="ko-KR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sp>
        <p:nvSpPr>
          <p:cNvPr id="82" name="TextBox 81"/>
          <p:cNvSpPr txBox="1">
            <a:spLocks/>
          </p:cNvSpPr>
          <p:nvPr/>
        </p:nvSpPr>
        <p:spPr>
          <a:xfrm>
            <a:off x="5652120" y="5877272"/>
            <a:ext cx="2232248" cy="25391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권과방지장치</a:t>
            </a:r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정상작동 확인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10.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리프트  작업안전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117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리프트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132856"/>
            <a:ext cx="2708126" cy="224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그룹 20"/>
          <p:cNvGrpSpPr/>
          <p:nvPr/>
        </p:nvGrpSpPr>
        <p:grpSpPr>
          <a:xfrm>
            <a:off x="1043608" y="2060848"/>
            <a:ext cx="4608512" cy="1337955"/>
            <a:chOff x="1043608" y="4419109"/>
            <a:chExt cx="4608512" cy="1337955"/>
          </a:xfrm>
        </p:grpSpPr>
        <p:grpSp>
          <p:nvGrpSpPr>
            <p:cNvPr id="22" name="그룹 34"/>
            <p:cNvGrpSpPr/>
            <p:nvPr/>
          </p:nvGrpSpPr>
          <p:grpSpPr>
            <a:xfrm>
              <a:off x="1043608" y="4419109"/>
              <a:ext cx="1368152" cy="307777"/>
              <a:chOff x="1043608" y="3123876"/>
              <a:chExt cx="1368152" cy="307777"/>
            </a:xfrm>
          </p:grpSpPr>
          <p:sp>
            <p:nvSpPr>
              <p:cNvPr id="33" name="사각형 설명선 32"/>
              <p:cNvSpPr/>
              <p:nvPr/>
            </p:nvSpPr>
            <p:spPr>
              <a:xfrm>
                <a:off x="1043608" y="3140969"/>
                <a:ext cx="1368152" cy="288031"/>
              </a:xfrm>
              <a:prstGeom prst="wedgeRectCallout">
                <a:avLst>
                  <a:gd name="adj1" fmla="val -34870"/>
                  <a:gd name="adj2" fmla="val 92863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115616" y="3123876"/>
                <a:ext cx="1296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b="1" spc="-150" dirty="0">
                    <a:solidFill>
                      <a:schemeClr val="bg1"/>
                    </a:solidFill>
                  </a:rPr>
                  <a:t>협착</a:t>
                </a:r>
                <a:r>
                  <a:rPr lang="en-US" altLang="ko-KR" sz="1400" b="1" spc="-150" dirty="0">
                    <a:solidFill>
                      <a:schemeClr val="bg1"/>
                    </a:solidFill>
                  </a:rPr>
                  <a:t>(</a:t>
                </a:r>
                <a:r>
                  <a:rPr lang="ko-KR" altLang="en-US" sz="1400" b="1" spc="-150" dirty="0">
                    <a:solidFill>
                      <a:schemeClr val="bg1"/>
                    </a:solidFill>
                  </a:rPr>
                  <a:t>끼임</a:t>
                </a:r>
                <a:r>
                  <a:rPr lang="en-US" altLang="ko-KR" sz="1400" b="1" spc="-150" dirty="0">
                    <a:solidFill>
                      <a:schemeClr val="bg1"/>
                    </a:solidFill>
                  </a:rPr>
                  <a:t>)</a:t>
                </a:r>
                <a:endParaRPr lang="ko-KR" altLang="en-US" sz="1400" b="1" spc="-15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Box 22"/>
            <p:cNvSpPr txBox="1">
              <a:spLocks/>
            </p:cNvSpPr>
            <p:nvPr/>
          </p:nvSpPr>
          <p:spPr>
            <a:xfrm>
              <a:off x="1187624" y="4833734"/>
              <a:ext cx="4464496" cy="92333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리프트 설치 작업 시에는 반드시 </a:t>
              </a: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안전대를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착용하고 작업한다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승강로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주위에 높이 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1.8m 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이상의 </a:t>
              </a: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방호울을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설치하고 작업한다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마스트와 </a:t>
              </a: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건물사이의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개구부를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주의한다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</p:txBody>
        </p:sp>
        <p:grpSp>
          <p:nvGrpSpPr>
            <p:cNvPr id="24" name="그룹 22"/>
            <p:cNvGrpSpPr/>
            <p:nvPr/>
          </p:nvGrpSpPr>
          <p:grpSpPr>
            <a:xfrm>
              <a:off x="1043609" y="4960659"/>
              <a:ext cx="144016" cy="144016"/>
              <a:chOff x="683260" y="1793240"/>
              <a:chExt cx="179705" cy="179705"/>
            </a:xfrm>
          </p:grpSpPr>
          <p:sp>
            <p:nvSpPr>
              <p:cNvPr id="31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그룹 22"/>
            <p:cNvGrpSpPr/>
            <p:nvPr/>
          </p:nvGrpSpPr>
          <p:grpSpPr>
            <a:xfrm>
              <a:off x="1043608" y="5238725"/>
              <a:ext cx="144016" cy="144016"/>
              <a:chOff x="683260" y="1793240"/>
              <a:chExt cx="179705" cy="179705"/>
            </a:xfrm>
          </p:grpSpPr>
          <p:sp>
            <p:nvSpPr>
              <p:cNvPr id="29" name="타원 2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그룹 22"/>
            <p:cNvGrpSpPr/>
            <p:nvPr/>
          </p:nvGrpSpPr>
          <p:grpSpPr>
            <a:xfrm>
              <a:off x="1043608" y="5517232"/>
              <a:ext cx="144016" cy="144016"/>
              <a:chOff x="683260" y="1793240"/>
              <a:chExt cx="179705" cy="179705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5" name="그룹 34"/>
          <p:cNvGrpSpPr/>
          <p:nvPr/>
        </p:nvGrpSpPr>
        <p:grpSpPr>
          <a:xfrm>
            <a:off x="1043608" y="3675221"/>
            <a:ext cx="4608512" cy="1302240"/>
            <a:chOff x="1043608" y="4419109"/>
            <a:chExt cx="4608512" cy="1302240"/>
          </a:xfrm>
        </p:grpSpPr>
        <p:grpSp>
          <p:nvGrpSpPr>
            <p:cNvPr id="36" name="그룹 34"/>
            <p:cNvGrpSpPr/>
            <p:nvPr/>
          </p:nvGrpSpPr>
          <p:grpSpPr>
            <a:xfrm>
              <a:off x="1043608" y="4419109"/>
              <a:ext cx="1872208" cy="307777"/>
              <a:chOff x="1043608" y="3123876"/>
              <a:chExt cx="1872208" cy="307777"/>
            </a:xfrm>
          </p:grpSpPr>
          <p:sp>
            <p:nvSpPr>
              <p:cNvPr id="47" name="사각형 설명선 46"/>
              <p:cNvSpPr/>
              <p:nvPr/>
            </p:nvSpPr>
            <p:spPr>
              <a:xfrm>
                <a:off x="1043608" y="3140969"/>
                <a:ext cx="1728192" cy="288031"/>
              </a:xfrm>
              <a:prstGeom prst="wedgeRectCallout">
                <a:avLst>
                  <a:gd name="adj1" fmla="val -34870"/>
                  <a:gd name="adj2" fmla="val 92863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115616" y="3123876"/>
                <a:ext cx="1800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b="1" spc="-150" dirty="0">
                    <a:solidFill>
                      <a:schemeClr val="bg1"/>
                    </a:solidFill>
                  </a:rPr>
                  <a:t>낙하</a:t>
                </a:r>
                <a:r>
                  <a:rPr lang="en-US" altLang="ko-KR" sz="1400" b="1" spc="-150" dirty="0">
                    <a:solidFill>
                      <a:schemeClr val="bg1"/>
                    </a:solidFill>
                  </a:rPr>
                  <a:t>(</a:t>
                </a:r>
                <a:r>
                  <a:rPr lang="ko-KR" altLang="en-US" sz="1400" b="1" spc="-150" dirty="0" err="1">
                    <a:solidFill>
                      <a:schemeClr val="bg1"/>
                    </a:solidFill>
                  </a:rPr>
                  <a:t>운반구</a:t>
                </a:r>
                <a:r>
                  <a:rPr lang="ko-KR" altLang="en-US" sz="1400" b="1" spc="-150" dirty="0">
                    <a:solidFill>
                      <a:schemeClr val="bg1"/>
                    </a:solidFill>
                  </a:rPr>
                  <a:t> 떨어짐</a:t>
                </a:r>
                <a:r>
                  <a:rPr lang="en-US" altLang="ko-KR" sz="1400" b="1" spc="-150" dirty="0">
                    <a:solidFill>
                      <a:schemeClr val="bg1"/>
                    </a:solidFill>
                  </a:rPr>
                  <a:t>)</a:t>
                </a:r>
                <a:endParaRPr lang="ko-KR" altLang="en-US" sz="1400" b="1" spc="-15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TextBox 36"/>
            <p:cNvSpPr txBox="1">
              <a:spLocks/>
            </p:cNvSpPr>
            <p:nvPr/>
          </p:nvSpPr>
          <p:spPr>
            <a:xfrm>
              <a:off x="1187624" y="4833734"/>
              <a:ext cx="4464496" cy="88761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상승작업 시에는 반드시 마스트의 연결상태를 확인한 후 작업한다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지상에는 </a:t>
              </a: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운반구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외측에 높이 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1.8m 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이상의 </a:t>
              </a:r>
              <a:r>
                <a:rPr lang="ko-KR" altLang="en-US" sz="12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방호울을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설치한다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</p:txBody>
        </p:sp>
        <p:grpSp>
          <p:nvGrpSpPr>
            <p:cNvPr id="38" name="그룹 22"/>
            <p:cNvGrpSpPr/>
            <p:nvPr/>
          </p:nvGrpSpPr>
          <p:grpSpPr>
            <a:xfrm>
              <a:off x="1043609" y="4960659"/>
              <a:ext cx="144016" cy="144016"/>
              <a:chOff x="683260" y="1793240"/>
              <a:chExt cx="179705" cy="179705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0" name="그룹 22"/>
            <p:cNvGrpSpPr/>
            <p:nvPr/>
          </p:nvGrpSpPr>
          <p:grpSpPr>
            <a:xfrm>
              <a:off x="1043608" y="5517232"/>
              <a:ext cx="144016" cy="144016"/>
              <a:chOff x="683260" y="1793240"/>
              <a:chExt cx="179705" cy="179705"/>
            </a:xfrm>
          </p:grpSpPr>
          <p:sp>
            <p:nvSpPr>
              <p:cNvPr id="41" name="타원 4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9" name="TextBox 48"/>
          <p:cNvSpPr txBox="1">
            <a:spLocks/>
          </p:cNvSpPr>
          <p:nvPr/>
        </p:nvSpPr>
        <p:spPr>
          <a:xfrm>
            <a:off x="6084168" y="4293096"/>
            <a:ext cx="2160240" cy="36933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낙하방지장치 정상작동 확인</a:t>
            </a:r>
            <a:endParaRPr lang="en-US" altLang="ko-KR" sz="12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10.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리프트  작업안전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118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1044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5" name="모서리가 둥근 직사각형 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필로티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난간벽체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면정리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중 리프트에 협착</a:t>
              </a:r>
            </a:p>
          </p:txBody>
        </p:sp>
        <p:sp>
          <p:nvSpPr>
            <p:cNvPr id="7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그림 7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9" name="TextBox 8"/>
          <p:cNvSpPr txBox="1">
            <a:spLocks/>
          </p:cNvSpPr>
          <p:nvPr/>
        </p:nvSpPr>
        <p:spPr>
          <a:xfrm>
            <a:off x="755576" y="5858108"/>
            <a:ext cx="7632848" cy="57964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공동주택 공사 현장에서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필로티층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난간벽체 콘크리트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타설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후 난간상부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면정리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작업 중   내려오는 리프트와 난간벽체 사이에 끼여 사망한 재해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굴림"/>
              <a:ea typeface="굴림"/>
              <a:cs typeface=""/>
            </a:endParaRPr>
          </a:p>
        </p:txBody>
      </p:sp>
      <p:pic>
        <p:nvPicPr>
          <p:cNvPr id="21" name="_x346292008" descr="EMB000039300c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3" t="27975" r="27055" b="20523"/>
          <a:stretch>
            <a:fillRect/>
          </a:stretch>
        </p:blipFill>
        <p:spPr bwMode="auto">
          <a:xfrm>
            <a:off x="971601" y="1988841"/>
            <a:ext cx="7128791" cy="3528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모서리가 둥근 직사각형 1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10.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리프트  작업안전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119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7" name="TextBox 4"/>
          <p:cNvSpPr txBox="1">
            <a:spLocks/>
          </p:cNvSpPr>
          <p:nvPr/>
        </p:nvSpPr>
        <p:spPr>
          <a:xfrm>
            <a:off x="1043304" y="1787332"/>
            <a:ext cx="7561143" cy="12464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위험장소에 대한 출입금지 조치 미흡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리프트 사용자 특별안전교육 실시 미흡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19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1359413" y="2726012"/>
            <a:ext cx="179705" cy="179705"/>
            <a:chOff x="683260" y="1793240"/>
            <a:chExt cx="179705" cy="179705"/>
          </a:xfrm>
        </p:grpSpPr>
        <p:sp>
          <p:nvSpPr>
            <p:cNvPr id="22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1043304" y="3284984"/>
            <a:ext cx="7489135" cy="1246495"/>
            <a:chOff x="1043304" y="3284984"/>
            <a:chExt cx="7489135" cy="1246495"/>
          </a:xfrm>
        </p:grpSpPr>
        <p:sp>
          <p:nvSpPr>
            <p:cNvPr id="25" name="TextBox 24"/>
            <p:cNvSpPr txBox="1">
              <a:spLocks/>
            </p:cNvSpPr>
            <p:nvPr/>
          </p:nvSpPr>
          <p:spPr>
            <a:xfrm>
              <a:off x="1043304" y="3284984"/>
              <a:ext cx="7489135" cy="124649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예방대책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위험장소에 대한 출입금지 조치 철저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리프트 사용자 특별안전 교육 실시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6" name="그룹 22"/>
            <p:cNvGrpSpPr/>
            <p:nvPr/>
          </p:nvGrpSpPr>
          <p:grpSpPr>
            <a:xfrm>
              <a:off x="1356042" y="3860034"/>
              <a:ext cx="179705" cy="179705"/>
              <a:chOff x="683260" y="1793240"/>
              <a:chExt cx="179705" cy="179705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그룹 37"/>
            <p:cNvGrpSpPr/>
            <p:nvPr/>
          </p:nvGrpSpPr>
          <p:grpSpPr>
            <a:xfrm>
              <a:off x="1359413" y="4221088"/>
              <a:ext cx="179705" cy="179705"/>
              <a:chOff x="683260" y="1793240"/>
              <a:chExt cx="179705" cy="179705"/>
            </a:xfrm>
          </p:grpSpPr>
          <p:sp>
            <p:nvSpPr>
              <p:cNvPr id="28" name="타원 1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10.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리프트  작업안전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620106" y="3751216"/>
            <a:ext cx="7844284" cy="363855"/>
            <a:chOff x="617726" y="1141836"/>
            <a:chExt cx="7844284" cy="363855"/>
          </a:xfrm>
        </p:grpSpPr>
        <p:sp>
          <p:nvSpPr>
            <p:cNvPr id="40" name="모서리가 둥근 직사각형 39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1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2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34" name="그룹 33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35" name="모서리가 둥근 직사각형 34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6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7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21522"/>
            <a:ext cx="414401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사업주의 의무(제5조)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1920875"/>
            <a:ext cx="7312025" cy="149579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근로자의 안전과 건강 유지·증진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- 산업재해예방 기준 준수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- 근로자의 신체적 피로와 정신적 스트레스 등을 줄일 수 있는 쾌적한 작업환경 </a:t>
            </a:r>
            <a:b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조성 및 근로조건 개선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- 근로자에게 안전보건정보 제공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국가의 산업재해 예방 시책에 따라야 함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3736097"/>
            <a:ext cx="399224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산업재해발생 은폐금지 및 보고(제10조)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4235450"/>
            <a:ext cx="7240270" cy="16435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산업재해가 발생하였을 때에는 그 발생 사실을 은폐하여서는 아니 되며, 고용노동부령으로 정하는</a:t>
            </a:r>
            <a:b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바에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라 재해발생원인 등을 기록, 보존하여야 함.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산업재해로 사망자 또는 3일 이상 휴업이 필요한 부상자, 질병자가 발생하는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경우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산업재해조사를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작성하여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관할 지방 고용노동관서장에게 제출(발생한 날로부터 1개월 이내) 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기록보존 사항 :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사업장의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개</a:t>
            </a:r>
            <a:r>
              <a:rPr lang="ko-KR" altLang="en-US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요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및 근로자의 인적 사항, 재해발생의 일시 및 장소, 재해발생의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원인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및  과정, 재해 재발방지 계획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1077595" y="5870029"/>
            <a:ext cx="7240270" cy="2952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※ 미.허위보고  : 1,500만원 </a:t>
            </a:r>
            <a:r>
              <a:rPr lang="en-US" altLang="ko-KR" sz="11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이하의</a:t>
            </a: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1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과태료</a:t>
            </a: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/ </a:t>
            </a:r>
            <a:r>
              <a:rPr lang="en-US" altLang="ko-KR" sz="11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중대재해</a:t>
            </a: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미.허위보고 :  3,000만원 </a:t>
            </a:r>
            <a:r>
              <a:rPr lang="en-US" altLang="ko-KR" sz="11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이하의</a:t>
            </a: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1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과태료</a:t>
            </a:r>
            <a:endParaRPr lang="ko-KR" altLang="en-US" sz="11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7" name="Picture 3" descr="D:\맥 공유\18-5-18\지게차PPT\사고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5715016"/>
            <a:ext cx="379983" cy="430016"/>
          </a:xfrm>
          <a:prstGeom prst="rect">
            <a:avLst/>
          </a:prstGeom>
          <a:noFill/>
        </p:spPr>
      </p:pic>
      <p:pic>
        <p:nvPicPr>
          <p:cNvPr id="28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1970" y="980728"/>
            <a:ext cx="358462" cy="360040"/>
          </a:xfrm>
          <a:prstGeom prst="rect">
            <a:avLst/>
          </a:prstGeom>
          <a:noFill/>
        </p:spPr>
      </p:pic>
      <p:pic>
        <p:nvPicPr>
          <p:cNvPr id="29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3284984"/>
            <a:ext cx="358462" cy="360040"/>
          </a:xfrm>
          <a:prstGeom prst="rect">
            <a:avLst/>
          </a:prstGeom>
          <a:noFill/>
        </p:spPr>
      </p:pic>
      <p:sp>
        <p:nvSpPr>
          <p:cNvPr id="23" name="TextBox 22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57158" y="292893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3600" b="1" kern="0" dirty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당부사항</a:t>
            </a:r>
            <a:endParaRPr kumimoji="0" lang="en-US" altLang="ko-KR" sz="3600" b="1" kern="0" dirty="0">
              <a:solidFill>
                <a:schemeClr val="bg1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071866" y="2928934"/>
            <a:ext cx="662138" cy="553998"/>
            <a:chOff x="2910854" y="2235515"/>
            <a:chExt cx="803889" cy="672598"/>
          </a:xfrm>
        </p:grpSpPr>
        <p:sp>
          <p:nvSpPr>
            <p:cNvPr id="8" name="오각형 7"/>
            <p:cNvSpPr/>
            <p:nvPr/>
          </p:nvSpPr>
          <p:spPr>
            <a:xfrm>
              <a:off x="2910854" y="2267426"/>
              <a:ext cx="803889" cy="608636"/>
            </a:xfrm>
            <a:prstGeom prst="homePlat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u="sng" dirty="0"/>
            </a:p>
          </p:txBody>
        </p:sp>
        <p:sp>
          <p:nvSpPr>
            <p:cNvPr id="9" name="TextBox 8"/>
            <p:cNvSpPr txBox="1">
              <a:spLocks/>
            </p:cNvSpPr>
            <p:nvPr/>
          </p:nvSpPr>
          <p:spPr>
            <a:xfrm>
              <a:off x="2932924" y="2235515"/>
              <a:ext cx="598805" cy="6725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3000" b="1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5</a:t>
              </a:r>
              <a:endParaRPr lang="ko-KR" altLang="en-US" sz="3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121</a:t>
            </a:fld>
            <a:endParaRPr lang="ko-KR" alt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1240946"/>
            <a:ext cx="427544" cy="40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도형 11"/>
          <p:cNvSpPr>
            <a:spLocks/>
          </p:cNvSpPr>
          <p:nvPr/>
        </p:nvSpPr>
        <p:spPr>
          <a:xfrm>
            <a:off x="1598930" y="2918460"/>
            <a:ext cx="7054215" cy="871220"/>
          </a:xfrm>
          <a:prstGeom prst="roundRect">
            <a:avLst/>
          </a:prstGeom>
          <a:solidFill>
            <a:srgbClr val="FFFFFF"/>
          </a:solidFill>
          <a:ln w="38100" cap="flat" cmpd="sng">
            <a:solidFill>
              <a:srgbClr val="01BD71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solidFill>
                <a:srgbClr val="FFFFF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도형 2085"/>
          <p:cNvSpPr>
            <a:spLocks/>
          </p:cNvSpPr>
          <p:nvPr/>
        </p:nvSpPr>
        <p:spPr>
          <a:xfrm>
            <a:off x="1598930" y="4077335"/>
            <a:ext cx="7054215" cy="864870"/>
          </a:xfrm>
          <a:prstGeom prst="roundRect">
            <a:avLst/>
          </a:prstGeom>
          <a:noFill/>
          <a:ln w="38100" cap="flat" cmpd="sng">
            <a:solidFill>
              <a:srgbClr val="02A576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solidFill>
                <a:srgbClr val="FFFFF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도형 2091"/>
          <p:cNvSpPr>
            <a:spLocks/>
          </p:cNvSpPr>
          <p:nvPr/>
        </p:nvSpPr>
        <p:spPr>
          <a:xfrm>
            <a:off x="1598930" y="5224780"/>
            <a:ext cx="7054215" cy="869315"/>
          </a:xfrm>
          <a:prstGeom prst="roundRect">
            <a:avLst/>
          </a:prstGeom>
          <a:noFill/>
          <a:ln w="38100" cap="flat" cmpd="sng">
            <a:solidFill>
              <a:srgbClr val="21796D">
                <a:alpha val="100000"/>
              </a:srgb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solidFill>
                <a:srgbClr val="FFFFF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모서리가 둥근 직사각형 7"/>
          <p:cNvSpPr>
            <a:spLocks/>
          </p:cNvSpPr>
          <p:nvPr/>
        </p:nvSpPr>
        <p:spPr bwMode="auto">
          <a:xfrm>
            <a:off x="1187450" y="2933700"/>
            <a:ext cx="7686675" cy="855980"/>
          </a:xfrm>
          <a:prstGeom prst="roundRect">
            <a:avLst/>
          </a:prstGeom>
          <a:noFill/>
          <a:ln w="0">
            <a:noFill/>
            <a:prstDash/>
          </a:ln>
          <a:effectLst>
            <a:outerShdw blurRad="50800" dist="254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anchor="ctr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spc="-70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10</a:t>
            </a:r>
            <a:r>
              <a:rPr lang="ko-KR" altLang="en-US" sz="2400" b="1" cap="none" spc="-70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대 사망사고 </a:t>
            </a:r>
            <a:r>
              <a:rPr lang="ko-KR" altLang="en-US" sz="2400" b="1" spc="-70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다발작업</a:t>
            </a:r>
            <a:r>
              <a:rPr lang="ko-KR" altLang="en-US" sz="2400" b="1" spc="-70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의 계획서 </a:t>
            </a:r>
            <a:r>
              <a:rPr lang="ko-KR" altLang="en-US" sz="2400" b="1" spc="-70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이행 철저</a:t>
            </a:r>
            <a:endParaRPr lang="ko-KR" altLang="en-US" sz="2400" b="1" cap="none" dirty="0">
              <a:solidFill>
                <a:srgbClr val="FF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모서리가 둥근 직사각형 8"/>
          <p:cNvSpPr>
            <a:spLocks/>
          </p:cNvSpPr>
          <p:nvPr/>
        </p:nvSpPr>
        <p:spPr bwMode="auto">
          <a:xfrm>
            <a:off x="1272910" y="4077335"/>
            <a:ext cx="7686675" cy="855980"/>
          </a:xfrm>
          <a:prstGeom prst="roundRect">
            <a:avLst/>
          </a:prstGeom>
          <a:noFill/>
          <a:ln w="0">
            <a:noFill/>
            <a:prstDash/>
          </a:ln>
          <a:effectLst>
            <a:outerShdw blurRad="50800" dist="254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anchor="ctr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spc="-150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대형사고 예방을 위해 </a:t>
            </a:r>
            <a:r>
              <a:rPr lang="ko-KR" altLang="en-US" sz="2400" b="1" cap="none" spc="-150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관리감독자의 역할 </a:t>
            </a:r>
            <a:r>
              <a:rPr lang="ko-KR" altLang="en-US" sz="2400" b="1" cap="none" spc="-150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전사적 </a:t>
            </a:r>
            <a:r>
              <a:rPr lang="ko-KR" altLang="en-US" sz="2400" b="1" cap="none" spc="-150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수행</a:t>
            </a:r>
          </a:p>
        </p:txBody>
      </p:sp>
      <p:sp>
        <p:nvSpPr>
          <p:cNvPr id="10" name="모서리가 둥근 직사각형 9"/>
          <p:cNvSpPr>
            <a:spLocks/>
          </p:cNvSpPr>
          <p:nvPr/>
        </p:nvSpPr>
        <p:spPr bwMode="auto">
          <a:xfrm>
            <a:off x="1187450" y="5238115"/>
            <a:ext cx="7686675" cy="855980"/>
          </a:xfrm>
          <a:prstGeom prst="roundRect">
            <a:avLst/>
          </a:prstGeom>
          <a:noFill/>
          <a:ln w="0">
            <a:noFill/>
            <a:prstDash/>
          </a:ln>
          <a:effectLst>
            <a:outerShdw blurRad="50800" dist="254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anchor="ctr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dirty="0" err="1">
                <a:solidFill>
                  <a:srgbClr val="FF0000"/>
                </a:solidFill>
                <a:latin typeface="맑은 고딕" charset="0"/>
                <a:ea typeface="맑은 고딕" charset="0"/>
              </a:rPr>
              <a:t>고위험</a:t>
            </a:r>
            <a:r>
              <a:rPr lang="ko-KR" altLang="en-US" sz="2400" b="1" cap="none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 건설기계 </a:t>
            </a:r>
            <a:r>
              <a:rPr lang="ko-KR" altLang="en-US" sz="2400" b="1" cap="none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장비 작업 전 </a:t>
            </a:r>
            <a:r>
              <a:rPr lang="ko-KR" altLang="en-US" sz="2400" b="1" cap="none" dirty="0">
                <a:solidFill>
                  <a:srgbClr val="FF0000"/>
                </a:solidFill>
                <a:latin typeface="맑은 고딕" charset="0"/>
                <a:ea typeface="맑은 고딕" charset="0"/>
              </a:rPr>
              <a:t>안전점검 철저</a:t>
            </a:r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071538" y="1357298"/>
            <a:ext cx="7418704" cy="120032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“ </a:t>
            </a:r>
            <a:r>
              <a:rPr lang="ko-KR" altLang="en-US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유해</a:t>
            </a:r>
            <a: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·</a:t>
            </a:r>
            <a:r>
              <a:rPr lang="ko-KR" altLang="en-US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위험 방지계획서 </a:t>
            </a:r>
            <a:r>
              <a:rPr lang="ko-KR" altLang="en-US" sz="20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작동성</a:t>
            </a:r>
            <a:r>
              <a:rPr lang="ko-KR" altLang="en-US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 및 </a:t>
            </a:r>
            <a:r>
              <a:rPr lang="ko-KR" altLang="en-US" sz="20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실행성</a:t>
            </a:r>
            <a:endParaRPr lang="en-US" altLang="ko-KR" sz="2000" b="1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/>
              <a:ea typeface="맑은 고딕"/>
            </a:endParaRPr>
          </a:p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강화를 통한 귀 현장의 사망사고 예방을 위해</a:t>
            </a:r>
            <a:endParaRPr lang="en-US" altLang="ko-KR" sz="20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/>
              <a:ea typeface="맑은 고딕"/>
            </a:endParaRPr>
          </a:p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0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/>
                <a:ea typeface="맑은 고딕"/>
              </a:rPr>
              <a:t>이것만은 반드시 지켜주시기 바랍니다</a:t>
            </a:r>
            <a: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. “</a:t>
            </a:r>
            <a:endParaRPr lang="ko-KR" altLang="en-US" sz="20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750009" y="4052017"/>
            <a:ext cx="740064" cy="635603"/>
            <a:chOff x="608965" y="3345665"/>
            <a:chExt cx="939165" cy="806600"/>
          </a:xfrm>
        </p:grpSpPr>
        <p:sp>
          <p:nvSpPr>
            <p:cNvPr id="13" name="도형 2107"/>
            <p:cNvSpPr>
              <a:spLocks/>
            </p:cNvSpPr>
            <p:nvPr/>
          </p:nvSpPr>
          <p:spPr>
            <a:xfrm>
              <a:off x="608965" y="3363595"/>
              <a:ext cx="788670" cy="788670"/>
            </a:xfrm>
            <a:prstGeom prst="rect">
              <a:avLst/>
            </a:prstGeom>
            <a:solidFill>
              <a:srgbClr val="02A576"/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14" name="도형 2108"/>
            <p:cNvSpPr>
              <a:spLocks/>
            </p:cNvSpPr>
            <p:nvPr/>
          </p:nvSpPr>
          <p:spPr>
            <a:xfrm rot="5400000" flipH="1">
              <a:off x="1321435" y="3630933"/>
              <a:ext cx="302260" cy="151130"/>
            </a:xfrm>
            <a:prstGeom prst="triangle">
              <a:avLst/>
            </a:prstGeom>
            <a:solidFill>
              <a:srgbClr val="02A576"/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15" name="텍스트 상자 2097"/>
            <p:cNvSpPr txBox="1">
              <a:spLocks/>
            </p:cNvSpPr>
            <p:nvPr/>
          </p:nvSpPr>
          <p:spPr>
            <a:xfrm>
              <a:off x="838718" y="3345665"/>
              <a:ext cx="226060" cy="545465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750009" y="5226121"/>
            <a:ext cx="728805" cy="632482"/>
            <a:chOff x="605790" y="4885055"/>
            <a:chExt cx="924877" cy="802640"/>
          </a:xfrm>
        </p:grpSpPr>
        <p:sp>
          <p:nvSpPr>
            <p:cNvPr id="17" name="도형 2119"/>
            <p:cNvSpPr>
              <a:spLocks/>
            </p:cNvSpPr>
            <p:nvPr/>
          </p:nvSpPr>
          <p:spPr>
            <a:xfrm>
              <a:off x="605790" y="4885055"/>
              <a:ext cx="802640" cy="802640"/>
            </a:xfrm>
            <a:prstGeom prst="rect">
              <a:avLst/>
            </a:prstGeom>
            <a:solidFill>
              <a:srgbClr val="21796D"/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18" name="도형 2120"/>
            <p:cNvSpPr>
              <a:spLocks/>
            </p:cNvSpPr>
            <p:nvPr/>
          </p:nvSpPr>
          <p:spPr>
            <a:xfrm rot="5400000" flipH="1">
              <a:off x="1289685" y="5116843"/>
              <a:ext cx="321310" cy="160655"/>
            </a:xfrm>
            <a:prstGeom prst="triangle">
              <a:avLst/>
            </a:prstGeom>
            <a:solidFill>
              <a:srgbClr val="21796D"/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19" name="텍스트 상자 2097"/>
            <p:cNvSpPr txBox="1">
              <a:spLocks/>
            </p:cNvSpPr>
            <p:nvPr/>
          </p:nvSpPr>
          <p:spPr>
            <a:xfrm>
              <a:off x="838718" y="4898189"/>
              <a:ext cx="226060" cy="545466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750009" y="2901606"/>
            <a:ext cx="739313" cy="638565"/>
            <a:chOff x="608965" y="2291389"/>
            <a:chExt cx="938212" cy="810360"/>
          </a:xfrm>
        </p:grpSpPr>
        <p:sp>
          <p:nvSpPr>
            <p:cNvPr id="21" name="도형 8"/>
            <p:cNvSpPr>
              <a:spLocks/>
            </p:cNvSpPr>
            <p:nvPr/>
          </p:nvSpPr>
          <p:spPr>
            <a:xfrm>
              <a:off x="608965" y="2304190"/>
              <a:ext cx="797560" cy="797559"/>
            </a:xfrm>
            <a:prstGeom prst="rect">
              <a:avLst/>
            </a:prstGeom>
            <a:solidFill>
              <a:srgbClr val="01BD71"/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22" name="도형 9"/>
            <p:cNvSpPr>
              <a:spLocks/>
            </p:cNvSpPr>
            <p:nvPr/>
          </p:nvSpPr>
          <p:spPr>
            <a:xfrm rot="5400000" flipH="1">
              <a:off x="1334135" y="2566756"/>
              <a:ext cx="284480" cy="141605"/>
            </a:xfrm>
            <a:prstGeom prst="triangle">
              <a:avLst/>
            </a:prstGeom>
            <a:solidFill>
              <a:srgbClr val="01BD71"/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23" name="텍스트 상자 2097"/>
            <p:cNvSpPr txBox="1">
              <a:spLocks/>
            </p:cNvSpPr>
            <p:nvPr/>
          </p:nvSpPr>
          <p:spPr>
            <a:xfrm>
              <a:off x="827973" y="2291389"/>
              <a:ext cx="225425" cy="544830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2800" b="0" cap="none" dirty="0">
                <a:solidFill>
                  <a:schemeClr val="tx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26" name="모서리가 둥근 직사각형 2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5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>
            <a:spLocks/>
          </p:cNvSpPr>
          <p:nvPr/>
        </p:nvSpPr>
        <p:spPr>
          <a:xfrm>
            <a:off x="1714480" y="142852"/>
            <a:ext cx="4429156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spc="-150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당</a:t>
            </a:r>
            <a:r>
              <a:rPr lang="ko-KR" altLang="en-US" sz="2400" b="1" spc="-150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부사항</a:t>
            </a:r>
            <a:endParaRPr lang="ko-KR" altLang="en-US" sz="2400" b="1" cap="none" spc="-150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>
            <a:spLocks/>
          </p:cNvSpPr>
          <p:nvPr/>
        </p:nvSpPr>
        <p:spPr>
          <a:xfrm>
            <a:off x="1718454" y="1412875"/>
            <a:ext cx="3647152" cy="923330"/>
          </a:xfrm>
          <a:prstGeom prst="rect">
            <a:avLst/>
          </a:prstGeom>
        </p:spPr>
        <p:txBody>
          <a:bodyPr vert="horz" wrap="non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400" b="1" cap="none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charset="0"/>
                <a:ea typeface="맑은 고딕" charset="0"/>
              </a:rPr>
              <a:t>감사합니다</a:t>
            </a:r>
            <a:endParaRPr lang="ko-KR" altLang="en-US" sz="5400" b="1" cap="none" dirty="0">
              <a:solidFill>
                <a:schemeClr val="tx2">
                  <a:lumMod val="60000"/>
                  <a:lumOff val="40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1008986"/>
            <a:ext cx="3571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/>
            <a:r>
              <a:rPr lang="ko-KR" altLang="en-US" sz="1400" b="1" dirty="0">
                <a:solidFill>
                  <a:srgbClr val="0070C0"/>
                </a:solidFill>
              </a:rPr>
              <a:t>청렴한 </a:t>
            </a:r>
            <a:r>
              <a:rPr lang="en-US" altLang="ko-KR" sz="1400" b="1" dirty="0">
                <a:solidFill>
                  <a:srgbClr val="0070C0"/>
                </a:solidFill>
              </a:rPr>
              <a:t>KOSHA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가 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</a:rPr>
              <a:t>안전한 일터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를 만듭니다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a typeface="맑은 고딕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616148" y="2794205"/>
            <a:ext cx="7844284" cy="363855"/>
            <a:chOff x="617726" y="1141836"/>
            <a:chExt cx="7844284" cy="363855"/>
          </a:xfrm>
        </p:grpSpPr>
        <p:sp>
          <p:nvSpPr>
            <p:cNvPr id="40" name="모서리가 둥근 직사각형 39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1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2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34" name="그룹 33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35" name="모서리가 둥근 직사각형 34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6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7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4" name="TextBox 3"/>
          <p:cNvSpPr txBox="1">
            <a:spLocks/>
          </p:cNvSpPr>
          <p:nvPr/>
        </p:nvSpPr>
        <p:spPr>
          <a:xfrm>
            <a:off x="1149350" y="1412776"/>
            <a:ext cx="414401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법령 요지의 게시(제11조)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TextBox 4"/>
          <p:cNvSpPr txBox="1">
            <a:spLocks/>
          </p:cNvSpPr>
          <p:nvPr/>
        </p:nvSpPr>
        <p:spPr>
          <a:xfrm>
            <a:off x="1100455" y="1920875"/>
            <a:ext cx="7312025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산안법과 이 법에서 따른 명령의 요지를 상시 각 작업장 내에 근로자가 쉽게 볼 수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있는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장소에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게시하거나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갖추어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두어 근로자로 하여금 알게 하여야 함.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1149350" y="2779931"/>
            <a:ext cx="399224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안전보건표지의 부착 (제12조)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1077595" y="3288030"/>
            <a:ext cx="7240270" cy="10156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사업주는 아래와 같은 목적으로 안전·보건표지와 작업안전수칙을 부착하여야 함     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- 유해하거나 위험한 시설 및 장소에 대한 경고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- 비상시 조치에 대한 안내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- 안전의식 고취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8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2348880"/>
            <a:ext cx="358462" cy="360040"/>
          </a:xfrm>
          <a:prstGeom prst="rect">
            <a:avLst/>
          </a:prstGeom>
          <a:noFill/>
        </p:spPr>
      </p:pic>
      <p:pic>
        <p:nvPicPr>
          <p:cNvPr id="29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sp>
        <p:nvSpPr>
          <p:cNvPr id="23" name="TextBox 22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068097" y="4481515"/>
            <a:ext cx="7361555" cy="2019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25" name="그림 24" descr="안전보건표지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4135" y="4578611"/>
            <a:ext cx="3555363" cy="1837206"/>
          </a:xfrm>
          <a:prstGeom prst="rect">
            <a:avLst/>
          </a:prstGeom>
        </p:spPr>
      </p:pic>
      <p:pic>
        <p:nvPicPr>
          <p:cNvPr id="27" name="그림 26" descr="안전보건표지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3829" y="4578611"/>
            <a:ext cx="3555363" cy="18372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/>
          <p:cNvGrpSpPr/>
          <p:nvPr/>
        </p:nvGrpSpPr>
        <p:grpSpPr>
          <a:xfrm>
            <a:off x="620106" y="4649321"/>
            <a:ext cx="7844284" cy="363855"/>
            <a:chOff x="617726" y="1141836"/>
            <a:chExt cx="7844284" cy="363855"/>
          </a:xfrm>
        </p:grpSpPr>
        <p:sp>
          <p:nvSpPr>
            <p:cNvPr id="51" name="모서리가 둥근 직사각형 50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2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3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5" name="그룹 44"/>
          <p:cNvGrpSpPr/>
          <p:nvPr/>
        </p:nvGrpSpPr>
        <p:grpSpPr>
          <a:xfrm>
            <a:off x="620106" y="3192069"/>
            <a:ext cx="7844284" cy="363855"/>
            <a:chOff x="617726" y="1141836"/>
            <a:chExt cx="7844284" cy="363855"/>
          </a:xfrm>
        </p:grpSpPr>
        <p:sp>
          <p:nvSpPr>
            <p:cNvPr id="46" name="모서리가 둥근 직사각형 45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7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8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9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0" name="그룹 39"/>
          <p:cNvGrpSpPr/>
          <p:nvPr/>
        </p:nvGrpSpPr>
        <p:grpSpPr>
          <a:xfrm>
            <a:off x="617726" y="1709354"/>
            <a:ext cx="7844284" cy="363855"/>
            <a:chOff x="617726" y="1141836"/>
            <a:chExt cx="7844284" cy="363855"/>
          </a:xfrm>
        </p:grpSpPr>
        <p:sp>
          <p:nvSpPr>
            <p:cNvPr id="41" name="모서리가 둥근 직사각형 40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2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3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4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700808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안전보건관리책임자 선임(공사금액 20억 이상)(제13조)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2188488"/>
            <a:ext cx="7312025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산재예방 계획 수립 및 재해원인조사·재발 방지대책 수립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안전관리자 및 보건관리자 지휘·감독 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4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1268760"/>
            <a:ext cx="358462" cy="360040"/>
          </a:xfrm>
          <a:prstGeom prst="rect">
            <a:avLst/>
          </a:prstGeom>
          <a:noFill/>
        </p:spPr>
      </p:pic>
      <p:sp>
        <p:nvSpPr>
          <p:cNvPr id="14" name="TextBox 13"/>
          <p:cNvSpPr txBox="1">
            <a:spLocks/>
          </p:cNvSpPr>
          <p:nvPr/>
        </p:nvSpPr>
        <p:spPr>
          <a:xfrm>
            <a:off x="1149350" y="3188507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안전관리자 선임(120억(토목공사 150억) 이상)(제15조)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3676187"/>
            <a:ext cx="7240270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안전에 관한 기술적 사항에 관해 보좌 및 조언·지도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사업장 순회점검·지도 및 조치의 건의 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5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2757456"/>
            <a:ext cx="358462" cy="360040"/>
          </a:xfrm>
          <a:prstGeom prst="rect">
            <a:avLst/>
          </a:prstGeom>
          <a:noFill/>
        </p:spPr>
      </p:pic>
      <p:sp>
        <p:nvSpPr>
          <p:cNvPr id="17" name="TextBox 16"/>
          <p:cNvSpPr txBox="1">
            <a:spLocks/>
          </p:cNvSpPr>
          <p:nvPr/>
        </p:nvSpPr>
        <p:spPr>
          <a:xfrm>
            <a:off x="1149350" y="4636178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보건관리자 선임(800억(토목공사 1,000억) 이상)(제16조)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077594" y="5123858"/>
            <a:ext cx="7382837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물질안전보건자료 게시 · 비치에 관한 보좌 및 조언·지도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환기장치 등에 관한 설비의 점검과 작업방법의 공학적 개선에 관한 보좌 및 조언 · 지도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6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4197616"/>
            <a:ext cx="358462" cy="360040"/>
          </a:xfrm>
          <a:prstGeom prst="rect">
            <a:avLst/>
          </a:prstGeom>
          <a:noFill/>
        </p:spPr>
      </p:pic>
      <p:sp>
        <p:nvSpPr>
          <p:cNvPr id="29" name="TextBox 28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/>
          <p:cNvGrpSpPr/>
          <p:nvPr/>
        </p:nvGrpSpPr>
        <p:grpSpPr>
          <a:xfrm>
            <a:off x="620106" y="4793337"/>
            <a:ext cx="7844284" cy="363855"/>
            <a:chOff x="617726" y="1141836"/>
            <a:chExt cx="7844284" cy="363855"/>
          </a:xfrm>
        </p:grpSpPr>
        <p:sp>
          <p:nvSpPr>
            <p:cNvPr id="53" name="모서리가 둥근 직사각형 52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4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5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7" name="그룹 46"/>
          <p:cNvGrpSpPr/>
          <p:nvPr/>
        </p:nvGrpSpPr>
        <p:grpSpPr>
          <a:xfrm>
            <a:off x="620106" y="3365538"/>
            <a:ext cx="7844284" cy="363855"/>
            <a:chOff x="617726" y="1141836"/>
            <a:chExt cx="7844284" cy="363855"/>
          </a:xfrm>
        </p:grpSpPr>
        <p:sp>
          <p:nvSpPr>
            <p:cNvPr id="48" name="모서리가 둥근 직사각형 47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9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0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1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2" name="그룹 41"/>
          <p:cNvGrpSpPr/>
          <p:nvPr/>
        </p:nvGrpSpPr>
        <p:grpSpPr>
          <a:xfrm>
            <a:off x="617726" y="1421322"/>
            <a:ext cx="7844284" cy="363855"/>
            <a:chOff x="617726" y="1141836"/>
            <a:chExt cx="7844284" cy="363855"/>
          </a:xfrm>
        </p:grpSpPr>
        <p:sp>
          <p:nvSpPr>
            <p:cNvPr id="43" name="모서리가 둥근 직사각형 42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4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5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6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15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12776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사업장 안전보건조치(제23조, 24조)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1844824"/>
            <a:ext cx="7312025" cy="13849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기계·기구, 그 밖의 설비에 의한 위험, 폭발성, 발화성 및 인화성 물질 등에 의한 위험 등</a:t>
            </a:r>
            <a:endParaRPr lang="ko-KR" altLang="en-US" sz="1400" b="1" cap="none" spc="-10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굴착, 채석, 하역, 벌목, 운송, 조작, 운반·해체, 중량물 취급, 추락, 토사·구축물 등</a:t>
            </a:r>
            <a:endParaRPr lang="ko-KR" altLang="en-US" sz="1400" b="1" cap="none" spc="-10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붕괴, 물체가 떨어지거나 날아올 위험이 있는 장소 등</a:t>
            </a:r>
            <a:endParaRPr lang="ko-KR" altLang="en-US" sz="1400" b="1" cap="none" spc="-10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원재료·가스·증기·분진·흄·미스트·산소결핍·병원체 등에 의한 건강장해 예방조치</a:t>
            </a:r>
            <a:endParaRPr lang="ko-KR" altLang="en-US" sz="1400" b="1" cap="none" spc="-10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방사선·유해광선·고온·저온·초음파·소음·진동·이상기압 등에 대한 예방조치</a:t>
            </a:r>
            <a:endParaRPr lang="ko-KR" altLang="en-US" sz="1400" b="1" cap="none" spc="-10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3356992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작업중지 조치(제26조)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3789040"/>
            <a:ext cx="7240270" cy="81253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사업주는 산업재해가 발생할 급박한 위험 또는 중대재해 발생시 즉시 작업을 중지시키고 근로자를 작업장소로부터 대피 시키는 등 필요한 안전보건상의 조치를 한 후 다시 작업 시작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※ 5년 이하의 징역 또는 5,000만원</a:t>
            </a:r>
            <a:endParaRPr lang="ko-KR" altLang="en-US" sz="11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1149350" y="4776810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도급사업 시의 안전보건조치(제29조)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077595" y="5205244"/>
            <a:ext cx="7240270" cy="112646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안전보건에 관한 협의체의 구성 및 운영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작업장의 순회점검 등 안전·보건관리 실시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수급인 근로자의 안전·보건교육에 필요한 장소 및 자료 제공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위험이 있는 장소에서 작업 시 안전보건조치 실시 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4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pic>
        <p:nvPicPr>
          <p:cNvPr id="35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2924944"/>
            <a:ext cx="358462" cy="360040"/>
          </a:xfrm>
          <a:prstGeom prst="rect">
            <a:avLst/>
          </a:prstGeom>
          <a:noFill/>
        </p:spPr>
      </p:pic>
      <p:pic>
        <p:nvPicPr>
          <p:cNvPr id="36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4365104"/>
            <a:ext cx="358462" cy="360040"/>
          </a:xfrm>
          <a:prstGeom prst="rect">
            <a:avLst/>
          </a:prstGeom>
          <a:noFill/>
        </p:spPr>
      </p:pic>
      <p:pic>
        <p:nvPicPr>
          <p:cNvPr id="37" name="Picture 3" descr="D:\맥 공유\18-5-18\지게차PPT\사고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338855"/>
            <a:ext cx="379983" cy="430016"/>
          </a:xfrm>
          <a:prstGeom prst="rect">
            <a:avLst/>
          </a:prstGeom>
          <a:noFill/>
        </p:spPr>
      </p:pic>
      <p:sp>
        <p:nvSpPr>
          <p:cNvPr id="30" name="TextBox 29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그룹 64"/>
          <p:cNvGrpSpPr/>
          <p:nvPr/>
        </p:nvGrpSpPr>
        <p:grpSpPr>
          <a:xfrm>
            <a:off x="620106" y="4962991"/>
            <a:ext cx="7844284" cy="363855"/>
            <a:chOff x="617726" y="1141836"/>
            <a:chExt cx="7844284" cy="363855"/>
          </a:xfrm>
        </p:grpSpPr>
        <p:sp>
          <p:nvSpPr>
            <p:cNvPr id="66" name="모서리가 둥근 직사각형 65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67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68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9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60" name="그룹 59"/>
          <p:cNvGrpSpPr/>
          <p:nvPr/>
        </p:nvGrpSpPr>
        <p:grpSpPr>
          <a:xfrm>
            <a:off x="620106" y="3886686"/>
            <a:ext cx="7844284" cy="363855"/>
            <a:chOff x="617726" y="1141836"/>
            <a:chExt cx="7844284" cy="363855"/>
          </a:xfrm>
        </p:grpSpPr>
        <p:sp>
          <p:nvSpPr>
            <p:cNvPr id="61" name="모서리가 둥근 직사각형 60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62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63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4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55" name="그룹 54"/>
          <p:cNvGrpSpPr/>
          <p:nvPr/>
        </p:nvGrpSpPr>
        <p:grpSpPr>
          <a:xfrm>
            <a:off x="620106" y="2772382"/>
            <a:ext cx="7844284" cy="363855"/>
            <a:chOff x="617726" y="1141836"/>
            <a:chExt cx="7844284" cy="363855"/>
          </a:xfrm>
        </p:grpSpPr>
        <p:sp>
          <p:nvSpPr>
            <p:cNvPr id="56" name="모서리가 둥근 직사각형 55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7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8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9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6" name="그룹 45"/>
          <p:cNvGrpSpPr/>
          <p:nvPr/>
        </p:nvGrpSpPr>
        <p:grpSpPr>
          <a:xfrm>
            <a:off x="617726" y="1421322"/>
            <a:ext cx="7844284" cy="363855"/>
            <a:chOff x="617726" y="1141836"/>
            <a:chExt cx="7844284" cy="363855"/>
          </a:xfrm>
        </p:grpSpPr>
        <p:sp>
          <p:nvSpPr>
            <p:cNvPr id="47" name="모서리가 둥근 직사각형 46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8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9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0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12776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산업안전보건 관리비(제30조)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1844824"/>
            <a:ext cx="7312025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대상 : 총 공사금액 4천 만원 이상 공사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사용 : 근로자의 산업재해 및 건강장해 예방을 위한 목적으로 사용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2760881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재해예방 </a:t>
            </a:r>
            <a:r>
              <a:rPr lang="en-US" altLang="ko-KR" sz="16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전문지도기관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6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기술지도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[3억~120억(토목 150억)] (제30조의2)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3192929"/>
            <a:ext cx="7240270" cy="35086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산업안전보건관리비 사용방법 및 재해예방 조치 지도 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1149350" y="3879116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건설업 유해위험방지계획서 제출(제48조)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077595" y="4311164"/>
            <a:ext cx="7240270" cy="35086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착공 전일까지 제출하여 심사 후 6개월 이내마다 확인 실시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0" name="TextBox 19"/>
          <p:cNvSpPr txBox="1">
            <a:spLocks/>
          </p:cNvSpPr>
          <p:nvPr/>
        </p:nvSpPr>
        <p:spPr>
          <a:xfrm>
            <a:off x="1149350" y="4954171"/>
            <a:ext cx="745617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5대 건설장비(굴삭기, 이동식크레인, 덤프트럭, 고소작업대, 지게차) 안전조치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1" name="TextBox 20"/>
          <p:cNvSpPr txBox="1">
            <a:spLocks/>
          </p:cNvSpPr>
          <p:nvPr/>
        </p:nvSpPr>
        <p:spPr>
          <a:xfrm>
            <a:off x="1077595" y="5386219"/>
            <a:ext cx="7240270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사전조사 및 작업계획서 작성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사용상 안전도 및 최대사용하중 준수 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42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pic>
        <p:nvPicPr>
          <p:cNvPr id="43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2348880"/>
            <a:ext cx="358462" cy="360040"/>
          </a:xfrm>
          <a:prstGeom prst="rect">
            <a:avLst/>
          </a:prstGeom>
          <a:noFill/>
        </p:spPr>
      </p:pic>
      <p:pic>
        <p:nvPicPr>
          <p:cNvPr id="44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3463300"/>
            <a:ext cx="358462" cy="360040"/>
          </a:xfrm>
          <a:prstGeom prst="rect">
            <a:avLst/>
          </a:prstGeom>
          <a:noFill/>
        </p:spPr>
      </p:pic>
      <p:pic>
        <p:nvPicPr>
          <p:cNvPr id="45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4552847"/>
            <a:ext cx="358462" cy="360040"/>
          </a:xfrm>
          <a:prstGeom prst="rect">
            <a:avLst/>
          </a:prstGeom>
          <a:noFill/>
        </p:spPr>
      </p:pic>
      <p:grpSp>
        <p:nvGrpSpPr>
          <p:cNvPr id="51" name="그룹 50"/>
          <p:cNvGrpSpPr/>
          <p:nvPr/>
        </p:nvGrpSpPr>
        <p:grpSpPr>
          <a:xfrm>
            <a:off x="1206493" y="139700"/>
            <a:ext cx="4937143" cy="464162"/>
            <a:chOff x="1206493" y="139700"/>
            <a:chExt cx="4937143" cy="464162"/>
          </a:xfrm>
        </p:grpSpPr>
        <p:sp>
          <p:nvSpPr>
            <p:cNvPr id="52" name="TextBox 51"/>
            <p:cNvSpPr txBox="1">
              <a:spLocks/>
            </p:cNvSpPr>
            <p:nvPr/>
          </p:nvSpPr>
          <p:spPr>
            <a:xfrm>
              <a:off x="1750071" y="142852"/>
              <a:ext cx="4393565" cy="46101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algn="ctr" eaLnBrk="0" fontAlgn="base"/>
              <a:r>
                <a:rPr lang="en-US" altLang="ko-KR" sz="2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1. </a:t>
              </a:r>
              <a:r>
                <a:rPr lang="en-US" altLang="ko-KR" sz="2400" b="1" cap="none" dirty="0" err="1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사업주의</a:t>
              </a:r>
              <a:r>
                <a:rPr lang="en-US" altLang="ko-KR" sz="2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 </a:t>
              </a:r>
              <a:r>
                <a:rPr lang="en-US" altLang="ko-KR" sz="2400" b="1" cap="none" dirty="0" err="1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책임과</a:t>
              </a:r>
              <a:r>
                <a:rPr lang="en-US" altLang="ko-KR" sz="2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 </a:t>
              </a:r>
              <a:r>
                <a:rPr lang="en-US" altLang="ko-KR" sz="2400" b="1" cap="none" dirty="0" err="1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역할</a:t>
              </a:r>
              <a:endPara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54" name="모서리가 둥근 직사각형 53"/>
            <p:cNvSpPr/>
            <p:nvPr/>
          </p:nvSpPr>
          <p:spPr>
            <a:xfrm>
              <a:off x="1206493" y="139700"/>
              <a:ext cx="365112" cy="428628"/>
            </a:xfrm>
            <a:prstGeom prst="roundRect">
              <a:avLst/>
            </a:prstGeom>
            <a:solidFill>
              <a:srgbClr val="E2AA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2700" b="1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그룹 53"/>
          <p:cNvGrpSpPr/>
          <p:nvPr/>
        </p:nvGrpSpPr>
        <p:grpSpPr>
          <a:xfrm>
            <a:off x="620106" y="3713217"/>
            <a:ext cx="7844284" cy="363855"/>
            <a:chOff x="617726" y="1141836"/>
            <a:chExt cx="7844284" cy="363855"/>
          </a:xfrm>
        </p:grpSpPr>
        <p:sp>
          <p:nvSpPr>
            <p:cNvPr id="55" name="모서리가 둥근 직사각형 54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6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7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8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9" name="그룹 48"/>
          <p:cNvGrpSpPr/>
          <p:nvPr/>
        </p:nvGrpSpPr>
        <p:grpSpPr>
          <a:xfrm>
            <a:off x="620106" y="2705105"/>
            <a:ext cx="7844284" cy="363855"/>
            <a:chOff x="617726" y="1141836"/>
            <a:chExt cx="7844284" cy="363855"/>
          </a:xfrm>
        </p:grpSpPr>
        <p:sp>
          <p:nvSpPr>
            <p:cNvPr id="50" name="모서리가 둥근 직사각형 49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1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2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3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0" name="그룹 39"/>
          <p:cNvGrpSpPr/>
          <p:nvPr/>
        </p:nvGrpSpPr>
        <p:grpSpPr>
          <a:xfrm>
            <a:off x="617726" y="1421322"/>
            <a:ext cx="7844284" cy="363855"/>
            <a:chOff x="617726" y="1141836"/>
            <a:chExt cx="7844284" cy="363855"/>
          </a:xfrm>
        </p:grpSpPr>
        <p:sp>
          <p:nvSpPr>
            <p:cNvPr id="41" name="모서리가 둥근 직사각형 40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2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3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4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12776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질식재해예방 관련 사항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1844824"/>
            <a:ext cx="7312025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 전·작업 중 산소 및 유해가스 농도 측정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 전·작업 중 환기 실시 및 구조 시 공기호흡기 착용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4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sp>
        <p:nvSpPr>
          <p:cNvPr id="14" name="TextBox 13"/>
          <p:cNvSpPr txBox="1">
            <a:spLocks/>
          </p:cNvSpPr>
          <p:nvPr/>
        </p:nvSpPr>
        <p:spPr>
          <a:xfrm>
            <a:off x="1149350" y="2685698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건설업 기초안전보건교육(제31조의 2)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3120921"/>
            <a:ext cx="7240270" cy="35086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건설일용근로자 : 교육시간 4시간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5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2276872"/>
            <a:ext cx="358462" cy="360040"/>
          </a:xfrm>
          <a:prstGeom prst="rect">
            <a:avLst/>
          </a:prstGeom>
          <a:noFill/>
        </p:spPr>
      </p:pic>
      <p:sp>
        <p:nvSpPr>
          <p:cNvPr id="17" name="TextBox 16"/>
          <p:cNvSpPr txBox="1">
            <a:spLocks/>
          </p:cNvSpPr>
          <p:nvPr/>
        </p:nvSpPr>
        <p:spPr>
          <a:xfrm>
            <a:off x="1149350" y="3725673"/>
            <a:ext cx="6951980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작업환경측정 및 근로자 건강진단(제42조, 제43조)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077594" y="4129440"/>
            <a:ext cx="7670869" cy="216059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 건강장해예방을 위한 작업환경측정 및 건강진단 실시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작업환경측정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: 화학물질, 소음, 분진 등 작업 시 발생하는 유해인자에 근로자가 얼마나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노출되는지를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주기적으로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측정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일반건강진단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: 모든 근로자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특수건강진단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: 화학물질, 소음, 분진 등 특수건강진단 대상 유해인자에 노출되는 업무에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종사하는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배치 전 건강진단 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: 특수건강진단 대상 유해인자에 노출되는 업무에 배치될 예정인 근로자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 err="1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야간작업</a:t>
            </a:r>
            <a:r>
              <a:rPr lang="en-US" altLang="ko-KR" sz="1400" b="1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특수건강진단</a:t>
            </a:r>
            <a:r>
              <a:rPr lang="en-US" altLang="ko-KR" sz="1400" b="1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: 아파트 경비원, 편의점 판매원, 요양보호사 등 야간작업 종사자에 대해 실시</a:t>
            </a:r>
            <a:b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(배치 전, 배치 후 첫번째 6개월 이내, 그 후 12개월)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6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3284984"/>
            <a:ext cx="358462" cy="360040"/>
          </a:xfrm>
          <a:prstGeom prst="rect">
            <a:avLst/>
          </a:prstGeom>
          <a:noFill/>
        </p:spPr>
      </p:pic>
      <p:sp>
        <p:nvSpPr>
          <p:cNvPr id="29" name="TextBox 28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/>
          <p:cNvGrpSpPr/>
          <p:nvPr/>
        </p:nvGrpSpPr>
        <p:grpSpPr>
          <a:xfrm>
            <a:off x="617726" y="1222215"/>
            <a:ext cx="7844284" cy="363855"/>
            <a:chOff x="617726" y="1141836"/>
            <a:chExt cx="7844284" cy="363855"/>
          </a:xfrm>
        </p:grpSpPr>
        <p:sp>
          <p:nvSpPr>
            <p:cNvPr id="60" name="모서리가 둥근 직사각형 59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61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62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3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19" name="TextBox 18"/>
          <p:cNvSpPr txBox="1">
            <a:spLocks/>
          </p:cNvSpPr>
          <p:nvPr/>
        </p:nvSpPr>
        <p:spPr>
          <a:xfrm>
            <a:off x="1149350" y="1206179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안전보건교육 실시(제31조)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Rectangle 304"/>
          <p:cNvSpPr>
            <a:spLocks/>
          </p:cNvSpPr>
          <p:nvPr/>
        </p:nvSpPr>
        <p:spPr bwMode="auto">
          <a:xfrm>
            <a:off x="864235" y="6095365"/>
            <a:ext cx="7597775" cy="42989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* 최초 작업에 종사기 전 4시간 이상 실시하고, 12시간은 3개월 이내에서 분할하여 실시 가능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** 단기간 작업 또는 간헐적 작업인 경우에는 2시간 이상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2" name="도형 119"/>
          <p:cNvSpPr>
            <a:spLocks/>
          </p:cNvSpPr>
          <p:nvPr/>
        </p:nvSpPr>
        <p:spPr>
          <a:xfrm>
            <a:off x="5238750" y="2005330"/>
            <a:ext cx="47625" cy="4043680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pic>
        <p:nvPicPr>
          <p:cNvPr id="53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811839"/>
            <a:ext cx="358462" cy="360040"/>
          </a:xfrm>
          <a:prstGeom prst="rect">
            <a:avLst/>
          </a:prstGeom>
          <a:noFill/>
        </p:spPr>
      </p:pic>
      <p:sp>
        <p:nvSpPr>
          <p:cNvPr id="54" name="AutoShape 50"/>
          <p:cNvSpPr>
            <a:spLocks/>
          </p:cNvSpPr>
          <p:nvPr/>
        </p:nvSpPr>
        <p:spPr bwMode="auto">
          <a:xfrm flipH="1">
            <a:off x="769619" y="1862455"/>
            <a:ext cx="1505585" cy="841374"/>
          </a:xfrm>
          <a:prstGeom prst="homePlate">
            <a:avLst>
              <a:gd name="adj" fmla="val 32771"/>
            </a:avLst>
          </a:prstGeom>
          <a:solidFill>
            <a:schemeClr val="accent1">
              <a:lumMod val="20000"/>
              <a:lumOff val="80000"/>
              <a:alpha val="91845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5" name="Rectangle 33"/>
          <p:cNvSpPr>
            <a:spLocks/>
          </p:cNvSpPr>
          <p:nvPr/>
        </p:nvSpPr>
        <p:spPr bwMode="auto">
          <a:xfrm>
            <a:off x="777875" y="2219325"/>
            <a:ext cx="1500505" cy="10667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6" name="Rectangle 33"/>
          <p:cNvSpPr>
            <a:spLocks/>
          </p:cNvSpPr>
          <p:nvPr/>
        </p:nvSpPr>
        <p:spPr bwMode="auto">
          <a:xfrm>
            <a:off x="777875" y="3292475"/>
            <a:ext cx="1500505" cy="6175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7" name="Rectangle 33"/>
          <p:cNvSpPr>
            <a:spLocks/>
          </p:cNvSpPr>
          <p:nvPr/>
        </p:nvSpPr>
        <p:spPr bwMode="auto">
          <a:xfrm>
            <a:off x="776546" y="3885566"/>
            <a:ext cx="1500505" cy="6560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8" name="Rectangle 33"/>
          <p:cNvSpPr>
            <a:spLocks/>
          </p:cNvSpPr>
          <p:nvPr/>
        </p:nvSpPr>
        <p:spPr bwMode="auto">
          <a:xfrm>
            <a:off x="776546" y="4544396"/>
            <a:ext cx="1500505" cy="14576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68" name="AutoShape 110"/>
          <p:cNvSpPr>
            <a:spLocks/>
          </p:cNvSpPr>
          <p:nvPr/>
        </p:nvSpPr>
        <p:spPr bwMode="auto">
          <a:xfrm flipH="1">
            <a:off x="2299635" y="1862455"/>
            <a:ext cx="1499570" cy="841374"/>
          </a:xfrm>
          <a:prstGeom prst="homePlate">
            <a:avLst>
              <a:gd name="adj" fmla="val 32771"/>
            </a:avLst>
          </a:prstGeom>
          <a:solidFill>
            <a:schemeClr val="accent4">
              <a:lumMod val="40000"/>
              <a:lumOff val="60000"/>
              <a:alpha val="34932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69" name="AutoShape 116"/>
          <p:cNvSpPr>
            <a:spLocks/>
          </p:cNvSpPr>
          <p:nvPr/>
        </p:nvSpPr>
        <p:spPr bwMode="auto">
          <a:xfrm flipH="1">
            <a:off x="3823970" y="1862455"/>
            <a:ext cx="1416050" cy="841374"/>
          </a:xfrm>
          <a:prstGeom prst="homePlate">
            <a:avLst>
              <a:gd name="adj" fmla="val 32771"/>
            </a:avLst>
          </a:prstGeom>
          <a:solidFill>
            <a:schemeClr val="accent4">
              <a:lumMod val="40000"/>
              <a:lumOff val="60000"/>
              <a:alpha val="34932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0" name="AutoShape 117"/>
          <p:cNvSpPr>
            <a:spLocks/>
          </p:cNvSpPr>
          <p:nvPr/>
        </p:nvSpPr>
        <p:spPr bwMode="auto">
          <a:xfrm flipH="1">
            <a:off x="5238750" y="1862455"/>
            <a:ext cx="3176270" cy="841374"/>
          </a:xfrm>
          <a:prstGeom prst="homePlate">
            <a:avLst>
              <a:gd name="adj" fmla="val 32771"/>
            </a:avLst>
          </a:prstGeom>
          <a:solidFill>
            <a:schemeClr val="accent4">
              <a:lumMod val="40000"/>
              <a:lumOff val="60000"/>
              <a:alpha val="34932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1" name="Rectangle 111"/>
          <p:cNvSpPr>
            <a:spLocks/>
          </p:cNvSpPr>
          <p:nvPr/>
        </p:nvSpPr>
        <p:spPr bwMode="auto">
          <a:xfrm>
            <a:off x="2313940" y="2219324"/>
            <a:ext cx="6109335" cy="1566866"/>
          </a:xfrm>
          <a:prstGeom prst="rect">
            <a:avLst/>
          </a:prstGeom>
          <a:solidFill>
            <a:srgbClr val="EDF2F9"/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2" name="Rectangle 112"/>
          <p:cNvSpPr>
            <a:spLocks/>
          </p:cNvSpPr>
          <p:nvPr/>
        </p:nvSpPr>
        <p:spPr bwMode="auto">
          <a:xfrm>
            <a:off x="2313940" y="3292475"/>
            <a:ext cx="6109335" cy="617542"/>
          </a:xfrm>
          <a:prstGeom prst="rect">
            <a:avLst/>
          </a:prstGeom>
          <a:solidFill>
            <a:srgbClr val="EDF2F9"/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3" name="Rectangle 113"/>
          <p:cNvSpPr>
            <a:spLocks/>
          </p:cNvSpPr>
          <p:nvPr/>
        </p:nvSpPr>
        <p:spPr bwMode="auto">
          <a:xfrm>
            <a:off x="2313940" y="3885565"/>
            <a:ext cx="6109335" cy="695329"/>
          </a:xfrm>
          <a:prstGeom prst="rect">
            <a:avLst/>
          </a:prstGeom>
          <a:solidFill>
            <a:srgbClr val="EDF2F9"/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4" name="Rectangle 114"/>
          <p:cNvSpPr>
            <a:spLocks/>
          </p:cNvSpPr>
          <p:nvPr/>
        </p:nvSpPr>
        <p:spPr bwMode="auto">
          <a:xfrm>
            <a:off x="2310939" y="4544301"/>
            <a:ext cx="6109335" cy="1442614"/>
          </a:xfrm>
          <a:prstGeom prst="rect">
            <a:avLst/>
          </a:prstGeom>
          <a:solidFill>
            <a:srgbClr val="EDF2F9"/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5" name="Rectangle 304"/>
          <p:cNvSpPr>
            <a:spLocks/>
          </p:cNvSpPr>
          <p:nvPr/>
        </p:nvSpPr>
        <p:spPr bwMode="auto">
          <a:xfrm>
            <a:off x="873758" y="2604225"/>
            <a:ext cx="1297305" cy="35369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7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정기교육</a:t>
            </a:r>
            <a:endParaRPr lang="ko-KR" altLang="en-US" sz="17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6" name="Rectangle 304"/>
          <p:cNvSpPr>
            <a:spLocks/>
          </p:cNvSpPr>
          <p:nvPr/>
        </p:nvSpPr>
        <p:spPr bwMode="auto">
          <a:xfrm>
            <a:off x="879446" y="3424398"/>
            <a:ext cx="1297305" cy="35369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7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채용 시 교육</a:t>
            </a:r>
            <a:endParaRPr lang="ko-KR" altLang="en-US" sz="17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7" name="Rectangle 304"/>
          <p:cNvSpPr>
            <a:spLocks/>
          </p:cNvSpPr>
          <p:nvPr/>
        </p:nvSpPr>
        <p:spPr bwMode="auto">
          <a:xfrm>
            <a:off x="887730" y="3926320"/>
            <a:ext cx="1297305" cy="6153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7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작업내용</a:t>
            </a:r>
            <a:endParaRPr lang="ko-KR" altLang="en-US" sz="17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7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변경교육</a:t>
            </a:r>
            <a:endParaRPr lang="ko-KR" altLang="en-US" sz="17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8" name="Rectangle 304"/>
          <p:cNvSpPr>
            <a:spLocks/>
          </p:cNvSpPr>
          <p:nvPr/>
        </p:nvSpPr>
        <p:spPr bwMode="auto">
          <a:xfrm>
            <a:off x="887730" y="4958132"/>
            <a:ext cx="1297305" cy="6153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7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특별안전</a:t>
            </a:r>
            <a:endParaRPr lang="ko-KR" altLang="en-US" sz="17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7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보건교육</a:t>
            </a:r>
            <a:endParaRPr lang="ko-KR" altLang="en-US" sz="17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9" name="Rectangle 304"/>
          <p:cNvSpPr>
            <a:spLocks/>
          </p:cNvSpPr>
          <p:nvPr/>
        </p:nvSpPr>
        <p:spPr bwMode="auto">
          <a:xfrm>
            <a:off x="924560" y="1841500"/>
            <a:ext cx="1297305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구 분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0" name="Rectangle 304"/>
          <p:cNvSpPr>
            <a:spLocks/>
          </p:cNvSpPr>
          <p:nvPr/>
        </p:nvSpPr>
        <p:spPr bwMode="auto">
          <a:xfrm>
            <a:off x="2439035" y="1862455"/>
            <a:ext cx="1297305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교육대상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1" name="Rectangle 304"/>
          <p:cNvSpPr>
            <a:spLocks/>
          </p:cNvSpPr>
          <p:nvPr/>
        </p:nvSpPr>
        <p:spPr bwMode="auto">
          <a:xfrm>
            <a:off x="3736340" y="1862455"/>
            <a:ext cx="1835792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교육시간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2" name="Rectangle 304"/>
          <p:cNvSpPr>
            <a:spLocks/>
          </p:cNvSpPr>
          <p:nvPr/>
        </p:nvSpPr>
        <p:spPr bwMode="auto">
          <a:xfrm>
            <a:off x="6184265" y="1862455"/>
            <a:ext cx="1297305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교육내용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3" name="Rectangle 304"/>
          <p:cNvSpPr>
            <a:spLocks/>
          </p:cNvSpPr>
          <p:nvPr/>
        </p:nvSpPr>
        <p:spPr bwMode="auto">
          <a:xfrm>
            <a:off x="2331720" y="2408555"/>
            <a:ext cx="1492250" cy="7759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사무직근로자 외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사무직근로자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관리감독자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4" name="Rectangle 304"/>
          <p:cNvSpPr>
            <a:spLocks/>
          </p:cNvSpPr>
          <p:nvPr/>
        </p:nvSpPr>
        <p:spPr bwMode="auto">
          <a:xfrm>
            <a:off x="3771265" y="2408555"/>
            <a:ext cx="1492250" cy="7759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매분기 6시간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매분기 3시간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연간 16시간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5" name="Rectangle 304"/>
          <p:cNvSpPr>
            <a:spLocks/>
          </p:cNvSpPr>
          <p:nvPr/>
        </p:nvSpPr>
        <p:spPr bwMode="auto">
          <a:xfrm>
            <a:off x="5288281" y="2237608"/>
            <a:ext cx="2998496" cy="1084912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① 산업안전보건법 및 일반관리에 관한 사항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② 산업안전 및 사고예방에 관한 사항 등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※ 사무직 종사근로자 외의 근로자 중 판매 업무에 </a:t>
            </a:r>
            <a:br>
              <a:rPr lang="en-US" altLang="ko-KR" sz="105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</a:br>
            <a:r>
              <a:rPr lang="en-US" altLang="ko-KR" sz="105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   직접  종사하는 근로자의 경우는 매 분기  3시간 이상</a:t>
            </a:r>
            <a:endParaRPr lang="ko-KR" altLang="en-US" sz="105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6" name="Rectangle 304"/>
          <p:cNvSpPr>
            <a:spLocks/>
          </p:cNvSpPr>
          <p:nvPr/>
        </p:nvSpPr>
        <p:spPr bwMode="auto">
          <a:xfrm>
            <a:off x="2331720" y="3362011"/>
            <a:ext cx="1492250" cy="5480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일용 제외 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일용근로자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7" name="Rectangle 304"/>
          <p:cNvSpPr>
            <a:spLocks/>
          </p:cNvSpPr>
          <p:nvPr/>
        </p:nvSpPr>
        <p:spPr bwMode="auto">
          <a:xfrm>
            <a:off x="3771265" y="3362011"/>
            <a:ext cx="1492250" cy="5480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8시간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1시간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8" name="Rectangle 304"/>
          <p:cNvSpPr>
            <a:spLocks/>
          </p:cNvSpPr>
          <p:nvPr/>
        </p:nvSpPr>
        <p:spPr bwMode="auto">
          <a:xfrm>
            <a:off x="5288280" y="3328991"/>
            <a:ext cx="3098165" cy="60007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① 산업안전보건법 및 일반관리에 관한 사항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② 작업개시전 점검에 관한 사항 등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9" name="Rectangle 304"/>
          <p:cNvSpPr>
            <a:spLocks/>
          </p:cNvSpPr>
          <p:nvPr/>
        </p:nvSpPr>
        <p:spPr bwMode="auto">
          <a:xfrm>
            <a:off x="2317866" y="3949847"/>
            <a:ext cx="1492250" cy="5480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일용 제외 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일용근로자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0" name="Rectangle 304"/>
          <p:cNvSpPr>
            <a:spLocks/>
          </p:cNvSpPr>
          <p:nvPr/>
        </p:nvSpPr>
        <p:spPr bwMode="auto">
          <a:xfrm>
            <a:off x="3771265" y="3956692"/>
            <a:ext cx="1492250" cy="5480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2시간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1시간 이상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1" name="Rectangle 304"/>
          <p:cNvSpPr>
            <a:spLocks/>
          </p:cNvSpPr>
          <p:nvPr/>
        </p:nvSpPr>
        <p:spPr bwMode="auto">
          <a:xfrm>
            <a:off x="5288280" y="3882745"/>
            <a:ext cx="3098165" cy="60007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① 기계기구의 위험성과 작업순서 및 동선에 관한 사항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② 작업개시전 점검에 관한 사항 등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2" name="Rectangle 114"/>
          <p:cNvSpPr>
            <a:spLocks/>
          </p:cNvSpPr>
          <p:nvPr/>
        </p:nvSpPr>
        <p:spPr bwMode="auto">
          <a:xfrm>
            <a:off x="2313940" y="5026961"/>
            <a:ext cx="2924810" cy="469057"/>
          </a:xfrm>
          <a:prstGeom prst="rect">
            <a:avLst/>
          </a:prstGeom>
          <a:solidFill>
            <a:srgbClr val="EDF2F9"/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3" name="Rectangle 114"/>
          <p:cNvSpPr>
            <a:spLocks/>
          </p:cNvSpPr>
          <p:nvPr/>
        </p:nvSpPr>
        <p:spPr bwMode="auto">
          <a:xfrm>
            <a:off x="2313940" y="5496018"/>
            <a:ext cx="2924810" cy="504750"/>
          </a:xfrm>
          <a:prstGeom prst="rect">
            <a:avLst/>
          </a:prstGeom>
          <a:solidFill>
            <a:srgbClr val="EDF2F9"/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4" name="Rectangle 304"/>
          <p:cNvSpPr>
            <a:spLocks/>
          </p:cNvSpPr>
          <p:nvPr/>
        </p:nvSpPr>
        <p:spPr bwMode="auto">
          <a:xfrm>
            <a:off x="2355851" y="4657057"/>
            <a:ext cx="1380489" cy="320409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일용근로자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5" name="Rectangle 304"/>
          <p:cNvSpPr>
            <a:spLocks/>
          </p:cNvSpPr>
          <p:nvPr/>
        </p:nvSpPr>
        <p:spPr bwMode="auto">
          <a:xfrm>
            <a:off x="5325110" y="4975441"/>
            <a:ext cx="3098165" cy="60007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① 공통교육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② 개별내용(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유해위험</a:t>
            </a:r>
            <a:r>
              <a:rPr lang="en-US" altLang="ko-KR" sz="1100" b="1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40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개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작업별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개별교육) 등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6" name="Rectangle 304"/>
          <p:cNvSpPr>
            <a:spLocks/>
          </p:cNvSpPr>
          <p:nvPr/>
        </p:nvSpPr>
        <p:spPr bwMode="auto">
          <a:xfrm>
            <a:off x="2331720" y="5608315"/>
            <a:ext cx="1492250" cy="320409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일용 </a:t>
            </a:r>
            <a:r>
              <a:rPr lang="en-US" altLang="ko-KR" sz="1300" b="1" cap="none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제외</a:t>
            </a: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300" b="1" cap="none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근로자</a:t>
            </a:r>
            <a:endParaRPr lang="ko-KR" altLang="en-US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7" name="Rectangle 304"/>
          <p:cNvSpPr>
            <a:spLocks/>
          </p:cNvSpPr>
          <p:nvPr/>
        </p:nvSpPr>
        <p:spPr bwMode="auto">
          <a:xfrm>
            <a:off x="3883661" y="4657057"/>
            <a:ext cx="1404620" cy="320409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2</a:t>
            </a:r>
            <a:r>
              <a:rPr lang="ko-KR" altLang="en-US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시간 이상</a:t>
            </a:r>
          </a:p>
        </p:txBody>
      </p:sp>
      <p:sp>
        <p:nvSpPr>
          <p:cNvPr id="98" name="Rectangle 304"/>
          <p:cNvSpPr>
            <a:spLocks/>
          </p:cNvSpPr>
          <p:nvPr/>
        </p:nvSpPr>
        <p:spPr bwMode="auto">
          <a:xfrm>
            <a:off x="2317866" y="5027033"/>
            <a:ext cx="1587492" cy="548483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타워크레인 신호</a:t>
            </a:r>
            <a:endParaRPr lang="en-US" altLang="ko-KR" sz="13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작업의 일용근로자</a:t>
            </a:r>
          </a:p>
        </p:txBody>
      </p:sp>
      <p:sp>
        <p:nvSpPr>
          <p:cNvPr id="99" name="Rectangle 304"/>
          <p:cNvSpPr>
            <a:spLocks/>
          </p:cNvSpPr>
          <p:nvPr/>
        </p:nvSpPr>
        <p:spPr bwMode="auto">
          <a:xfrm>
            <a:off x="3987380" y="5113512"/>
            <a:ext cx="1119204" cy="320409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8</a:t>
            </a:r>
            <a:r>
              <a:rPr lang="ko-KR" altLang="en-US" sz="1300" b="1" cap="none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시간</a:t>
            </a:r>
          </a:p>
        </p:txBody>
      </p:sp>
      <p:sp>
        <p:nvSpPr>
          <p:cNvPr id="100" name="도형 118"/>
          <p:cNvSpPr>
            <a:spLocks/>
          </p:cNvSpPr>
          <p:nvPr/>
        </p:nvSpPr>
        <p:spPr>
          <a:xfrm>
            <a:off x="3799205" y="1989455"/>
            <a:ext cx="48895" cy="4012565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848100" y="5516872"/>
            <a:ext cx="143891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ko-K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16</a:t>
            </a:r>
            <a:r>
              <a:rPr lang="ko-KR" alt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시간 이상</a:t>
            </a:r>
            <a:r>
              <a:rPr lang="en-US" altLang="ko-K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*</a:t>
            </a:r>
            <a:endParaRPr lang="ko-KR" altLang="en-US" sz="13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ts val="1700"/>
              </a:lnSpc>
            </a:pPr>
            <a:r>
              <a:rPr lang="en-US" altLang="ko-K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(2</a:t>
            </a:r>
            <a:r>
              <a:rPr lang="ko-KR" alt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시간 이상</a:t>
            </a:r>
            <a:r>
              <a:rPr lang="en-US" altLang="ko-KR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**)</a:t>
            </a:r>
            <a:endParaRPr lang="ko-KR" altLang="en-US" sz="13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4" name="TextBox 63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5" name="모서리가 둥근 직사각형 6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7" name="도형 118"/>
          <p:cNvSpPr>
            <a:spLocks/>
          </p:cNvSpPr>
          <p:nvPr/>
        </p:nvSpPr>
        <p:spPr>
          <a:xfrm>
            <a:off x="5214942" y="2143116"/>
            <a:ext cx="48895" cy="4012565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그룹 53"/>
          <p:cNvGrpSpPr/>
          <p:nvPr/>
        </p:nvGrpSpPr>
        <p:grpSpPr>
          <a:xfrm>
            <a:off x="617726" y="1222215"/>
            <a:ext cx="7844284" cy="363855"/>
            <a:chOff x="617726" y="1141836"/>
            <a:chExt cx="7844284" cy="363855"/>
          </a:xfrm>
        </p:grpSpPr>
        <p:sp>
          <p:nvSpPr>
            <p:cNvPr id="55" name="모서리가 둥근 직사각형 54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6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7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8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10" name="AutoShape 106"/>
          <p:cNvSpPr>
            <a:spLocks/>
          </p:cNvSpPr>
          <p:nvPr/>
        </p:nvSpPr>
        <p:spPr bwMode="auto">
          <a:xfrm flipH="1">
            <a:off x="3912870" y="2412365"/>
            <a:ext cx="4524375" cy="930275"/>
          </a:xfrm>
          <a:prstGeom prst="homePlate">
            <a:avLst>
              <a:gd name="adj" fmla="val 32771"/>
            </a:avLst>
          </a:prstGeom>
          <a:solidFill>
            <a:schemeClr val="bg1">
              <a:lumMod val="95000"/>
              <a:lumOff val="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902710" y="2881630"/>
            <a:ext cx="4527550" cy="3686810"/>
            <a:chOff x="3902710" y="2881630"/>
            <a:chExt cx="4527550" cy="3686810"/>
          </a:xfrm>
          <a:solidFill>
            <a:schemeClr val="bg1">
              <a:lumMod val="95000"/>
              <a:lumOff val="0"/>
            </a:schemeClr>
          </a:solidFill>
        </p:grpSpPr>
        <p:sp>
          <p:nvSpPr>
            <p:cNvPr id="12" name="Rectangle 122"/>
            <p:cNvSpPr>
              <a:spLocks/>
            </p:cNvSpPr>
            <p:nvPr/>
          </p:nvSpPr>
          <p:spPr bwMode="auto">
            <a:xfrm>
              <a:off x="3902710" y="2881630"/>
              <a:ext cx="4527550" cy="897255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Rectangle 123"/>
            <p:cNvSpPr>
              <a:spLocks/>
            </p:cNvSpPr>
            <p:nvPr/>
          </p:nvSpPr>
          <p:spPr bwMode="auto">
            <a:xfrm>
              <a:off x="3902710" y="3737610"/>
              <a:ext cx="4527550" cy="694690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4" name="Rectangle 124"/>
            <p:cNvSpPr>
              <a:spLocks/>
            </p:cNvSpPr>
            <p:nvPr/>
          </p:nvSpPr>
          <p:spPr bwMode="auto">
            <a:xfrm>
              <a:off x="3902710" y="4377055"/>
              <a:ext cx="4527550" cy="1351915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5" name="Rectangle 125"/>
            <p:cNvSpPr>
              <a:spLocks/>
            </p:cNvSpPr>
            <p:nvPr/>
          </p:nvSpPr>
          <p:spPr bwMode="auto">
            <a:xfrm>
              <a:off x="3902710" y="5727700"/>
              <a:ext cx="4527550" cy="840740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6" name="AutoShape 105"/>
          <p:cNvSpPr>
            <a:spLocks/>
          </p:cNvSpPr>
          <p:nvPr/>
        </p:nvSpPr>
        <p:spPr bwMode="auto">
          <a:xfrm flipH="1">
            <a:off x="2320925" y="2412365"/>
            <a:ext cx="1503045" cy="930275"/>
          </a:xfrm>
          <a:prstGeom prst="homePlate">
            <a:avLst>
              <a:gd name="adj" fmla="val 32771"/>
            </a:avLst>
          </a:prstGeom>
          <a:solidFill>
            <a:schemeClr val="bg1">
              <a:lumMod val="95000"/>
              <a:lumOff val="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2354580" y="2881630"/>
            <a:ext cx="6070600" cy="3686810"/>
            <a:chOff x="2354580" y="2881630"/>
            <a:chExt cx="6070600" cy="3686810"/>
          </a:xfrm>
          <a:solidFill>
            <a:schemeClr val="bg1">
              <a:lumMod val="95000"/>
              <a:lumOff val="0"/>
            </a:schemeClr>
          </a:solidFill>
        </p:grpSpPr>
        <p:sp>
          <p:nvSpPr>
            <p:cNvPr id="18" name="Rectangle 116"/>
            <p:cNvSpPr>
              <a:spLocks/>
            </p:cNvSpPr>
            <p:nvPr/>
          </p:nvSpPr>
          <p:spPr bwMode="auto">
            <a:xfrm>
              <a:off x="2354580" y="2881630"/>
              <a:ext cx="6070600" cy="897255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9" name="Rectangle 117"/>
            <p:cNvSpPr>
              <a:spLocks/>
            </p:cNvSpPr>
            <p:nvPr/>
          </p:nvSpPr>
          <p:spPr bwMode="auto">
            <a:xfrm>
              <a:off x="2354580" y="3737610"/>
              <a:ext cx="6070600" cy="694690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0" name="Rectangle 118"/>
            <p:cNvSpPr>
              <a:spLocks/>
            </p:cNvSpPr>
            <p:nvPr/>
          </p:nvSpPr>
          <p:spPr bwMode="auto">
            <a:xfrm>
              <a:off x="2354580" y="4377055"/>
              <a:ext cx="6070600" cy="1351915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1" name="Rectangle 119"/>
            <p:cNvSpPr>
              <a:spLocks/>
            </p:cNvSpPr>
            <p:nvPr/>
          </p:nvSpPr>
          <p:spPr bwMode="auto">
            <a:xfrm>
              <a:off x="2354580" y="5727700"/>
              <a:ext cx="6070600" cy="840740"/>
            </a:xfrm>
            <a:prstGeom prst="rect">
              <a:avLst/>
            </a:prstGeom>
            <a:grpFill/>
            <a:ln w="0">
              <a:noFill/>
              <a:prstDash/>
            </a:ln>
            <a:effectLst>
              <a:innerShdw blurRad="63500" dist="50800" dir="13500000">
                <a:srgbClr val="000000">
                  <a:alpha val="30000"/>
                </a:srgbClr>
              </a:innerShdw>
            </a:effectLst>
          </p:spPr>
          <p:txBody>
            <a:bodyPr vert="horz" wrap="square" lIns="91440" tIns="45720" rIns="91440" bIns="45720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23" name="TextBox 22"/>
          <p:cNvSpPr txBox="1">
            <a:spLocks/>
          </p:cNvSpPr>
          <p:nvPr/>
        </p:nvSpPr>
        <p:spPr>
          <a:xfrm>
            <a:off x="1149350" y="1206179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물질안전보건자료(MSDS)란?(제41조)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4" name="AutoShape 50"/>
          <p:cNvSpPr>
            <a:spLocks/>
          </p:cNvSpPr>
          <p:nvPr/>
        </p:nvSpPr>
        <p:spPr bwMode="auto">
          <a:xfrm flipH="1">
            <a:off x="769620" y="2412365"/>
            <a:ext cx="1517650" cy="930275"/>
          </a:xfrm>
          <a:prstGeom prst="homePlate">
            <a:avLst>
              <a:gd name="adj" fmla="val 32771"/>
            </a:avLst>
          </a:prstGeom>
          <a:solidFill>
            <a:schemeClr val="bg1">
              <a:lumMod val="95000"/>
              <a:lumOff val="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5" name="Rectangle 304"/>
          <p:cNvSpPr>
            <a:spLocks/>
          </p:cNvSpPr>
          <p:nvPr/>
        </p:nvSpPr>
        <p:spPr bwMode="auto">
          <a:xfrm>
            <a:off x="2355850" y="3128010"/>
            <a:ext cx="1491615" cy="36893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제조·수입자</a:t>
            </a:r>
            <a:endParaRPr lang="ko-KR" altLang="en-US" sz="12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Rectangle 304"/>
          <p:cNvSpPr>
            <a:spLocks/>
          </p:cNvSpPr>
          <p:nvPr/>
        </p:nvSpPr>
        <p:spPr bwMode="auto">
          <a:xfrm>
            <a:off x="3957319" y="2938780"/>
            <a:ext cx="4439285" cy="7677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화학물질 및 화학물질을 함유한 제제를 양도하거나 제공하는 자는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이를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양도</a:t>
            </a:r>
            <a:r>
              <a:rPr lang="en-US" altLang="ko-KR" sz="1100" b="1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1100" b="1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</a:b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받거나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제공받는 자에게 화학물질의 명칭, 구성성분, 안전·보건상의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취급주의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</a:t>
            </a:r>
            <a:b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</a:b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사항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, 인체 및 환경에 미치는 영향 등 16가지의 항목을 기재한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물질안전보건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</a:t>
            </a:r>
            <a:b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</a:b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자료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(MSDS)를 작성하여 제공하여야 함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7" name="Rectangle 33"/>
          <p:cNvSpPr>
            <a:spLocks/>
          </p:cNvSpPr>
          <p:nvPr/>
        </p:nvSpPr>
        <p:spPr bwMode="auto">
          <a:xfrm>
            <a:off x="777875" y="2870835"/>
            <a:ext cx="1499870" cy="1263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8" name="Rectangle 304"/>
          <p:cNvSpPr>
            <a:spLocks/>
          </p:cNvSpPr>
          <p:nvPr/>
        </p:nvSpPr>
        <p:spPr bwMode="auto">
          <a:xfrm>
            <a:off x="756285" y="3017520"/>
            <a:ext cx="1508760" cy="69215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물질안전보건자료 (MSDS)의</a:t>
            </a:r>
            <a:endParaRPr lang="ko-KR" altLang="en-US" sz="13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작성 및 제공</a:t>
            </a:r>
            <a:endParaRPr lang="ko-KR" altLang="en-US" sz="13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Rectangle 304"/>
          <p:cNvSpPr>
            <a:spLocks/>
          </p:cNvSpPr>
          <p:nvPr/>
        </p:nvSpPr>
        <p:spPr bwMode="auto">
          <a:xfrm>
            <a:off x="911860" y="2476500"/>
            <a:ext cx="1292860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조치사항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0" name="Rectangle 304"/>
          <p:cNvSpPr>
            <a:spLocks/>
          </p:cNvSpPr>
          <p:nvPr/>
        </p:nvSpPr>
        <p:spPr bwMode="auto">
          <a:xfrm>
            <a:off x="2553970" y="2501900"/>
            <a:ext cx="1283970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의무주체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1" name="Rectangle 304"/>
          <p:cNvSpPr>
            <a:spLocks/>
          </p:cNvSpPr>
          <p:nvPr/>
        </p:nvSpPr>
        <p:spPr bwMode="auto">
          <a:xfrm>
            <a:off x="5463540" y="2480945"/>
            <a:ext cx="1296670" cy="3384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주요내용</a:t>
            </a:r>
            <a:endParaRPr lang="ko-KR" altLang="en-US" sz="16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2" name="Rectangle 304"/>
          <p:cNvSpPr>
            <a:spLocks/>
          </p:cNvSpPr>
          <p:nvPr/>
        </p:nvSpPr>
        <p:spPr bwMode="auto">
          <a:xfrm>
            <a:off x="2355850" y="3884930"/>
            <a:ext cx="1491615" cy="36893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사업주</a:t>
            </a:r>
            <a:endParaRPr lang="ko-KR" altLang="en-US" sz="12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3" name="Rectangle 304"/>
          <p:cNvSpPr>
            <a:spLocks/>
          </p:cNvSpPr>
          <p:nvPr/>
        </p:nvSpPr>
        <p:spPr bwMode="auto">
          <a:xfrm>
            <a:off x="3957319" y="3875405"/>
            <a:ext cx="4439285" cy="42989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화학물질을 취급하려는 사업주는 제공받은 물질안전보건자료를 화학물질을</a:t>
            </a:r>
            <a:b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</a:b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취급하는 작업장 내(화학물질 취급공정)에 갖춰두어야 함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Rectangle 33"/>
          <p:cNvSpPr>
            <a:spLocks/>
          </p:cNvSpPr>
          <p:nvPr/>
        </p:nvSpPr>
        <p:spPr bwMode="auto">
          <a:xfrm>
            <a:off x="777875" y="3731260"/>
            <a:ext cx="1499870" cy="8655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5" name="Rectangle 304"/>
          <p:cNvSpPr>
            <a:spLocks/>
          </p:cNvSpPr>
          <p:nvPr/>
        </p:nvSpPr>
        <p:spPr bwMode="auto">
          <a:xfrm>
            <a:off x="802640" y="3819525"/>
            <a:ext cx="1511300" cy="49212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물질안전보건자료</a:t>
            </a:r>
            <a:endParaRPr lang="ko-KR" altLang="en-US" sz="13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(MSDS)의 비치</a:t>
            </a:r>
            <a:endParaRPr lang="ko-KR" altLang="en-US" sz="13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6" name="Rectangle 304"/>
          <p:cNvSpPr>
            <a:spLocks/>
          </p:cNvSpPr>
          <p:nvPr/>
        </p:nvSpPr>
        <p:spPr bwMode="auto">
          <a:xfrm>
            <a:off x="2373678" y="4462511"/>
            <a:ext cx="1491615" cy="646331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제조</a:t>
            </a:r>
            <a:r>
              <a:rPr lang="en-US" altLang="ko-KR" sz="12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· </a:t>
            </a:r>
            <a:r>
              <a:rPr lang="en-US" altLang="ko-KR" sz="12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수입자</a:t>
            </a:r>
            <a:r>
              <a:rPr lang="en-US" altLang="ko-KR" sz="12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,</a:t>
            </a:r>
          </a:p>
          <a:p>
            <a:pPr marL="0" indent="0" algn="ctr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1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판매자</a:t>
            </a:r>
            <a:endParaRPr lang="ko-KR" altLang="en-US" sz="12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7" name="Rectangle 304"/>
          <p:cNvSpPr>
            <a:spLocks/>
          </p:cNvSpPr>
          <p:nvPr/>
        </p:nvSpPr>
        <p:spPr bwMode="auto">
          <a:xfrm>
            <a:off x="3957319" y="4401820"/>
            <a:ext cx="4439285" cy="7677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화학물질을 제조, 수입, 판매자(도소매업)는 이를 담은 용기 및 포장에 경고표시를 하여야 합니다. 다만, 용기 및 포장에 담는 방법 외의 방법(예, 파이프라인,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탱크</a:t>
            </a:r>
            <a:endParaRPr lang="en-US" altLang="ko-KR" sz="1100" b="1" spc="-150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로리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등)으로 화학물질을 양도, 제공하는 경우에는 경고표시 기재항목을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적은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자료를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별도 제공하여야 함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8" name="Rectangle 33"/>
          <p:cNvSpPr>
            <a:spLocks/>
          </p:cNvSpPr>
          <p:nvPr/>
        </p:nvSpPr>
        <p:spPr bwMode="auto">
          <a:xfrm>
            <a:off x="777875" y="4378960"/>
            <a:ext cx="1499870" cy="15513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9" name="Rectangle 304"/>
          <p:cNvSpPr>
            <a:spLocks/>
          </p:cNvSpPr>
          <p:nvPr/>
        </p:nvSpPr>
        <p:spPr bwMode="auto">
          <a:xfrm>
            <a:off x="887730" y="4939030"/>
            <a:ext cx="1296670" cy="2921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경고표시</a:t>
            </a:r>
            <a:endParaRPr lang="ko-KR" altLang="en-US" sz="13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0" name="Rectangle 304"/>
          <p:cNvSpPr>
            <a:spLocks/>
          </p:cNvSpPr>
          <p:nvPr/>
        </p:nvSpPr>
        <p:spPr bwMode="auto">
          <a:xfrm>
            <a:off x="2355850" y="5252720"/>
            <a:ext cx="1491615" cy="36893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사업주</a:t>
            </a:r>
            <a:endParaRPr lang="ko-KR" altLang="en-US" sz="12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1" name="Rectangle 304"/>
          <p:cNvSpPr>
            <a:spLocks/>
          </p:cNvSpPr>
          <p:nvPr/>
        </p:nvSpPr>
        <p:spPr bwMode="auto">
          <a:xfrm>
            <a:off x="3957319" y="5226142"/>
            <a:ext cx="4439285" cy="42989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사업주는 작업장에서 사용하는 화학물질을 담은 용기에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경고표시를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하여야</a:t>
            </a:r>
            <a:endParaRPr lang="en-US" altLang="ko-KR" sz="1100" b="1" cap="none" spc="-150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하지만 용기에 이미 경고표시가 되어 있는 경우에는 그러하지 아니하다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2" name="Rectangle 304"/>
          <p:cNvSpPr>
            <a:spLocks/>
          </p:cNvSpPr>
          <p:nvPr/>
        </p:nvSpPr>
        <p:spPr bwMode="auto">
          <a:xfrm>
            <a:off x="2368550" y="5982970"/>
            <a:ext cx="1491615" cy="36893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사업주</a:t>
            </a:r>
            <a:endParaRPr lang="ko-KR" altLang="en-US" sz="12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3" name="Rectangle 304"/>
          <p:cNvSpPr>
            <a:spLocks/>
          </p:cNvSpPr>
          <p:nvPr/>
        </p:nvSpPr>
        <p:spPr bwMode="auto">
          <a:xfrm>
            <a:off x="3957319" y="5791835"/>
            <a:ext cx="4439285" cy="75247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사업주는 화학물질을 취급·사용하는 근로자의 안전·보건을 위하여 </a:t>
            </a: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근로자를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</a:t>
            </a:r>
            <a:b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</a:br>
            <a:r>
              <a:rPr lang="en-US" altLang="ko-KR" sz="1100" b="1" cap="none" spc="-150" dirty="0" err="1">
                <a:solidFill>
                  <a:srgbClr val="5F5F5F"/>
                </a:solidFill>
                <a:latin typeface="맑은 고딕" charset="0"/>
                <a:ea typeface="맑은 고딕" charset="0"/>
              </a:rPr>
              <a:t>교육하는</a:t>
            </a:r>
            <a:r>
              <a:rPr lang="en-US" altLang="ko-KR" sz="1100" b="1" cap="none" spc="-150" dirty="0">
                <a:solidFill>
                  <a:srgbClr val="5F5F5F"/>
                </a:solidFill>
                <a:latin typeface="맑은 고딕" charset="0"/>
                <a:ea typeface="맑은 고딕" charset="0"/>
              </a:rPr>
              <a:t> 등 적절한 조치를 하여야 함</a:t>
            </a:r>
            <a:endParaRPr lang="ko-KR" altLang="en-US" sz="1100" b="1" cap="none" dirty="0">
              <a:solidFill>
                <a:srgbClr val="5F5F5F"/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1" cap="none" spc="-150" dirty="0">
                <a:solidFill>
                  <a:srgbClr val="00B0F0"/>
                </a:solidFill>
                <a:latin typeface="맑은 고딕" charset="0"/>
                <a:ea typeface="맑은 고딕" charset="0"/>
              </a:rPr>
              <a:t>※ 교육내용 : </a:t>
            </a:r>
            <a:br>
              <a:rPr lang="en-US" altLang="ko-KR" sz="1050" b="1" cap="none" spc="-150" dirty="0">
                <a:solidFill>
                  <a:srgbClr val="00B0F0"/>
                </a:solidFill>
                <a:latin typeface="맑은 고딕" charset="0"/>
                <a:ea typeface="맑은 고딕" charset="0"/>
              </a:rPr>
            </a:br>
            <a:r>
              <a:rPr lang="en-US" altLang="ko-KR" sz="1050" b="1" cap="none" spc="-150" dirty="0">
                <a:solidFill>
                  <a:srgbClr val="00B0F0"/>
                </a:solidFill>
                <a:latin typeface="맑은 고딕" charset="0"/>
                <a:ea typeface="맑은 고딕" charset="0"/>
              </a:rPr>
              <a:t>    취급 화학물질의 종류와 유해성, 작업요령, 보호구 착용, 사고발생 시 응급조치 등</a:t>
            </a:r>
            <a:endParaRPr lang="ko-KR" altLang="en-US" sz="1050" b="1" cap="none" dirty="0">
              <a:solidFill>
                <a:srgbClr val="00B0F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4" name="Rectangle 33"/>
          <p:cNvSpPr>
            <a:spLocks/>
          </p:cNvSpPr>
          <p:nvPr/>
        </p:nvSpPr>
        <p:spPr bwMode="auto">
          <a:xfrm>
            <a:off x="777875" y="5747385"/>
            <a:ext cx="1499870" cy="842645"/>
          </a:xfrm>
          <a:prstGeom prst="rect">
            <a:avLst/>
          </a:prstGeom>
          <a:solidFill>
            <a:schemeClr val="accent4">
              <a:lumMod val="75000"/>
            </a:schemeClr>
          </a:solidFill>
          <a:ln w="0">
            <a:noFill/>
            <a:prstDash/>
          </a:ln>
          <a:effectLst>
            <a:innerShdw blurRad="63500" dist="50800" dir="13500000">
              <a:srgbClr val="000000">
                <a:alpha val="30000"/>
              </a:srgbClr>
            </a:innerShdw>
          </a:effectLst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5" name="Rectangle 304"/>
          <p:cNvSpPr>
            <a:spLocks/>
          </p:cNvSpPr>
          <p:nvPr/>
        </p:nvSpPr>
        <p:spPr bwMode="auto">
          <a:xfrm>
            <a:off x="887730" y="6048375"/>
            <a:ext cx="1296670" cy="2921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300" b="1" cap="none" spc="-150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근로자교육</a:t>
            </a:r>
            <a:endParaRPr lang="ko-KR" altLang="en-US" sz="13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6" name="TextBox 45"/>
          <p:cNvSpPr txBox="1">
            <a:spLocks/>
          </p:cNvSpPr>
          <p:nvPr/>
        </p:nvSpPr>
        <p:spPr>
          <a:xfrm>
            <a:off x="697230" y="1628800"/>
            <a:ext cx="7764780" cy="73866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화학물질의 유해·위험성, 명칭·성분 및 함유량, 응급조치요령, 안전·보건상의 취급주의 사항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등을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설명해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주는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자료를 말하며,  소비자가 의약품을 구입하면 그 성분 및 함량, 효능, 부작용 등을 알려 주는 설명서가 있듯이 화학제품의 안전한 취급·사용을 위한 정보자료가 바로 물질안전보건자료라 할 수 있음.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cxnSp>
        <p:nvCxnSpPr>
          <p:cNvPr id="52" name="도형 120"/>
          <p:cNvCxnSpPr/>
          <p:nvPr/>
        </p:nvCxnSpPr>
        <p:spPr>
          <a:xfrm>
            <a:off x="2516505" y="5127625"/>
            <a:ext cx="1199515" cy="635"/>
          </a:xfrm>
          <a:prstGeom prst="line">
            <a:avLst/>
          </a:prstGeom>
          <a:ln w="9525" cap="flat" cmpd="sng">
            <a:solidFill>
              <a:schemeClr val="tx1">
                <a:lumMod val="50000"/>
                <a:lumOff val="50000"/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811839"/>
            <a:ext cx="358462" cy="360040"/>
          </a:xfrm>
          <a:prstGeom prst="rect">
            <a:avLst/>
          </a:prstGeom>
          <a:noFill/>
        </p:spPr>
      </p:pic>
      <p:sp>
        <p:nvSpPr>
          <p:cNvPr id="48" name="도형 118"/>
          <p:cNvSpPr>
            <a:spLocks/>
          </p:cNvSpPr>
          <p:nvPr/>
        </p:nvSpPr>
        <p:spPr>
          <a:xfrm>
            <a:off x="3857620" y="2845435"/>
            <a:ext cx="48895" cy="4012565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1" name="TextBox 50"/>
          <p:cNvSpPr txBox="1">
            <a:spLocks/>
          </p:cNvSpPr>
          <p:nvPr/>
        </p:nvSpPr>
        <p:spPr>
          <a:xfrm>
            <a:off x="1750071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algn="ctr"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1.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사업주의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역할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9" name="모서리가 둥근 직사각형 5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도형 69"/>
          <p:cNvCxnSpPr/>
          <p:nvPr/>
        </p:nvCxnSpPr>
        <p:spPr>
          <a:xfrm>
            <a:off x="1903025" y="3268047"/>
            <a:ext cx="2334895" cy="1270"/>
          </a:xfrm>
          <a:prstGeom prst="line">
            <a:avLst/>
          </a:prstGeom>
          <a:ln w="12700" cap="flat" cmpd="sng">
            <a:solidFill>
              <a:schemeClr val="bg1">
                <a:lumMod val="65000"/>
                <a:lumOff val="0"/>
                <a:alpha val="100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모서리가 둥근 직사각형 8"/>
          <p:cNvSpPr>
            <a:spLocks/>
          </p:cNvSpPr>
          <p:nvPr/>
        </p:nvSpPr>
        <p:spPr>
          <a:xfrm>
            <a:off x="2240845" y="3079702"/>
            <a:ext cx="6562725" cy="2778190"/>
          </a:xfrm>
          <a:prstGeom prst="roundRect">
            <a:avLst>
              <a:gd name="adj" fmla="val 8931"/>
            </a:avLst>
          </a:prstGeom>
          <a:solidFill>
            <a:srgbClr val="F2F2F2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cxnSp>
        <p:nvCxnSpPr>
          <p:cNvPr id="11" name="도형 51"/>
          <p:cNvCxnSpPr/>
          <p:nvPr/>
        </p:nvCxnSpPr>
        <p:spPr>
          <a:xfrm>
            <a:off x="1903025" y="1791672"/>
            <a:ext cx="2334895" cy="1270"/>
          </a:xfrm>
          <a:prstGeom prst="line">
            <a:avLst/>
          </a:prstGeom>
          <a:ln w="12700" cap="flat" cmpd="sng">
            <a:solidFill>
              <a:schemeClr val="bg1">
                <a:lumMod val="65000"/>
                <a:lumOff val="0"/>
                <a:alpha val="100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모서리가 둥근 직사각형 11"/>
          <p:cNvSpPr>
            <a:spLocks/>
          </p:cNvSpPr>
          <p:nvPr/>
        </p:nvSpPr>
        <p:spPr>
          <a:xfrm>
            <a:off x="2240845" y="1637367"/>
            <a:ext cx="6562725" cy="1365250"/>
          </a:xfrm>
          <a:prstGeom prst="roundRect">
            <a:avLst>
              <a:gd name="adj" fmla="val 13517"/>
            </a:avLst>
          </a:prstGeom>
          <a:solidFill>
            <a:srgbClr val="F2F2F2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cxnSp>
        <p:nvCxnSpPr>
          <p:cNvPr id="13" name="도형 50"/>
          <p:cNvCxnSpPr/>
          <p:nvPr/>
        </p:nvCxnSpPr>
        <p:spPr>
          <a:xfrm>
            <a:off x="1903025" y="1464012"/>
            <a:ext cx="2334895" cy="1270"/>
          </a:xfrm>
          <a:prstGeom prst="line">
            <a:avLst/>
          </a:prstGeom>
          <a:ln w="12700" cap="flat" cmpd="sng">
            <a:solidFill>
              <a:schemeClr val="bg1">
                <a:lumMod val="65000"/>
                <a:lumOff val="0"/>
                <a:alpha val="100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모서리가 둥근 직사각형 13"/>
          <p:cNvSpPr>
            <a:spLocks/>
          </p:cNvSpPr>
          <p:nvPr/>
        </p:nvSpPr>
        <p:spPr>
          <a:xfrm>
            <a:off x="2240845" y="1296372"/>
            <a:ext cx="6562725" cy="271145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2376200" y="1295737"/>
            <a:ext cx="6482080" cy="27699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200" b="1" dirty="0">
                <a:latin typeface="+mn-ea"/>
              </a:rPr>
              <a:t>유해</a:t>
            </a:r>
            <a:r>
              <a:rPr lang="en-US" altLang="ko-KR" sz="1200" b="1" dirty="0">
                <a:solidFill>
                  <a:schemeClr val="dk1"/>
                </a:solidFill>
                <a:latin typeface="+mn-ea"/>
              </a:rPr>
              <a:t>·</a:t>
            </a:r>
            <a:r>
              <a:rPr lang="ko-KR" altLang="en-US" sz="1200" b="1" dirty="0">
                <a:latin typeface="+mn-ea"/>
              </a:rPr>
              <a:t>위험방지계획서 대상현장 사업주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현장소장</a:t>
            </a:r>
            <a:r>
              <a:rPr lang="en-US" altLang="ko-KR" sz="1200" b="1" dirty="0">
                <a:latin typeface="+mn-ea"/>
              </a:rPr>
              <a:t>) </a:t>
            </a:r>
            <a:r>
              <a:rPr lang="ko-KR" altLang="en-US" sz="1200" b="1" dirty="0">
                <a:latin typeface="+mn-ea"/>
              </a:rPr>
              <a:t>및 계획서 작성자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6" name="모서리가 둥근 직사각형 15"/>
          <p:cNvSpPr>
            <a:spLocks/>
          </p:cNvSpPr>
          <p:nvPr/>
        </p:nvSpPr>
        <p:spPr>
          <a:xfrm>
            <a:off x="366960" y="1664037"/>
            <a:ext cx="1537970" cy="250190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indent="0" algn="ctr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endParaRPr lang="ko-KR" altLang="en-US" sz="2000" b="0" i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타원 16"/>
          <p:cNvSpPr>
            <a:spLocks/>
          </p:cNvSpPr>
          <p:nvPr/>
        </p:nvSpPr>
        <p:spPr>
          <a:xfrm>
            <a:off x="374580" y="1674197"/>
            <a:ext cx="243840" cy="243840"/>
          </a:xfrm>
          <a:prstGeom prst="ellipse">
            <a:avLst/>
          </a:prstGeom>
          <a:solidFill>
            <a:schemeClr val="bg1"/>
          </a:solidFill>
          <a:ln w="25400" cap="flat" cmpd="sng">
            <a:solidFill>
              <a:schemeClr val="tx1">
                <a:lumMod val="50000"/>
                <a:lumOff val="50000"/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>
            <a:off x="453955" y="1737062"/>
            <a:ext cx="88265" cy="118110"/>
          </a:xfrm>
          <a:custGeom>
            <a:avLst/>
            <a:gdLst>
              <a:gd name="TX0" fmla="*/ 33 w 232"/>
              <a:gd name="TY0" fmla="*/ 397 h 399"/>
              <a:gd name="TX1" fmla="*/ 12 w 232"/>
              <a:gd name="TY1" fmla="*/ 388 h 399"/>
              <a:gd name="TX2" fmla="*/ 12 w 232"/>
              <a:gd name="TY2" fmla="*/ 344 h 399"/>
              <a:gd name="TX3" fmla="*/ 156 w 232"/>
              <a:gd name="TY3" fmla="*/ 200 h 399"/>
              <a:gd name="TX4" fmla="*/ 12 w 232"/>
              <a:gd name="TY4" fmla="*/ 55 h 399"/>
              <a:gd name="TX5" fmla="*/ 12 w 232"/>
              <a:gd name="TY5" fmla="*/ 12 h 399"/>
              <a:gd name="TX6" fmla="*/ 55 w 232"/>
              <a:gd name="TY6" fmla="*/ 12 h 399"/>
              <a:gd name="TX7" fmla="*/ 221 w 232"/>
              <a:gd name="TY7" fmla="*/ 178 h 399"/>
              <a:gd name="TX8" fmla="*/ 230 w 232"/>
              <a:gd name="TY8" fmla="*/ 200 h 399"/>
              <a:gd name="TX9" fmla="*/ 221 w 232"/>
              <a:gd name="TY9" fmla="*/ 221 h 399"/>
              <a:gd name="TX10" fmla="*/ 55 w 232"/>
              <a:gd name="TY10" fmla="*/ 388 h 399"/>
              <a:gd name="TX11" fmla="*/ 33 w 232"/>
              <a:gd name="TY11" fmla="*/ 397 h 399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  <a:cxn ang="0">
                <a:pos x="TX5" y="TY5"/>
              </a:cxn>
              <a:cxn ang="0">
                <a:pos x="TX6" y="TY6"/>
              </a:cxn>
              <a:cxn ang="0">
                <a:pos x="TX7" y="TY7"/>
              </a:cxn>
              <a:cxn ang="0">
                <a:pos x="TX8" y="TY8"/>
              </a:cxn>
              <a:cxn ang="0">
                <a:pos x="TX9" y="TY9"/>
              </a:cxn>
              <a:cxn ang="0">
                <a:pos x="TX10" y="TY10"/>
              </a:cxn>
              <a:cxn ang="0">
                <a:pos x="TX11" y="TY11"/>
              </a:cxn>
            </a:cxnLst>
            <a:rect l="l" t="t" r="r" b="b"/>
            <a:pathLst>
              <a:path w="232" h="399">
                <a:moveTo>
                  <a:pt x="33" y="397"/>
                </a:moveTo>
                <a:cubicBezTo>
                  <a:pt x="25" y="397"/>
                  <a:pt x="18" y="394"/>
                  <a:pt x="12" y="388"/>
                </a:cubicBezTo>
                <a:cubicBezTo>
                  <a:pt x="0" y="376"/>
                  <a:pt x="0" y="356"/>
                  <a:pt x="12" y="344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2" y="55"/>
                  <a:pt x="12" y="55"/>
                  <a:pt x="12" y="55"/>
                </a:cubicBezTo>
                <a:cubicBezTo>
                  <a:pt x="0" y="43"/>
                  <a:pt x="0" y="24"/>
                  <a:pt x="12" y="12"/>
                </a:cubicBezTo>
                <a:cubicBezTo>
                  <a:pt x="24" y="0"/>
                  <a:pt x="43" y="0"/>
                  <a:pt x="55" y="12"/>
                </a:cubicBezTo>
                <a:cubicBezTo>
                  <a:pt x="221" y="178"/>
                  <a:pt x="221" y="178"/>
                  <a:pt x="221" y="178"/>
                </a:cubicBezTo>
                <a:cubicBezTo>
                  <a:pt x="227" y="184"/>
                  <a:pt x="230" y="192"/>
                  <a:pt x="230" y="200"/>
                </a:cubicBezTo>
                <a:cubicBezTo>
                  <a:pt x="230" y="208"/>
                  <a:pt x="227" y="216"/>
                  <a:pt x="221" y="221"/>
                </a:cubicBezTo>
                <a:cubicBezTo>
                  <a:pt x="55" y="388"/>
                  <a:pt x="55" y="388"/>
                  <a:pt x="55" y="388"/>
                </a:cubicBezTo>
                <a:cubicBezTo>
                  <a:pt x="49" y="394"/>
                  <a:pt x="41" y="397"/>
                  <a:pt x="33" y="397"/>
                </a:cubicBezTo>
              </a:path>
            </a:pathLst>
          </a:custGeom>
          <a:solidFill>
            <a:schemeClr val="bg1">
              <a:lumMod val="5000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9" name="모서리가 둥근 직사각형 18"/>
          <p:cNvSpPr>
            <a:spLocks/>
          </p:cNvSpPr>
          <p:nvPr/>
        </p:nvSpPr>
        <p:spPr>
          <a:xfrm>
            <a:off x="366960" y="1317327"/>
            <a:ext cx="1537970" cy="25019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13500000" scaled="1"/>
          </a:gra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20" name="TextBox 19"/>
          <p:cNvSpPr txBox="1">
            <a:spLocks/>
          </p:cNvSpPr>
          <p:nvPr/>
        </p:nvSpPr>
        <p:spPr>
          <a:xfrm>
            <a:off x="674935" y="1341457"/>
            <a:ext cx="1431290" cy="215900"/>
          </a:xfrm>
          <a:prstGeom prst="rect">
            <a:avLst/>
          </a:prstGeom>
          <a:noFill/>
        </p:spPr>
        <p:txBody>
          <a:bodyPr vert="horz" wrap="square" lIns="0" tIns="0" rIns="0" bIns="0" numCol="1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교 육 대 상</a:t>
            </a:r>
            <a:endParaRPr lang="ko-KR" altLang="en-US" sz="1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1" name="타원 20"/>
          <p:cNvSpPr>
            <a:spLocks/>
          </p:cNvSpPr>
          <p:nvPr/>
        </p:nvSpPr>
        <p:spPr>
          <a:xfrm>
            <a:off x="374580" y="1327487"/>
            <a:ext cx="243840" cy="243840"/>
          </a:xfrm>
          <a:prstGeom prst="ellipse">
            <a:avLst/>
          </a:prstGeom>
          <a:solidFill>
            <a:schemeClr val="bg1"/>
          </a:solidFill>
          <a:ln w="25400" cap="flat" cmpd="sng">
            <a:solidFill>
              <a:schemeClr val="bg1">
                <a:lumMod val="75000"/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453955" y="1390352"/>
            <a:ext cx="88265" cy="118110"/>
          </a:xfrm>
          <a:custGeom>
            <a:avLst/>
            <a:gdLst>
              <a:gd name="TX0" fmla="*/ 33 w 232"/>
              <a:gd name="TY0" fmla="*/ 397 h 399"/>
              <a:gd name="TX1" fmla="*/ 12 w 232"/>
              <a:gd name="TY1" fmla="*/ 388 h 399"/>
              <a:gd name="TX2" fmla="*/ 12 w 232"/>
              <a:gd name="TY2" fmla="*/ 344 h 399"/>
              <a:gd name="TX3" fmla="*/ 156 w 232"/>
              <a:gd name="TY3" fmla="*/ 200 h 399"/>
              <a:gd name="TX4" fmla="*/ 12 w 232"/>
              <a:gd name="TY4" fmla="*/ 55 h 399"/>
              <a:gd name="TX5" fmla="*/ 12 w 232"/>
              <a:gd name="TY5" fmla="*/ 12 h 399"/>
              <a:gd name="TX6" fmla="*/ 55 w 232"/>
              <a:gd name="TY6" fmla="*/ 12 h 399"/>
              <a:gd name="TX7" fmla="*/ 221 w 232"/>
              <a:gd name="TY7" fmla="*/ 178 h 399"/>
              <a:gd name="TX8" fmla="*/ 230 w 232"/>
              <a:gd name="TY8" fmla="*/ 200 h 399"/>
              <a:gd name="TX9" fmla="*/ 221 w 232"/>
              <a:gd name="TY9" fmla="*/ 221 h 399"/>
              <a:gd name="TX10" fmla="*/ 55 w 232"/>
              <a:gd name="TY10" fmla="*/ 388 h 399"/>
              <a:gd name="TX11" fmla="*/ 33 w 232"/>
              <a:gd name="TY11" fmla="*/ 397 h 399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  <a:cxn ang="0">
                <a:pos x="TX5" y="TY5"/>
              </a:cxn>
              <a:cxn ang="0">
                <a:pos x="TX6" y="TY6"/>
              </a:cxn>
              <a:cxn ang="0">
                <a:pos x="TX7" y="TY7"/>
              </a:cxn>
              <a:cxn ang="0">
                <a:pos x="TX8" y="TY8"/>
              </a:cxn>
              <a:cxn ang="0">
                <a:pos x="TX9" y="TY9"/>
              </a:cxn>
              <a:cxn ang="0">
                <a:pos x="TX10" y="TY10"/>
              </a:cxn>
              <a:cxn ang="0">
                <a:pos x="TX11" y="TY11"/>
              </a:cxn>
            </a:cxnLst>
            <a:rect l="l" t="t" r="r" b="b"/>
            <a:pathLst>
              <a:path w="232" h="399">
                <a:moveTo>
                  <a:pt x="33" y="397"/>
                </a:moveTo>
                <a:cubicBezTo>
                  <a:pt x="25" y="397"/>
                  <a:pt x="18" y="394"/>
                  <a:pt x="12" y="388"/>
                </a:cubicBezTo>
                <a:cubicBezTo>
                  <a:pt x="0" y="376"/>
                  <a:pt x="0" y="356"/>
                  <a:pt x="12" y="344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2" y="55"/>
                  <a:pt x="12" y="55"/>
                  <a:pt x="12" y="55"/>
                </a:cubicBezTo>
                <a:cubicBezTo>
                  <a:pt x="0" y="43"/>
                  <a:pt x="0" y="24"/>
                  <a:pt x="12" y="12"/>
                </a:cubicBezTo>
                <a:cubicBezTo>
                  <a:pt x="24" y="0"/>
                  <a:pt x="43" y="0"/>
                  <a:pt x="55" y="12"/>
                </a:cubicBezTo>
                <a:cubicBezTo>
                  <a:pt x="221" y="178"/>
                  <a:pt x="221" y="178"/>
                  <a:pt x="221" y="178"/>
                </a:cubicBezTo>
                <a:cubicBezTo>
                  <a:pt x="227" y="184"/>
                  <a:pt x="230" y="192"/>
                  <a:pt x="230" y="200"/>
                </a:cubicBezTo>
                <a:cubicBezTo>
                  <a:pt x="230" y="208"/>
                  <a:pt x="227" y="216"/>
                  <a:pt x="221" y="221"/>
                </a:cubicBezTo>
                <a:cubicBezTo>
                  <a:pt x="55" y="388"/>
                  <a:pt x="55" y="388"/>
                  <a:pt x="55" y="388"/>
                </a:cubicBezTo>
                <a:cubicBezTo>
                  <a:pt x="49" y="394"/>
                  <a:pt x="41" y="397"/>
                  <a:pt x="33" y="397"/>
                </a:cubicBezTo>
              </a:path>
            </a:pathLst>
          </a:custGeom>
          <a:solidFill>
            <a:schemeClr val="bg1">
              <a:lumMod val="6500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3" name="TextBox 22"/>
          <p:cNvSpPr txBox="1">
            <a:spLocks/>
          </p:cNvSpPr>
          <p:nvPr/>
        </p:nvSpPr>
        <p:spPr>
          <a:xfrm>
            <a:off x="674935" y="1685627"/>
            <a:ext cx="1431290" cy="215900"/>
          </a:xfrm>
          <a:prstGeom prst="rect">
            <a:avLst/>
          </a:prstGeom>
          <a:noFill/>
        </p:spPr>
        <p:txBody>
          <a:bodyPr vert="horz" wrap="square" lIns="0" tIns="0" rIns="0" bIns="0" numCol="1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학 습 목 표</a:t>
            </a:r>
            <a:endParaRPr lang="ko-KR" altLang="en-US" sz="1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4" name="모서리가 둥근 직사각형 23"/>
          <p:cNvSpPr>
            <a:spLocks/>
          </p:cNvSpPr>
          <p:nvPr/>
        </p:nvSpPr>
        <p:spPr>
          <a:xfrm>
            <a:off x="366960" y="3134697"/>
            <a:ext cx="1537970" cy="250190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25" name="TextBox 24"/>
          <p:cNvSpPr txBox="1">
            <a:spLocks/>
          </p:cNvSpPr>
          <p:nvPr/>
        </p:nvSpPr>
        <p:spPr>
          <a:xfrm>
            <a:off x="674935" y="3158827"/>
            <a:ext cx="1431290" cy="215900"/>
          </a:xfrm>
          <a:prstGeom prst="rect">
            <a:avLst/>
          </a:prstGeom>
          <a:noFill/>
        </p:spPr>
        <p:txBody>
          <a:bodyPr vert="horz" wrap="square" lIns="0" tIns="0" rIns="0" bIns="0" numCol="1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학 습 흐 름</a:t>
            </a:r>
            <a:endParaRPr lang="ko-KR" altLang="en-US" sz="1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타원 25"/>
          <p:cNvSpPr>
            <a:spLocks/>
          </p:cNvSpPr>
          <p:nvPr/>
        </p:nvSpPr>
        <p:spPr>
          <a:xfrm>
            <a:off x="374580" y="3144857"/>
            <a:ext cx="243840" cy="243840"/>
          </a:xfrm>
          <a:prstGeom prst="ellipse">
            <a:avLst/>
          </a:prstGeom>
          <a:solidFill>
            <a:schemeClr val="bg1"/>
          </a:solidFill>
          <a:ln w="25400" cap="flat" cmpd="sng">
            <a:solidFill>
              <a:schemeClr val="tx1">
                <a:lumMod val="65000"/>
                <a:lumOff val="35000"/>
                <a:alpha val="10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7" name="Freeform 6"/>
          <p:cNvSpPr>
            <a:spLocks/>
          </p:cNvSpPr>
          <p:nvPr/>
        </p:nvSpPr>
        <p:spPr bwMode="auto">
          <a:xfrm>
            <a:off x="453955" y="3207722"/>
            <a:ext cx="88265" cy="118110"/>
          </a:xfrm>
          <a:custGeom>
            <a:avLst/>
            <a:gdLst>
              <a:gd name="TX0" fmla="*/ 33 w 232"/>
              <a:gd name="TY0" fmla="*/ 397 h 399"/>
              <a:gd name="TX1" fmla="*/ 12 w 232"/>
              <a:gd name="TY1" fmla="*/ 388 h 399"/>
              <a:gd name="TX2" fmla="*/ 12 w 232"/>
              <a:gd name="TY2" fmla="*/ 344 h 399"/>
              <a:gd name="TX3" fmla="*/ 156 w 232"/>
              <a:gd name="TY3" fmla="*/ 200 h 399"/>
              <a:gd name="TX4" fmla="*/ 12 w 232"/>
              <a:gd name="TY4" fmla="*/ 55 h 399"/>
              <a:gd name="TX5" fmla="*/ 12 w 232"/>
              <a:gd name="TY5" fmla="*/ 12 h 399"/>
              <a:gd name="TX6" fmla="*/ 55 w 232"/>
              <a:gd name="TY6" fmla="*/ 12 h 399"/>
              <a:gd name="TX7" fmla="*/ 221 w 232"/>
              <a:gd name="TY7" fmla="*/ 178 h 399"/>
              <a:gd name="TX8" fmla="*/ 230 w 232"/>
              <a:gd name="TY8" fmla="*/ 200 h 399"/>
              <a:gd name="TX9" fmla="*/ 221 w 232"/>
              <a:gd name="TY9" fmla="*/ 221 h 399"/>
              <a:gd name="TX10" fmla="*/ 55 w 232"/>
              <a:gd name="TY10" fmla="*/ 388 h 399"/>
              <a:gd name="TX11" fmla="*/ 33 w 232"/>
              <a:gd name="TY11" fmla="*/ 397 h 399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  <a:cxn ang="0">
                <a:pos x="TX5" y="TY5"/>
              </a:cxn>
              <a:cxn ang="0">
                <a:pos x="TX6" y="TY6"/>
              </a:cxn>
              <a:cxn ang="0">
                <a:pos x="TX7" y="TY7"/>
              </a:cxn>
              <a:cxn ang="0">
                <a:pos x="TX8" y="TY8"/>
              </a:cxn>
              <a:cxn ang="0">
                <a:pos x="TX9" y="TY9"/>
              </a:cxn>
              <a:cxn ang="0">
                <a:pos x="TX10" y="TY10"/>
              </a:cxn>
              <a:cxn ang="0">
                <a:pos x="TX11" y="TY11"/>
              </a:cxn>
            </a:cxnLst>
            <a:rect l="l" t="t" r="r" b="b"/>
            <a:pathLst>
              <a:path w="232" h="399">
                <a:moveTo>
                  <a:pt x="33" y="397"/>
                </a:moveTo>
                <a:cubicBezTo>
                  <a:pt x="25" y="397"/>
                  <a:pt x="18" y="394"/>
                  <a:pt x="12" y="388"/>
                </a:cubicBezTo>
                <a:cubicBezTo>
                  <a:pt x="0" y="376"/>
                  <a:pt x="0" y="356"/>
                  <a:pt x="12" y="344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2" y="55"/>
                  <a:pt x="12" y="55"/>
                  <a:pt x="12" y="55"/>
                </a:cubicBezTo>
                <a:cubicBezTo>
                  <a:pt x="0" y="43"/>
                  <a:pt x="0" y="24"/>
                  <a:pt x="12" y="12"/>
                </a:cubicBezTo>
                <a:cubicBezTo>
                  <a:pt x="24" y="0"/>
                  <a:pt x="43" y="0"/>
                  <a:pt x="55" y="12"/>
                </a:cubicBezTo>
                <a:cubicBezTo>
                  <a:pt x="221" y="178"/>
                  <a:pt x="221" y="178"/>
                  <a:pt x="221" y="178"/>
                </a:cubicBezTo>
                <a:cubicBezTo>
                  <a:pt x="227" y="184"/>
                  <a:pt x="230" y="192"/>
                  <a:pt x="230" y="200"/>
                </a:cubicBezTo>
                <a:cubicBezTo>
                  <a:pt x="230" y="208"/>
                  <a:pt x="227" y="216"/>
                  <a:pt x="221" y="221"/>
                </a:cubicBezTo>
                <a:cubicBezTo>
                  <a:pt x="55" y="388"/>
                  <a:pt x="55" y="388"/>
                  <a:pt x="55" y="388"/>
                </a:cubicBezTo>
                <a:cubicBezTo>
                  <a:pt x="49" y="394"/>
                  <a:pt x="41" y="397"/>
                  <a:pt x="33" y="397"/>
                </a:cubicBez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l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grpSp>
        <p:nvGrpSpPr>
          <p:cNvPr id="137" name="그룹 136"/>
          <p:cNvGrpSpPr/>
          <p:nvPr/>
        </p:nvGrpSpPr>
        <p:grpSpPr>
          <a:xfrm>
            <a:off x="366960" y="5983312"/>
            <a:ext cx="1739265" cy="254000"/>
            <a:chOff x="366960" y="5914092"/>
            <a:chExt cx="1739265" cy="254000"/>
          </a:xfrm>
        </p:grpSpPr>
        <p:sp>
          <p:nvSpPr>
            <p:cNvPr id="28" name="모서리가 둥근 직사각형 27"/>
            <p:cNvSpPr>
              <a:spLocks/>
            </p:cNvSpPr>
            <p:nvPr/>
          </p:nvSpPr>
          <p:spPr>
            <a:xfrm>
              <a:off x="366960" y="5914092"/>
              <a:ext cx="1537970" cy="25019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1330325" eaLnBrk="0" fontAlgn="base" latinLnBrk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tabLst>
                  <a:tab pos="5648325" algn="l"/>
                </a:tabLst>
              </a:pPr>
              <a:endParaRPr lang="ko-KR" altLang="en-US" sz="1600" b="0" cap="none" dirty="0">
                <a:gradFill rotWithShape="1">
                  <a:gsLst>
                    <a:gs pos="0">
                      <a:srgbClr val="FFFFFF">
                        <a:lumMod val="85000"/>
                      </a:srgbClr>
                    </a:gs>
                    <a:gs pos="50000">
                      <a:srgbClr val="FFFFFF"/>
                    </a:gs>
                    <a:gs pos="100000">
                      <a:srgbClr val="FFFFFF">
                        <a:shade val="100000"/>
                        <a:satMod val="115000"/>
                      </a:srgbClr>
                    </a:gs>
                  </a:gsLst>
                  <a:lin ang="16200000" scaled="1"/>
                </a:gra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29" name="TextBox 28"/>
            <p:cNvSpPr txBox="1">
              <a:spLocks/>
            </p:cNvSpPr>
            <p:nvPr/>
          </p:nvSpPr>
          <p:spPr>
            <a:xfrm>
              <a:off x="674935" y="5921550"/>
              <a:ext cx="1431290" cy="215900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성 과 측 정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0" name="타원 29"/>
            <p:cNvSpPr>
              <a:spLocks/>
            </p:cNvSpPr>
            <p:nvPr/>
          </p:nvSpPr>
          <p:spPr>
            <a:xfrm>
              <a:off x="374580" y="5924252"/>
              <a:ext cx="243840" cy="243840"/>
            </a:xfrm>
            <a:prstGeom prst="ellipse">
              <a:avLst/>
            </a:prstGeom>
            <a:solidFill>
              <a:schemeClr val="bg1"/>
            </a:solidFill>
            <a:ln w="25400" cap="flat" cmpd="sng">
              <a:solidFill>
                <a:schemeClr val="accent5">
                  <a:lumMod val="75000"/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453955" y="5986482"/>
              <a:ext cx="88265" cy="118110"/>
            </a:xfrm>
            <a:custGeom>
              <a:avLst/>
              <a:gdLst>
                <a:gd name="TX0" fmla="*/ 33 w 232"/>
                <a:gd name="TY0" fmla="*/ 397 h 399"/>
                <a:gd name="TX1" fmla="*/ 12 w 232"/>
                <a:gd name="TY1" fmla="*/ 388 h 399"/>
                <a:gd name="TX2" fmla="*/ 12 w 232"/>
                <a:gd name="TY2" fmla="*/ 344 h 399"/>
                <a:gd name="TX3" fmla="*/ 156 w 232"/>
                <a:gd name="TY3" fmla="*/ 200 h 399"/>
                <a:gd name="TX4" fmla="*/ 12 w 232"/>
                <a:gd name="TY4" fmla="*/ 55 h 399"/>
                <a:gd name="TX5" fmla="*/ 12 w 232"/>
                <a:gd name="TY5" fmla="*/ 12 h 399"/>
                <a:gd name="TX6" fmla="*/ 55 w 232"/>
                <a:gd name="TY6" fmla="*/ 12 h 399"/>
                <a:gd name="TX7" fmla="*/ 221 w 232"/>
                <a:gd name="TY7" fmla="*/ 178 h 399"/>
                <a:gd name="TX8" fmla="*/ 230 w 232"/>
                <a:gd name="TY8" fmla="*/ 200 h 399"/>
                <a:gd name="TX9" fmla="*/ 221 w 232"/>
                <a:gd name="TY9" fmla="*/ 221 h 399"/>
                <a:gd name="TX10" fmla="*/ 55 w 232"/>
                <a:gd name="TY10" fmla="*/ 388 h 399"/>
                <a:gd name="TX11" fmla="*/ 33 w 232"/>
                <a:gd name="TY11" fmla="*/ 397 h 399"/>
              </a:gdLst>
              <a:ahLst/>
              <a:cxnLst>
                <a:cxn ang="0">
                  <a:pos x="TX0" y="TY0"/>
                </a:cxn>
                <a:cxn ang="0">
                  <a:pos x="TX1" y="TY1"/>
                </a:cxn>
                <a:cxn ang="0">
                  <a:pos x="TX2" y="TY2"/>
                </a:cxn>
                <a:cxn ang="0">
                  <a:pos x="TX3" y="TY3"/>
                </a:cxn>
                <a:cxn ang="0">
                  <a:pos x="TX4" y="TY4"/>
                </a:cxn>
                <a:cxn ang="0">
                  <a:pos x="TX5" y="TY5"/>
                </a:cxn>
                <a:cxn ang="0">
                  <a:pos x="TX6" y="TY6"/>
                </a:cxn>
                <a:cxn ang="0">
                  <a:pos x="TX7" y="TY7"/>
                </a:cxn>
                <a:cxn ang="0">
                  <a:pos x="TX8" y="TY8"/>
                </a:cxn>
                <a:cxn ang="0">
                  <a:pos x="TX9" y="TY9"/>
                </a:cxn>
                <a:cxn ang="0">
                  <a:pos x="TX10" y="TY10"/>
                </a:cxn>
                <a:cxn ang="0">
                  <a:pos x="TX11" y="TY11"/>
                </a:cxn>
              </a:cxnLst>
              <a:rect l="l" t="t" r="r" b="b"/>
              <a:pathLst>
                <a:path w="232" h="399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t">
              <a:noAutofit/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chemeClr val="accent5">
                    <a:lumMod val="7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32" name="그룹 56"/>
          <p:cNvGrpSpPr/>
          <p:nvPr/>
        </p:nvGrpSpPr>
        <p:grpSpPr>
          <a:xfrm>
            <a:off x="2306885" y="1695152"/>
            <a:ext cx="381635" cy="309880"/>
            <a:chOff x="2253615" y="1793240"/>
            <a:chExt cx="381635" cy="309880"/>
          </a:xfrm>
        </p:grpSpPr>
        <p:pic>
          <p:nvPicPr>
            <p:cNvPr id="117" name="그림 5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615" y="1793240"/>
              <a:ext cx="381635" cy="309880"/>
            </a:xfrm>
            <a:prstGeom prst="rect">
              <a:avLst/>
            </a:prstGeom>
            <a:noFill/>
          </p:spPr>
        </p:pic>
        <p:sp>
          <p:nvSpPr>
            <p:cNvPr id="118" name="TextBox 54"/>
            <p:cNvSpPr txBox="1">
              <a:spLocks/>
            </p:cNvSpPr>
            <p:nvPr/>
          </p:nvSpPr>
          <p:spPr>
            <a:xfrm>
              <a:off x="2370455" y="1845945"/>
              <a:ext cx="125095" cy="215900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33" name="텍스트 상자 55"/>
          <p:cNvSpPr txBox="1">
            <a:spLocks/>
          </p:cNvSpPr>
          <p:nvPr/>
        </p:nvSpPr>
        <p:spPr>
          <a:xfrm>
            <a:off x="2731700" y="1744047"/>
            <a:ext cx="4573270" cy="18605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건설업 산재 및 </a:t>
            </a:r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사망사고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현황 이해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34" name="그룹 57"/>
          <p:cNvGrpSpPr/>
          <p:nvPr/>
        </p:nvGrpSpPr>
        <p:grpSpPr>
          <a:xfrm>
            <a:off x="2306885" y="2009477"/>
            <a:ext cx="381635" cy="309880"/>
            <a:chOff x="2253615" y="2107565"/>
            <a:chExt cx="381635" cy="309880"/>
          </a:xfrm>
        </p:grpSpPr>
        <p:pic>
          <p:nvPicPr>
            <p:cNvPr id="115" name="그림 5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615" y="2107565"/>
              <a:ext cx="381635" cy="309880"/>
            </a:xfrm>
            <a:prstGeom prst="rect">
              <a:avLst/>
            </a:prstGeom>
            <a:noFill/>
          </p:spPr>
        </p:pic>
        <p:sp>
          <p:nvSpPr>
            <p:cNvPr id="116" name="TextBox 59"/>
            <p:cNvSpPr txBox="1">
              <a:spLocks/>
            </p:cNvSpPr>
            <p:nvPr/>
          </p:nvSpPr>
          <p:spPr>
            <a:xfrm>
              <a:off x="2370455" y="2160270"/>
              <a:ext cx="125095" cy="215900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35" name="텍스트 상자 60"/>
          <p:cNvSpPr txBox="1">
            <a:spLocks/>
          </p:cNvSpPr>
          <p:nvPr/>
        </p:nvSpPr>
        <p:spPr>
          <a:xfrm>
            <a:off x="2731700" y="2067897"/>
            <a:ext cx="4573270" cy="18605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주체별</a:t>
            </a:r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책임과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역할 이해 및 현장 작동성 강화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36" name="그룹 61"/>
          <p:cNvGrpSpPr/>
          <p:nvPr/>
        </p:nvGrpSpPr>
        <p:grpSpPr>
          <a:xfrm>
            <a:off x="2306885" y="2333327"/>
            <a:ext cx="381635" cy="309880"/>
            <a:chOff x="2253615" y="2431415"/>
            <a:chExt cx="381635" cy="309880"/>
          </a:xfrm>
        </p:grpSpPr>
        <p:pic>
          <p:nvPicPr>
            <p:cNvPr id="113" name="그림 62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615" y="2431415"/>
              <a:ext cx="381635" cy="309880"/>
            </a:xfrm>
            <a:prstGeom prst="rect">
              <a:avLst/>
            </a:prstGeom>
            <a:noFill/>
          </p:spPr>
        </p:pic>
        <p:sp>
          <p:nvSpPr>
            <p:cNvPr id="114" name="TextBox 113"/>
            <p:cNvSpPr txBox="1">
              <a:spLocks/>
            </p:cNvSpPr>
            <p:nvPr/>
          </p:nvSpPr>
          <p:spPr>
            <a:xfrm>
              <a:off x="2370455" y="2484120"/>
              <a:ext cx="125095" cy="215900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37" name="텍스트 상자 64"/>
          <p:cNvSpPr txBox="1">
            <a:spLocks/>
          </p:cNvSpPr>
          <p:nvPr/>
        </p:nvSpPr>
        <p:spPr>
          <a:xfrm>
            <a:off x="2731700" y="2382222"/>
            <a:ext cx="5401945" cy="18605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defTabSz="508000" eaLnBrk="0"/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유해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위험방지계획서 실행력 강화를 위한 안전보건조치 시행</a:t>
            </a:r>
            <a:endParaRPr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38" name="그룹 65"/>
          <p:cNvGrpSpPr/>
          <p:nvPr/>
        </p:nvGrpSpPr>
        <p:grpSpPr>
          <a:xfrm>
            <a:off x="2306885" y="2647652"/>
            <a:ext cx="381635" cy="309880"/>
            <a:chOff x="2253615" y="2745740"/>
            <a:chExt cx="381635" cy="309880"/>
          </a:xfrm>
        </p:grpSpPr>
        <p:pic>
          <p:nvPicPr>
            <p:cNvPr id="111" name="그림 110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615" y="2745740"/>
              <a:ext cx="381635" cy="309880"/>
            </a:xfrm>
            <a:prstGeom prst="rect">
              <a:avLst/>
            </a:prstGeom>
            <a:noFill/>
          </p:spPr>
        </p:pic>
        <p:sp>
          <p:nvSpPr>
            <p:cNvPr id="112" name="TextBox 67"/>
            <p:cNvSpPr txBox="1">
              <a:spLocks/>
            </p:cNvSpPr>
            <p:nvPr/>
          </p:nvSpPr>
          <p:spPr>
            <a:xfrm>
              <a:off x="2370455" y="2798445"/>
              <a:ext cx="125095" cy="215900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4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39" name="텍스트 상자 68"/>
          <p:cNvSpPr txBox="1">
            <a:spLocks/>
          </p:cNvSpPr>
          <p:nvPr/>
        </p:nvSpPr>
        <p:spPr>
          <a:xfrm>
            <a:off x="2731700" y="2706072"/>
            <a:ext cx="4983572" cy="18605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defTabSz="508000" eaLnBrk="0"/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유해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위험방지계획서 사망재해 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다발 작업안전 이해 및 실행력 확보</a:t>
            </a:r>
          </a:p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cxnSp>
        <p:nvCxnSpPr>
          <p:cNvPr id="42" name="도형 74"/>
          <p:cNvCxnSpPr/>
          <p:nvPr/>
        </p:nvCxnSpPr>
        <p:spPr>
          <a:xfrm>
            <a:off x="2865050" y="3407747"/>
            <a:ext cx="635" cy="2383155"/>
          </a:xfrm>
          <a:prstGeom prst="line">
            <a:avLst/>
          </a:prstGeom>
          <a:ln w="12700" cap="flat" cmpd="sng">
            <a:solidFill>
              <a:schemeClr val="accent1">
                <a:lumMod val="40000"/>
                <a:lumOff val="60000"/>
                <a:alpha val="100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도형 75"/>
          <p:cNvCxnSpPr/>
          <p:nvPr/>
        </p:nvCxnSpPr>
        <p:spPr>
          <a:xfrm>
            <a:off x="3437820" y="3102947"/>
            <a:ext cx="635" cy="2672080"/>
          </a:xfrm>
          <a:prstGeom prst="line">
            <a:avLst/>
          </a:prstGeom>
          <a:ln w="12700" cap="flat" cmpd="sng">
            <a:solidFill>
              <a:schemeClr val="accent1">
                <a:lumMod val="60000"/>
                <a:lumOff val="40000"/>
                <a:alpha val="100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텍스트 상자 76"/>
          <p:cNvSpPr txBox="1">
            <a:spLocks/>
          </p:cNvSpPr>
          <p:nvPr/>
        </p:nvSpPr>
        <p:spPr>
          <a:xfrm>
            <a:off x="2303075" y="4207847"/>
            <a:ext cx="467995" cy="3390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학습</a:t>
            </a:r>
            <a:endParaRPr lang="ko-KR" altLang="en-US" sz="11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흐름</a:t>
            </a:r>
            <a:endParaRPr lang="ko-KR" altLang="en-US" sz="11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텍스트 상자 77"/>
          <p:cNvSpPr txBox="1">
            <a:spLocks/>
          </p:cNvSpPr>
          <p:nvPr/>
        </p:nvSpPr>
        <p:spPr>
          <a:xfrm>
            <a:off x="2903150" y="3464897"/>
            <a:ext cx="467995" cy="1701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도입</a:t>
            </a:r>
            <a:endParaRPr lang="ko-KR" altLang="en-US" sz="11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6" name="텍스트 상자 78"/>
          <p:cNvSpPr txBox="1">
            <a:spLocks/>
          </p:cNvSpPr>
          <p:nvPr/>
        </p:nvSpPr>
        <p:spPr>
          <a:xfrm>
            <a:off x="2903150" y="4417397"/>
            <a:ext cx="467995" cy="1701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전개</a:t>
            </a:r>
            <a:endParaRPr lang="ko-KR" altLang="en-US" sz="11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7" name="텍스트 상자 79"/>
          <p:cNvSpPr txBox="1">
            <a:spLocks/>
          </p:cNvSpPr>
          <p:nvPr/>
        </p:nvSpPr>
        <p:spPr>
          <a:xfrm>
            <a:off x="2903150" y="5453717"/>
            <a:ext cx="467995" cy="1701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b="1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정리</a:t>
            </a:r>
            <a:endParaRPr lang="ko-KR" altLang="en-US" sz="1100" b="1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cxnSp>
        <p:nvCxnSpPr>
          <p:cNvPr id="48" name="도형 80"/>
          <p:cNvCxnSpPr/>
          <p:nvPr/>
        </p:nvCxnSpPr>
        <p:spPr>
          <a:xfrm>
            <a:off x="6217215" y="3102947"/>
            <a:ext cx="635" cy="2703830"/>
          </a:xfrm>
          <a:prstGeom prst="line">
            <a:avLst/>
          </a:prstGeom>
          <a:ln w="12700" cap="flat" cmpd="sng">
            <a:solidFill>
              <a:schemeClr val="accent1">
                <a:lumMod val="60000"/>
                <a:lumOff val="40000"/>
                <a:alpha val="100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그룹 82"/>
          <p:cNvGrpSpPr/>
          <p:nvPr/>
        </p:nvGrpSpPr>
        <p:grpSpPr>
          <a:xfrm>
            <a:off x="3510210" y="3747077"/>
            <a:ext cx="252730" cy="203200"/>
            <a:chOff x="3456940" y="3897630"/>
            <a:chExt cx="252730" cy="203200"/>
          </a:xfrm>
        </p:grpSpPr>
        <p:pic>
          <p:nvPicPr>
            <p:cNvPr id="109" name="그림 83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9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6940" y="389763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10" name="TextBox 84"/>
            <p:cNvSpPr txBox="1">
              <a:spLocks/>
            </p:cNvSpPr>
            <p:nvPr/>
          </p:nvSpPr>
          <p:spPr>
            <a:xfrm>
              <a:off x="3533775" y="3921125"/>
              <a:ext cx="103505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51" name="텍스트 상자 85"/>
          <p:cNvSpPr txBox="1">
            <a:spLocks/>
          </p:cNvSpPr>
          <p:nvPr/>
        </p:nvSpPr>
        <p:spPr>
          <a:xfrm>
            <a:off x="3797865" y="3761682"/>
            <a:ext cx="3020060" cy="12192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건설업 산재 및 </a:t>
            </a:r>
            <a:r>
              <a:rPr lang="ko-KR" altLang="en-US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사망사고</a:t>
            </a:r>
            <a:r>
              <a:rPr lang="en-US" altLang="ko-KR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현황</a:t>
            </a: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52" name="그룹 86"/>
          <p:cNvGrpSpPr/>
          <p:nvPr/>
        </p:nvGrpSpPr>
        <p:grpSpPr>
          <a:xfrm>
            <a:off x="3510210" y="3987482"/>
            <a:ext cx="252730" cy="203200"/>
            <a:chOff x="3456940" y="4160520"/>
            <a:chExt cx="252730" cy="203200"/>
          </a:xfrm>
        </p:grpSpPr>
        <p:pic>
          <p:nvPicPr>
            <p:cNvPr id="107" name="그림 106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bg1">
                  <a:lumMod val="8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6940" y="416052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08" name="TextBox 107"/>
            <p:cNvSpPr txBox="1">
              <a:spLocks/>
            </p:cNvSpPr>
            <p:nvPr/>
          </p:nvSpPr>
          <p:spPr>
            <a:xfrm>
              <a:off x="3533775" y="4180205"/>
              <a:ext cx="952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53" name="텍스트 상자 89"/>
          <p:cNvSpPr txBox="1">
            <a:spLocks/>
          </p:cNvSpPr>
          <p:nvPr/>
        </p:nvSpPr>
        <p:spPr>
          <a:xfrm>
            <a:off x="3797865" y="4011612"/>
            <a:ext cx="3020060" cy="12192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사업주 및 관리감독자 책임과 역할</a:t>
            </a: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54" name="그룹 90"/>
          <p:cNvGrpSpPr/>
          <p:nvPr/>
        </p:nvGrpSpPr>
        <p:grpSpPr>
          <a:xfrm>
            <a:off x="3510210" y="4229917"/>
            <a:ext cx="252095" cy="203200"/>
            <a:chOff x="3456940" y="4432935"/>
            <a:chExt cx="252095" cy="203200"/>
          </a:xfrm>
        </p:grpSpPr>
        <p:pic>
          <p:nvPicPr>
            <p:cNvPr id="105" name="그림 104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7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6940" y="4432935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06" name="TextBox 105"/>
            <p:cNvSpPr txBox="1">
              <a:spLocks/>
            </p:cNvSpPr>
            <p:nvPr/>
          </p:nvSpPr>
          <p:spPr>
            <a:xfrm>
              <a:off x="3533775" y="4467225"/>
              <a:ext cx="825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56" name="그룹 94"/>
          <p:cNvGrpSpPr/>
          <p:nvPr/>
        </p:nvGrpSpPr>
        <p:grpSpPr>
          <a:xfrm>
            <a:off x="3510210" y="4827416"/>
            <a:ext cx="252095" cy="203200"/>
            <a:chOff x="3456940" y="4815840"/>
            <a:chExt cx="252095" cy="203200"/>
          </a:xfrm>
        </p:grpSpPr>
        <p:pic>
          <p:nvPicPr>
            <p:cNvPr id="103" name="그림 102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6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6940" y="481584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04" name="TextBox 103"/>
            <p:cNvSpPr txBox="1">
              <a:spLocks/>
            </p:cNvSpPr>
            <p:nvPr/>
          </p:nvSpPr>
          <p:spPr>
            <a:xfrm>
              <a:off x="3533775" y="4850130"/>
              <a:ext cx="825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4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58" name="텍스트 상자 98"/>
          <p:cNvSpPr txBox="1">
            <a:spLocks/>
          </p:cNvSpPr>
          <p:nvPr/>
        </p:nvSpPr>
        <p:spPr>
          <a:xfrm>
            <a:off x="3571170" y="3467437"/>
            <a:ext cx="3020060" cy="23558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학습목표 확인</a:t>
            </a:r>
            <a:endParaRPr lang="ko-KR" altLang="en-US" sz="105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cxnSp>
        <p:nvCxnSpPr>
          <p:cNvPr id="59" name="도형 99"/>
          <p:cNvCxnSpPr/>
          <p:nvPr/>
        </p:nvCxnSpPr>
        <p:spPr>
          <a:xfrm>
            <a:off x="2856160" y="3693497"/>
            <a:ext cx="5934710" cy="635"/>
          </a:xfrm>
          <a:prstGeom prst="line">
            <a:avLst/>
          </a:prstGeom>
          <a:ln w="12700" cap="flat" cmpd="sng">
            <a:solidFill>
              <a:schemeClr val="accent1">
                <a:lumMod val="40000"/>
                <a:lumOff val="60000"/>
                <a:alpha val="100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도형 101"/>
          <p:cNvCxnSpPr/>
          <p:nvPr/>
        </p:nvCxnSpPr>
        <p:spPr>
          <a:xfrm>
            <a:off x="2857488" y="5357826"/>
            <a:ext cx="5934710" cy="635"/>
          </a:xfrm>
          <a:prstGeom prst="line">
            <a:avLst/>
          </a:prstGeom>
          <a:ln w="12700" cap="flat" cmpd="sng">
            <a:solidFill>
              <a:schemeClr val="accent1">
                <a:lumMod val="40000"/>
                <a:lumOff val="60000"/>
                <a:alpha val="100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103"/>
          <p:cNvGrpSpPr/>
          <p:nvPr/>
        </p:nvGrpSpPr>
        <p:grpSpPr>
          <a:xfrm>
            <a:off x="6289605" y="3747077"/>
            <a:ext cx="252730" cy="203200"/>
            <a:chOff x="6236335" y="3897630"/>
            <a:chExt cx="252730" cy="203200"/>
          </a:xfrm>
        </p:grpSpPr>
        <p:pic>
          <p:nvPicPr>
            <p:cNvPr id="101" name="그림 100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9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6335" y="389763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02" name="TextBox 101"/>
            <p:cNvSpPr txBox="1">
              <a:spLocks/>
            </p:cNvSpPr>
            <p:nvPr/>
          </p:nvSpPr>
          <p:spPr>
            <a:xfrm>
              <a:off x="6313170" y="3921125"/>
              <a:ext cx="103505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62" name="그룹 106"/>
          <p:cNvGrpSpPr/>
          <p:nvPr/>
        </p:nvGrpSpPr>
        <p:grpSpPr>
          <a:xfrm>
            <a:off x="6289605" y="3954317"/>
            <a:ext cx="252730" cy="203200"/>
            <a:chOff x="6236335" y="4194810"/>
            <a:chExt cx="252730" cy="203200"/>
          </a:xfrm>
        </p:grpSpPr>
        <p:pic>
          <p:nvPicPr>
            <p:cNvPr id="99" name="그림 98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bg1">
                  <a:lumMod val="8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6335" y="419481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00" name="TextBox 99"/>
            <p:cNvSpPr txBox="1">
              <a:spLocks/>
            </p:cNvSpPr>
            <p:nvPr/>
          </p:nvSpPr>
          <p:spPr>
            <a:xfrm>
              <a:off x="6313170" y="4214495"/>
              <a:ext cx="952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63" name="그룹 109"/>
          <p:cNvGrpSpPr/>
          <p:nvPr/>
        </p:nvGrpSpPr>
        <p:grpSpPr>
          <a:xfrm>
            <a:off x="6289605" y="4214818"/>
            <a:ext cx="252095" cy="203200"/>
            <a:chOff x="6236335" y="4484370"/>
            <a:chExt cx="252095" cy="203200"/>
          </a:xfrm>
        </p:grpSpPr>
        <p:pic>
          <p:nvPicPr>
            <p:cNvPr id="97" name="그림 96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7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6335" y="448437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98" name="TextBox 97"/>
            <p:cNvSpPr txBox="1">
              <a:spLocks/>
            </p:cNvSpPr>
            <p:nvPr/>
          </p:nvSpPr>
          <p:spPr>
            <a:xfrm>
              <a:off x="6313170" y="4518660"/>
              <a:ext cx="825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64" name="그룹 112"/>
          <p:cNvGrpSpPr/>
          <p:nvPr/>
        </p:nvGrpSpPr>
        <p:grpSpPr>
          <a:xfrm>
            <a:off x="6289605" y="4743422"/>
            <a:ext cx="252730" cy="203200"/>
            <a:chOff x="6236335" y="4781550"/>
            <a:chExt cx="252730" cy="203200"/>
          </a:xfrm>
        </p:grpSpPr>
        <p:pic>
          <p:nvPicPr>
            <p:cNvPr id="95" name="그림 94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6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6335" y="478155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96" name="TextBox 95"/>
            <p:cNvSpPr txBox="1">
              <a:spLocks/>
            </p:cNvSpPr>
            <p:nvPr/>
          </p:nvSpPr>
          <p:spPr>
            <a:xfrm>
              <a:off x="6313170" y="4815840"/>
              <a:ext cx="825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5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65" name="텍스트 상자 115"/>
          <p:cNvSpPr txBox="1">
            <a:spLocks/>
          </p:cNvSpPr>
          <p:nvPr/>
        </p:nvSpPr>
        <p:spPr>
          <a:xfrm>
            <a:off x="6569005" y="3766737"/>
            <a:ext cx="2251467" cy="185862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산재 및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사망사고</a:t>
            </a:r>
            <a:r>
              <a:rPr lang="en-US" altLang="ko-KR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현황 이해</a:t>
            </a: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6" name="텍스트 상자 116"/>
          <p:cNvSpPr txBox="1">
            <a:spLocks/>
          </p:cNvSpPr>
          <p:nvPr/>
        </p:nvSpPr>
        <p:spPr>
          <a:xfrm>
            <a:off x="6569005" y="3983501"/>
            <a:ext cx="2251467" cy="167189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법상 의무 및 직무 주지</a:t>
            </a: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8" name="텍스트 상자 120"/>
          <p:cNvSpPr txBox="1">
            <a:spLocks/>
          </p:cNvSpPr>
          <p:nvPr/>
        </p:nvSpPr>
        <p:spPr>
          <a:xfrm>
            <a:off x="6569005" y="4246542"/>
            <a:ext cx="2323475" cy="163121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위험등급제의 이해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9" name="텍스트 상자 121"/>
          <p:cNvSpPr txBox="1">
            <a:spLocks/>
          </p:cNvSpPr>
          <p:nvPr/>
        </p:nvSpPr>
        <p:spPr>
          <a:xfrm>
            <a:off x="6569005" y="4767526"/>
            <a:ext cx="2251467" cy="161593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10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 다발 세부 작업현황 주지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71" name="그룹 123"/>
          <p:cNvGrpSpPr/>
          <p:nvPr/>
        </p:nvGrpSpPr>
        <p:grpSpPr>
          <a:xfrm>
            <a:off x="3510210" y="5401952"/>
            <a:ext cx="252730" cy="203200"/>
            <a:chOff x="3456940" y="5445760"/>
            <a:chExt cx="252730" cy="203200"/>
          </a:xfrm>
        </p:grpSpPr>
        <p:pic>
          <p:nvPicPr>
            <p:cNvPr id="91" name="그림 90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9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6940" y="544576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92" name="TextBox 91"/>
            <p:cNvSpPr txBox="1">
              <a:spLocks/>
            </p:cNvSpPr>
            <p:nvPr/>
          </p:nvSpPr>
          <p:spPr>
            <a:xfrm>
              <a:off x="3533775" y="5469255"/>
              <a:ext cx="103505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72" name="텍스트 상자 126"/>
          <p:cNvSpPr txBox="1">
            <a:spLocks/>
          </p:cNvSpPr>
          <p:nvPr/>
        </p:nvSpPr>
        <p:spPr>
          <a:xfrm>
            <a:off x="3797865" y="5435230"/>
            <a:ext cx="3020060" cy="12192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단원별 리뷰를 통해 주요 요점 정리</a:t>
            </a: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73" name="그룹 127"/>
          <p:cNvGrpSpPr/>
          <p:nvPr/>
        </p:nvGrpSpPr>
        <p:grpSpPr>
          <a:xfrm>
            <a:off x="3510210" y="5617217"/>
            <a:ext cx="252730" cy="203200"/>
            <a:chOff x="3456940" y="5661025"/>
            <a:chExt cx="252730" cy="203200"/>
          </a:xfrm>
        </p:grpSpPr>
        <p:pic>
          <p:nvPicPr>
            <p:cNvPr id="89" name="그림 88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bg1">
                  <a:lumMod val="8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456940" y="5661025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90" name="TextBox 89"/>
            <p:cNvSpPr txBox="1">
              <a:spLocks/>
            </p:cNvSpPr>
            <p:nvPr/>
          </p:nvSpPr>
          <p:spPr>
            <a:xfrm>
              <a:off x="3533775" y="5680710"/>
              <a:ext cx="952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74" name="텍스트 상자 130"/>
          <p:cNvSpPr txBox="1">
            <a:spLocks/>
          </p:cNvSpPr>
          <p:nvPr/>
        </p:nvSpPr>
        <p:spPr>
          <a:xfrm>
            <a:off x="3797865" y="5641347"/>
            <a:ext cx="3020060" cy="121920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교육 종료 전 주요 항목 간략 정리</a:t>
            </a:r>
            <a:endParaRPr lang="ko-KR" altLang="en-US" sz="1000" b="0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75" name="그룹 131"/>
          <p:cNvGrpSpPr/>
          <p:nvPr/>
        </p:nvGrpSpPr>
        <p:grpSpPr>
          <a:xfrm>
            <a:off x="6304210" y="5391342"/>
            <a:ext cx="252730" cy="203200"/>
            <a:chOff x="6250940" y="5556885"/>
            <a:chExt cx="252730" cy="203200"/>
          </a:xfrm>
        </p:grpSpPr>
        <p:pic>
          <p:nvPicPr>
            <p:cNvPr id="87" name="그림 86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9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50940" y="5556885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88" name="TextBox 87"/>
            <p:cNvSpPr txBox="1">
              <a:spLocks/>
            </p:cNvSpPr>
            <p:nvPr/>
          </p:nvSpPr>
          <p:spPr>
            <a:xfrm>
              <a:off x="6327775" y="5580380"/>
              <a:ext cx="103505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76" name="텍스트 상자 134"/>
          <p:cNvSpPr txBox="1">
            <a:spLocks/>
          </p:cNvSpPr>
          <p:nvPr/>
        </p:nvSpPr>
        <p:spPr>
          <a:xfrm>
            <a:off x="6591865" y="5423697"/>
            <a:ext cx="2156599" cy="242104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00" b="0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charset="0"/>
                <a:ea typeface="맑은 고딕" charset="0"/>
              </a:rPr>
              <a:t>무작위 개별 질문 활용</a:t>
            </a:r>
            <a:endParaRPr lang="ko-KR" altLang="en-US" sz="1000" b="0" cap="none" dirty="0">
              <a:solidFill>
                <a:schemeClr val="tx1">
                  <a:lumMod val="75000"/>
                  <a:lumOff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138" name="그룹 137"/>
          <p:cNvGrpSpPr/>
          <p:nvPr/>
        </p:nvGrpSpPr>
        <p:grpSpPr>
          <a:xfrm>
            <a:off x="2306885" y="5926157"/>
            <a:ext cx="4998085" cy="310515"/>
            <a:chOff x="2306885" y="5954732"/>
            <a:chExt cx="4998085" cy="310515"/>
          </a:xfrm>
        </p:grpSpPr>
        <p:grpSp>
          <p:nvGrpSpPr>
            <p:cNvPr id="79" name="그룹 137"/>
            <p:cNvGrpSpPr/>
            <p:nvPr/>
          </p:nvGrpSpPr>
          <p:grpSpPr>
            <a:xfrm>
              <a:off x="2306885" y="5954732"/>
              <a:ext cx="382270" cy="310515"/>
              <a:chOff x="2253615" y="6052820"/>
              <a:chExt cx="382270" cy="310515"/>
            </a:xfrm>
          </p:grpSpPr>
          <p:pic>
            <p:nvPicPr>
              <p:cNvPr id="85" name="그림 84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53615" y="6052820"/>
                <a:ext cx="382270" cy="310515"/>
              </a:xfrm>
              <a:prstGeom prst="rect">
                <a:avLst/>
              </a:prstGeom>
              <a:noFill/>
            </p:spPr>
          </p:pic>
          <p:sp>
            <p:nvSpPr>
              <p:cNvPr id="86" name="TextBox 85"/>
              <p:cNvSpPr txBox="1">
                <a:spLocks/>
              </p:cNvSpPr>
              <p:nvPr/>
            </p:nvSpPr>
            <p:spPr>
              <a:xfrm>
                <a:off x="2370455" y="6105525"/>
                <a:ext cx="125730" cy="21653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14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rPr>
                  <a:t>1</a:t>
                </a:r>
                <a:endParaRPr lang="ko-KR" altLang="en-US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endParaRPr>
              </a:p>
            </p:txBody>
          </p:sp>
        </p:grpSp>
        <p:sp>
          <p:nvSpPr>
            <p:cNvPr id="80" name="텍스트 상자 140"/>
            <p:cNvSpPr txBox="1">
              <a:spLocks/>
            </p:cNvSpPr>
            <p:nvPr/>
          </p:nvSpPr>
          <p:spPr>
            <a:xfrm>
              <a:off x="2731700" y="6003627"/>
              <a:ext cx="4573270" cy="186055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2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[재해지표]교육지원사업장의 사고사망만인율 감소</a:t>
              </a:r>
              <a:endParaRPr lang="ko-KR" altLang="en-US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2306885" y="6269057"/>
            <a:ext cx="6441580" cy="310515"/>
            <a:chOff x="2306885" y="6269057"/>
            <a:chExt cx="6441580" cy="310515"/>
          </a:xfrm>
        </p:grpSpPr>
        <p:grpSp>
          <p:nvGrpSpPr>
            <p:cNvPr id="81" name="그룹 141"/>
            <p:cNvGrpSpPr/>
            <p:nvPr/>
          </p:nvGrpSpPr>
          <p:grpSpPr>
            <a:xfrm>
              <a:off x="2306885" y="6269057"/>
              <a:ext cx="382270" cy="310515"/>
              <a:chOff x="2253615" y="6367145"/>
              <a:chExt cx="382270" cy="310515"/>
            </a:xfrm>
          </p:grpSpPr>
          <p:pic>
            <p:nvPicPr>
              <p:cNvPr id="83" name="그림 8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3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53615" y="6367145"/>
                <a:ext cx="382270" cy="310515"/>
              </a:xfrm>
              <a:prstGeom prst="rect">
                <a:avLst/>
              </a:prstGeom>
              <a:noFill/>
            </p:spPr>
          </p:pic>
          <p:sp>
            <p:nvSpPr>
              <p:cNvPr id="84" name="TextBox 83"/>
              <p:cNvSpPr txBox="1">
                <a:spLocks/>
              </p:cNvSpPr>
              <p:nvPr/>
            </p:nvSpPr>
            <p:spPr>
              <a:xfrm>
                <a:off x="2370455" y="6419850"/>
                <a:ext cx="125730" cy="216535"/>
              </a:xfrm>
              <a:prstGeom prst="rect">
                <a:avLst/>
              </a:prstGeom>
              <a:noFill/>
            </p:spPr>
            <p:txBody>
              <a:bodyPr vert="horz" wrap="squar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14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rPr>
                  <a:t>2</a:t>
                </a:r>
                <a:endParaRPr lang="ko-KR" altLang="en-US" sz="1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endParaRPr>
              </a:p>
            </p:txBody>
          </p:sp>
        </p:grpSp>
        <p:sp>
          <p:nvSpPr>
            <p:cNvPr id="82" name="텍스트 상자 144"/>
            <p:cNvSpPr txBox="1">
              <a:spLocks/>
            </p:cNvSpPr>
            <p:nvPr/>
          </p:nvSpPr>
          <p:spPr>
            <a:xfrm>
              <a:off x="2731701" y="6327477"/>
              <a:ext cx="6016764" cy="197867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2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[성과관리]교육만족도 성과측정(긍정 90% 이상), 현업적용도 성과측정(긍정 80% 이상)</a:t>
              </a:r>
              <a:endParaRPr lang="ko-KR" altLang="en-US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19" name="모서리가 둥근 직사각형 118"/>
          <p:cNvSpPr>
            <a:spLocks/>
          </p:cNvSpPr>
          <p:nvPr/>
        </p:nvSpPr>
        <p:spPr>
          <a:xfrm>
            <a:off x="2225675" y="3097535"/>
            <a:ext cx="1197610" cy="305435"/>
          </a:xfrm>
          <a:prstGeom prst="roundRect">
            <a:avLst>
              <a:gd name="adj" fmla="val 20395"/>
            </a:avLst>
          </a:prstGeom>
          <a:solidFill>
            <a:srgbClr val="00B0F0">
              <a:alpha val="73005"/>
            </a:srgb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120" name="텍스트 상자 71"/>
          <p:cNvSpPr txBox="1">
            <a:spLocks/>
          </p:cNvSpPr>
          <p:nvPr/>
        </p:nvSpPr>
        <p:spPr>
          <a:xfrm>
            <a:off x="2668905" y="3143890"/>
            <a:ext cx="516255" cy="1866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구 분</a:t>
            </a:r>
            <a:endParaRPr lang="ko-KR" altLang="en-US" sz="12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1" name="모서리가 둥근 직사각형 120"/>
          <p:cNvSpPr>
            <a:spLocks/>
          </p:cNvSpPr>
          <p:nvPr/>
        </p:nvSpPr>
        <p:spPr>
          <a:xfrm>
            <a:off x="3427730" y="3096265"/>
            <a:ext cx="2774950" cy="305435"/>
          </a:xfrm>
          <a:prstGeom prst="roundRect">
            <a:avLst>
              <a:gd name="adj" fmla="val 20395"/>
            </a:avLst>
          </a:prstGeom>
          <a:solidFill>
            <a:schemeClr val="tx1">
              <a:lumMod val="50000"/>
              <a:lumOff val="50000"/>
              <a:alpha val="73005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122" name="모서리가 둥근 직사각형 121"/>
          <p:cNvSpPr>
            <a:spLocks/>
          </p:cNvSpPr>
          <p:nvPr/>
        </p:nvSpPr>
        <p:spPr>
          <a:xfrm>
            <a:off x="6196330" y="3088010"/>
            <a:ext cx="2592705" cy="305435"/>
          </a:xfrm>
          <a:prstGeom prst="roundRect">
            <a:avLst>
              <a:gd name="adj" fmla="val 20395"/>
            </a:avLst>
          </a:prstGeom>
          <a:solidFill>
            <a:schemeClr val="accent1">
              <a:lumMod val="50000"/>
              <a:alpha val="73005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1330325" eaLnBrk="0" fontAlgn="base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5648325" algn="l"/>
              </a:tabLst>
            </a:pPr>
            <a:endParaRPr lang="ko-KR" altLang="en-US" sz="1600" b="0" cap="none" dirty="0">
              <a:gradFill rotWithShape="1">
                <a:gsLst>
                  <a:gs pos="0">
                    <a:srgbClr val="FFFFFF">
                      <a:lumMod val="85000"/>
                    </a:srgbClr>
                  </a:gs>
                  <a:gs pos="50000">
                    <a:srgbClr val="FFFFFF"/>
                  </a:gs>
                  <a:gs pos="100000">
                    <a:srgbClr val="FFFFFF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123" name="텍스트 상자 73"/>
          <p:cNvSpPr txBox="1">
            <a:spLocks/>
          </p:cNvSpPr>
          <p:nvPr/>
        </p:nvSpPr>
        <p:spPr>
          <a:xfrm>
            <a:off x="3611880" y="3143890"/>
            <a:ext cx="2230755" cy="1866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교수·학습 활동</a:t>
            </a:r>
            <a:endParaRPr lang="ko-KR" altLang="en-US" sz="12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4" name="텍스트 상자 81"/>
          <p:cNvSpPr txBox="1">
            <a:spLocks/>
          </p:cNvSpPr>
          <p:nvPr/>
        </p:nvSpPr>
        <p:spPr>
          <a:xfrm>
            <a:off x="6358255" y="3143890"/>
            <a:ext cx="2230755" cy="1866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자료 및 지도상 유의점</a:t>
            </a:r>
            <a:endParaRPr lang="ko-KR" altLang="en-US" sz="12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127" name="그룹 126"/>
          <p:cNvGrpSpPr/>
          <p:nvPr/>
        </p:nvGrpSpPr>
        <p:grpSpPr>
          <a:xfrm>
            <a:off x="2571736" y="357166"/>
            <a:ext cx="5974432" cy="648072"/>
            <a:chOff x="2571736" y="357166"/>
            <a:chExt cx="5974432" cy="648072"/>
          </a:xfrm>
        </p:grpSpPr>
        <p:sp>
          <p:nvSpPr>
            <p:cNvPr id="125" name="제목 1"/>
            <p:cNvSpPr txBox="1">
              <a:spLocks/>
            </p:cNvSpPr>
            <p:nvPr/>
          </p:nvSpPr>
          <p:spPr>
            <a:xfrm>
              <a:off x="2571736" y="357166"/>
              <a:ext cx="5974432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2800" b="1" i="0" u="none" strike="noStrike" kern="1200" cap="none" spc="-15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+mj-ea"/>
                  <a:ea typeface="+mj-ea"/>
                  <a:cs typeface="+mj-cs"/>
                </a:rPr>
                <a:t>학습개요</a:t>
              </a:r>
            </a:p>
          </p:txBody>
        </p:sp>
        <p:pic>
          <p:nvPicPr>
            <p:cNvPr id="126" name="Picture 2"/>
            <p:cNvPicPr>
              <a:picLocks noChangeAspect="1" noChangeArrowheads="1"/>
            </p:cNvPicPr>
            <p:nvPr/>
          </p:nvPicPr>
          <p:blipFill>
            <a:blip r:embed="rId7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4071934" y="404664"/>
              <a:ext cx="293004" cy="381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8" name="TextBox 127"/>
          <p:cNvSpPr txBox="1"/>
          <p:nvPr/>
        </p:nvSpPr>
        <p:spPr>
          <a:xfrm>
            <a:off x="3714744" y="4192333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유해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위험방지계획서 실행력 강화를 위한 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85750" indent="-285750"/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공단 사업방안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위험등급제 도입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-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사망 다발작업 계획서 이행결과 확인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3726222" y="4808807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사망재해 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10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 다발작업안전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- 10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 다발작업의 현황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- 10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 다발 작업안전 및 재해사례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endParaRPr lang="ko-KR" altLang="en-US" dirty="0"/>
          </a:p>
        </p:txBody>
      </p:sp>
      <p:grpSp>
        <p:nvGrpSpPr>
          <p:cNvPr id="130" name="그룹 112"/>
          <p:cNvGrpSpPr/>
          <p:nvPr/>
        </p:nvGrpSpPr>
        <p:grpSpPr>
          <a:xfrm>
            <a:off x="6286512" y="4484528"/>
            <a:ext cx="252095" cy="203200"/>
            <a:chOff x="6236335" y="4781550"/>
            <a:chExt cx="252095" cy="203200"/>
          </a:xfrm>
        </p:grpSpPr>
        <p:pic>
          <p:nvPicPr>
            <p:cNvPr id="131" name="그림 130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6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6335" y="478155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32" name="TextBox 131"/>
            <p:cNvSpPr txBox="1">
              <a:spLocks/>
            </p:cNvSpPr>
            <p:nvPr/>
          </p:nvSpPr>
          <p:spPr>
            <a:xfrm>
              <a:off x="6313170" y="4815840"/>
              <a:ext cx="825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4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6476012" y="4460465"/>
            <a:ext cx="2643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이행결과 작성 및 비치방법 주지</a:t>
            </a:r>
            <a:endParaRPr lang="ko-KR" altLang="en-US" sz="1000" dirty="0"/>
          </a:p>
        </p:txBody>
      </p:sp>
      <p:sp>
        <p:nvSpPr>
          <p:cNvPr id="135" name="TextBox 134"/>
          <p:cNvSpPr txBox="1"/>
          <p:nvPr/>
        </p:nvSpPr>
        <p:spPr>
          <a:xfrm>
            <a:off x="6476012" y="4984594"/>
            <a:ext cx="292895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10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 다발작업 재해사례 및 예방대책</a:t>
            </a:r>
            <a:endParaRPr lang="en-US" altLang="ko-KR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r>
              <a:rPr lang="en-US" altLang="ko-K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강조</a:t>
            </a:r>
          </a:p>
          <a:p>
            <a:endParaRPr lang="ko-KR" altLang="en-US" dirty="0"/>
          </a:p>
        </p:txBody>
      </p:sp>
      <p:grpSp>
        <p:nvGrpSpPr>
          <p:cNvPr id="136" name="그룹 112"/>
          <p:cNvGrpSpPr/>
          <p:nvPr/>
        </p:nvGrpSpPr>
        <p:grpSpPr>
          <a:xfrm>
            <a:off x="6286512" y="5011750"/>
            <a:ext cx="252095" cy="203200"/>
            <a:chOff x="6236335" y="4781550"/>
            <a:chExt cx="252095" cy="203200"/>
          </a:xfrm>
        </p:grpSpPr>
        <p:pic>
          <p:nvPicPr>
            <p:cNvPr id="140" name="그림 139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prstClr val="black"/>
                <a:schemeClr val="bg1">
                  <a:lumMod val="65000"/>
                  <a:lumOff val="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6335" y="4781550"/>
              <a:ext cx="252730" cy="203200"/>
            </a:xfrm>
            <a:prstGeom prst="rect">
              <a:avLst/>
            </a:prstGeom>
            <a:noFill/>
          </p:spPr>
        </p:pic>
        <p:sp>
          <p:nvSpPr>
            <p:cNvPr id="141" name="TextBox 140"/>
            <p:cNvSpPr txBox="1">
              <a:spLocks/>
            </p:cNvSpPr>
            <p:nvPr/>
          </p:nvSpPr>
          <p:spPr>
            <a:xfrm>
              <a:off x="6313170" y="4815840"/>
              <a:ext cx="82550" cy="154305"/>
            </a:xfrm>
            <a:prstGeom prst="rect">
              <a:avLst/>
            </a:prstGeom>
            <a:noFill/>
          </p:spPr>
          <p:txBody>
            <a:bodyPr vert="horz" wrap="squar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000" b="1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6</a:t>
              </a:r>
              <a:endParaRPr lang="ko-KR" altLang="en-US" sz="1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29" name="모서리가 둥근 직사각형 28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0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1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2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49350" y="1422203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관리감독자(제14조)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100455" y="1920875"/>
            <a:ext cx="7312025" cy="7569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경영조직에서 생산과 관련된 업무와 그 소속직원을 직접 지휘, 감독하는 부서의 장 또는 그 직위를 담당하는 관리감독자로 지정된 자는 안전보건에 관한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업무를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수행하여</a:t>
            </a:r>
            <a:r>
              <a:rPr lang="ko-KR" altLang="en-US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야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함. 또한, 사업주는 관리감독자에게 업무 수행에 필요한 권한을 부여하고 시설ㆍ장비ㆍ예산, 기타 필요한 지원을 하여야 함.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3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sp>
        <p:nvSpPr>
          <p:cNvPr id="33" name="모서리가 둥근 직사각형 32"/>
          <p:cNvSpPr>
            <a:spLocks/>
          </p:cNvSpPr>
          <p:nvPr/>
        </p:nvSpPr>
        <p:spPr>
          <a:xfrm>
            <a:off x="827405" y="2880995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4" name="TextBox 33"/>
          <p:cNvSpPr txBox="1">
            <a:spLocks/>
          </p:cNvSpPr>
          <p:nvPr/>
        </p:nvSpPr>
        <p:spPr>
          <a:xfrm>
            <a:off x="971550" y="3343037"/>
            <a:ext cx="7765415" cy="34163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관리감독자가 지휘ㆍ감독하는 작업과 관련된 기계ㆍ기구 또는 설비의 안전ㆍ보건 점검 및 이상 유무의 확인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관리감독자에게 소속된 근로자의 작업복ㆍ보호구 및 방호장치의 점검과 그 착용ㆍ사용에 관한 교육ㆍ지도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해당 작업에서 발생한 산업재해에 관한 보고 및 이에 대한 응급조치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해당 작업의 작업장 정리ㆍ정돈 및 통로확보에 대한 확인ㆍ감독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해당 사업장의 다음 각 목의 어느 하나에 해당하는 사람의 지도ㆍ조언에 대한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협조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: 산업보건의,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안전관리자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(또는 안전관리전문기관), 보건관리자(또는 보건관리전문기관),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안전보건관리담당자</a:t>
            </a:r>
            <a:endParaRPr lang="en-US" altLang="ko-KR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(또는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안전관리전문기관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또는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보건관리전문기관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)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위험성평가를 위한 업무에 기인하는 유해ㆍ위험요인의 파악 및 그 결과에 따른 개선조치의 시행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위험방지가 특히 필요한 작업(38개 작업, 시행령 별표2)에 대한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업무</a:t>
            </a:r>
            <a:endParaRPr lang="en-US" altLang="ko-KR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: 예) 밀폐된 장소에서의 작업, 운반하역기계 작업, 크레인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등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유해하거나 위험한 작업에 근로자를 사용할 때 실시하는 특별교육 중 안전에 관한 교육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유해ㆍ위험기계 등의 안전에 관한 성능검사(관리감독자가 법 제36조의2제2항의 사람인 경우로 한정)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해당 작업의 성격상 유해 또는 위험을 방지하기 위한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업무로서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안전보건규칙으로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정하는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업무</a:t>
            </a:r>
            <a: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(19개 작업) 및 작업 시작 전 점검업무(18개 작업)</a:t>
            </a:r>
            <a:br>
              <a:rPr lang="en-US" altLang="ko-KR" sz="1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endParaRPr lang="en-US" altLang="ko-KR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5" name="모서리가 둥근 직사각형 34"/>
          <p:cNvSpPr>
            <a:spLocks/>
          </p:cNvSpPr>
          <p:nvPr/>
        </p:nvSpPr>
        <p:spPr>
          <a:xfrm>
            <a:off x="697230" y="2880995"/>
            <a:ext cx="1644650" cy="36385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36" name="TextBox 35"/>
          <p:cNvSpPr txBox="1">
            <a:spLocks/>
          </p:cNvSpPr>
          <p:nvPr/>
        </p:nvSpPr>
        <p:spPr>
          <a:xfrm>
            <a:off x="1076325" y="2907030"/>
            <a:ext cx="6736715" cy="35941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 업무내용</a:t>
            </a: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 rotWithShape="1"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1" y="2853055"/>
            <a:ext cx="413385" cy="418465"/>
          </a:xfrm>
          <a:prstGeom prst="rect">
            <a:avLst/>
          </a:prstGeom>
          <a:noFill/>
        </p:spPr>
      </p:pic>
      <p:sp>
        <p:nvSpPr>
          <p:cNvPr id="38" name="타원 37"/>
          <p:cNvSpPr>
            <a:spLocks/>
          </p:cNvSpPr>
          <p:nvPr/>
        </p:nvSpPr>
        <p:spPr>
          <a:xfrm>
            <a:off x="817245" y="340931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1</a:t>
            </a:r>
          </a:p>
        </p:txBody>
      </p:sp>
      <p:sp>
        <p:nvSpPr>
          <p:cNvPr id="39" name="타원 38"/>
          <p:cNvSpPr>
            <a:spLocks/>
          </p:cNvSpPr>
          <p:nvPr/>
        </p:nvSpPr>
        <p:spPr>
          <a:xfrm>
            <a:off x="817245" y="362140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2</a:t>
            </a:r>
          </a:p>
        </p:txBody>
      </p:sp>
      <p:sp>
        <p:nvSpPr>
          <p:cNvPr id="40" name="타원 39"/>
          <p:cNvSpPr>
            <a:spLocks/>
          </p:cNvSpPr>
          <p:nvPr/>
        </p:nvSpPr>
        <p:spPr>
          <a:xfrm>
            <a:off x="817245" y="3860800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3</a:t>
            </a:r>
          </a:p>
        </p:txBody>
      </p:sp>
      <p:sp>
        <p:nvSpPr>
          <p:cNvPr id="41" name="타원 40"/>
          <p:cNvSpPr>
            <a:spLocks/>
          </p:cNvSpPr>
          <p:nvPr/>
        </p:nvSpPr>
        <p:spPr>
          <a:xfrm>
            <a:off x="817245" y="4055110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4</a:t>
            </a:r>
          </a:p>
        </p:txBody>
      </p:sp>
      <p:sp>
        <p:nvSpPr>
          <p:cNvPr id="42" name="타원 41"/>
          <p:cNvSpPr>
            <a:spLocks/>
          </p:cNvSpPr>
          <p:nvPr/>
        </p:nvSpPr>
        <p:spPr>
          <a:xfrm>
            <a:off x="817245" y="429323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5</a:t>
            </a:r>
          </a:p>
        </p:txBody>
      </p:sp>
      <p:sp>
        <p:nvSpPr>
          <p:cNvPr id="43" name="타원 42"/>
          <p:cNvSpPr>
            <a:spLocks/>
          </p:cNvSpPr>
          <p:nvPr/>
        </p:nvSpPr>
        <p:spPr>
          <a:xfrm>
            <a:off x="817245" y="4948608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6</a:t>
            </a:r>
          </a:p>
        </p:txBody>
      </p:sp>
      <p:sp>
        <p:nvSpPr>
          <p:cNvPr id="44" name="타원 43"/>
          <p:cNvSpPr>
            <a:spLocks/>
          </p:cNvSpPr>
          <p:nvPr/>
        </p:nvSpPr>
        <p:spPr>
          <a:xfrm>
            <a:off x="817245" y="5167736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7</a:t>
            </a:r>
          </a:p>
        </p:txBody>
      </p:sp>
      <p:sp>
        <p:nvSpPr>
          <p:cNvPr id="45" name="타원 44"/>
          <p:cNvSpPr>
            <a:spLocks/>
          </p:cNvSpPr>
          <p:nvPr/>
        </p:nvSpPr>
        <p:spPr>
          <a:xfrm>
            <a:off x="817245" y="5606362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8</a:t>
            </a:r>
          </a:p>
        </p:txBody>
      </p:sp>
      <p:sp>
        <p:nvSpPr>
          <p:cNvPr id="46" name="타원 45"/>
          <p:cNvSpPr>
            <a:spLocks/>
          </p:cNvSpPr>
          <p:nvPr/>
        </p:nvSpPr>
        <p:spPr>
          <a:xfrm>
            <a:off x="817245" y="583247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9</a:t>
            </a:r>
          </a:p>
        </p:txBody>
      </p:sp>
      <p:sp>
        <p:nvSpPr>
          <p:cNvPr id="47" name="타원 46"/>
          <p:cNvSpPr>
            <a:spLocks/>
          </p:cNvSpPr>
          <p:nvPr/>
        </p:nvSpPr>
        <p:spPr>
          <a:xfrm>
            <a:off x="817245" y="6031971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36195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50" b="0" cap="none" dirty="0">
                <a:latin typeface="맑은 고딕" charset="0"/>
                <a:ea typeface="맑은 고딕" charset="0"/>
              </a:rPr>
              <a:t>10</a:t>
            </a:r>
          </a:p>
        </p:txBody>
      </p:sp>
      <p:sp>
        <p:nvSpPr>
          <p:cNvPr id="48" name="TextBox 47"/>
          <p:cNvSpPr txBox="1">
            <a:spLocks/>
          </p:cNvSpPr>
          <p:nvPr/>
        </p:nvSpPr>
        <p:spPr>
          <a:xfrm>
            <a:off x="1513534" y="-24"/>
            <a:ext cx="4857784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관리감독자의 </a:t>
            </a:r>
            <a:endParaRPr lang="en-US" altLang="ko-KR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주요 역할과 직무 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21</a:t>
            </a:fld>
            <a:endParaRPr lang="ko-KR" altLang="en-US"/>
          </a:p>
        </p:txBody>
      </p:sp>
      <p:sp>
        <p:nvSpPr>
          <p:cNvPr id="10" name="직사각형 9"/>
          <p:cNvSpPr>
            <a:spLocks/>
          </p:cNvSpPr>
          <p:nvPr/>
        </p:nvSpPr>
        <p:spPr>
          <a:xfrm>
            <a:off x="671339" y="1355507"/>
            <a:ext cx="2517775" cy="5073015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  <a:effectLst>
            <a:outerShdw blurRad="63500" algn="ctr" rotWithShape="0">
              <a:srgbClr val="40404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b="0" cap="none" dirty="0">
              <a:ln w="13335" cap="flat" cmpd="sng">
                <a:solidFill>
                  <a:srgbClr val="4F81BD">
                    <a:shade val="2500"/>
                    <a:alpha val="4705"/>
                  </a:srgbClr>
                </a:solidFill>
                <a:prstDash val="solid"/>
              </a:ln>
              <a:solidFill>
                <a:srgbClr val="000000">
                  <a:alpha val="93807"/>
                </a:srgb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AutoShape 29"/>
          <p:cNvSpPr>
            <a:spLocks/>
          </p:cNvSpPr>
          <p:nvPr/>
        </p:nvSpPr>
        <p:spPr bwMode="gray">
          <a:xfrm>
            <a:off x="787544" y="1713647"/>
            <a:ext cx="2399665" cy="4809009"/>
          </a:xfrm>
          <a:prstGeom prst="roundRect">
            <a:avLst>
              <a:gd name="adj" fmla="val 0"/>
            </a:avLst>
          </a:prstGeom>
          <a:noFill/>
          <a:ln w="0">
            <a:noFill/>
            <a:prstDash/>
          </a:ln>
        </p:spPr>
        <p:txBody>
          <a:bodyPr vert="horz" wrap="square" lIns="0" tIns="0" rIns="0" bIns="0" numCol="1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거푸집 동바리의 조립 또는 해체작업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2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비계의 조립, 해체 또는 변경작업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3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건축물의 골조, 다리의 상부구조 또는 탑이 금속제의 부재로 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구성되는 것의 조립 해체 또는 변경작업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4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1톤 이상의 크레인을 사용하는 작업 또는 1톤 미만의 크레인 또는 호이스트를 5대 이상 보유한 사업장에서 해당 기계로 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5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폭발성ㆍ물반응성ㆍ자기반응성ㆍ자기발열성 물질, 자연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발화성 액체ㆍ고체 및 인화성 액체의 제조 또는 취급작업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6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처마 높이가 5미터 이상인 목조건축물의 구조 부재의 조립이나 건축물의 지붕 또는 외벽 밑에서의 설치작업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7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전압이 75볼트 이상인 정전 및 활선작업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8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게이지 압력이 98킬로파스칼(㎪) 이상으로 사용하는 압력용기의 설치 및 취급작업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9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맨홀작업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0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밀폐공간에서의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1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석면 해체ㆍ제거작업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2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굴착면의 높이가 2미터 이상이 되는 암석의 굴착작업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3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흙막이 지보공의 보강 또는 동바리의 설치 또는 해체작업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4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국착면의 높이가 2미터 이상이 되는 </a:t>
            </a:r>
            <a:r>
              <a:rPr lang="en-US" altLang="ko-KR" sz="1000" b="0" cap="none" spc="-150" dirty="0" err="1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지반</a:t>
            </a: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000" b="0" cap="none" spc="-150" dirty="0" err="1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굴착작업</a:t>
            </a:r>
            <a:endParaRPr lang="en-US" altLang="ko-KR" sz="1000" b="0" cap="none" spc="-150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        &lt;</a:t>
            </a:r>
            <a:r>
              <a:rPr lang="en-US" altLang="ko-KR" sz="1000" b="0" cap="none" spc="-150" dirty="0" err="1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생략</a:t>
            </a: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&gt; 등  38개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 Box 4"/>
          <p:cNvSpPr txBox="1">
            <a:spLocks/>
          </p:cNvSpPr>
          <p:nvPr/>
        </p:nvSpPr>
        <p:spPr bwMode="auto">
          <a:xfrm>
            <a:off x="659909" y="1342172"/>
            <a:ext cx="2528570" cy="276860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위험방지 가 특히 필요한 작업(38개 작업)</a:t>
            </a:r>
            <a:endParaRPr lang="ko-KR" altLang="en-US" sz="1050" b="1" cap="none" dirty="0">
              <a:gradFill rotWithShape="1"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13" name="직사각형 1"/>
          <p:cNvSpPr>
            <a:spLocks/>
          </p:cNvSpPr>
          <p:nvPr/>
        </p:nvSpPr>
        <p:spPr>
          <a:xfrm>
            <a:off x="671339" y="1339632"/>
            <a:ext cx="2399030" cy="285115"/>
          </a:xfrm>
          <a:custGeom>
            <a:avLst/>
            <a:gdLst>
              <a:gd name="TX0" fmla="*/ 0 w 1571043"/>
              <a:gd name="TY0" fmla="*/ 6733 h 261282"/>
              <a:gd name="TX1" fmla="*/ 1561926 w 1571043"/>
              <a:gd name="TY1" fmla="*/ 0 h 261282"/>
              <a:gd name="TX2" fmla="*/ 1571042 w 1571043"/>
              <a:gd name="TY2" fmla="*/ 1221 h 261282"/>
              <a:gd name="TX3" fmla="*/ 0 w 1571043"/>
              <a:gd name="TY3" fmla="*/ 261281 h 261282"/>
              <a:gd name="TX4" fmla="*/ 0 w 1571043"/>
              <a:gd name="TY4" fmla="*/ 6733 h 261282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</a:cxnLst>
            <a:rect l="l" t="t" r="r" b="b"/>
            <a:pathLst>
              <a:path w="1571043" h="261282">
                <a:moveTo>
                  <a:pt x="0" y="6733"/>
                </a:moveTo>
                <a:lnTo>
                  <a:pt x="1561926" y="0"/>
                </a:lnTo>
                <a:lnTo>
                  <a:pt x="1571042" y="1221"/>
                </a:lnTo>
                <a:cubicBezTo>
                  <a:pt x="1008114" y="1767"/>
                  <a:pt x="248460" y="40660"/>
                  <a:pt x="0" y="261281"/>
                </a:cubicBezTo>
                <a:lnTo>
                  <a:pt x="0" y="6733"/>
                </a:lnTo>
                <a:close/>
              </a:path>
            </a:pathLst>
          </a:custGeom>
          <a:solidFill>
            <a:schemeClr val="bg1">
              <a:alpha val="12952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4" name="직사각형 13"/>
          <p:cNvSpPr>
            <a:spLocks/>
          </p:cNvSpPr>
          <p:nvPr/>
        </p:nvSpPr>
        <p:spPr>
          <a:xfrm>
            <a:off x="3345324" y="1355507"/>
            <a:ext cx="2517775" cy="5073015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  <a:effectLst>
            <a:outerShdw blurRad="63500" algn="ctr" rotWithShape="0">
              <a:srgbClr val="40404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b="0" cap="none" dirty="0">
              <a:ln w="13335" cap="flat" cmpd="sng">
                <a:solidFill>
                  <a:srgbClr val="4F81BD">
                    <a:shade val="2500"/>
                    <a:alpha val="4705"/>
                  </a:srgbClr>
                </a:solidFill>
                <a:prstDash val="solid"/>
              </a:ln>
              <a:solidFill>
                <a:srgbClr val="000000">
                  <a:alpha val="93807"/>
                </a:srgb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AutoShape 29"/>
          <p:cNvSpPr>
            <a:spLocks/>
          </p:cNvSpPr>
          <p:nvPr/>
        </p:nvSpPr>
        <p:spPr bwMode="gray">
          <a:xfrm>
            <a:off x="3461529" y="1731427"/>
            <a:ext cx="2399665" cy="4664075"/>
          </a:xfrm>
          <a:prstGeom prst="roundRect">
            <a:avLst>
              <a:gd name="adj" fmla="val 0"/>
            </a:avLst>
          </a:prstGeom>
          <a:noFill/>
          <a:ln w="0">
            <a:noFill/>
            <a:prstDash/>
          </a:ln>
        </p:spPr>
        <p:txBody>
          <a:bodyPr vert="horz" wrap="square" lIns="0" tIns="0" rIns="0" bIns="0" numCol="1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.프레스등을 사용하는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2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목재가공용 기계를 취급하는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3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크레인을 사용하는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4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위험물을 제조하거나 취급하는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5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건조설비를 사용하는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6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아세틸렌 용접장치를 사용하는 금속의 용접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‧용단 또는 가열작업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7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가스집합용접장치의 취급작업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8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거푸집 동바리의 고정‧조립, 해체 작업/지반의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굴착작업/흙막이 지보공의 고정‧조립, 해체 작업/터널의 굴착작업/건물 등의 해체작업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9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달비계 또는 높이 5미터 이상의 비계를 조립‧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해체하거나 변경하는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0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발파작업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1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채석을 위한 굴착작업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2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화물취급작업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3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부두와 선박 하역작업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4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전로 등 전기작업 또는 그 지지물의 설치, 점검, 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수리 및 도장 등의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5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관리대상 유해물질을 취급하는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6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허가대상 유해물질 취급작업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7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석면 해체‧제거작업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8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고압작업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9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밀폐공간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 Box 4"/>
          <p:cNvSpPr txBox="1">
            <a:spLocks/>
          </p:cNvSpPr>
          <p:nvPr/>
        </p:nvSpPr>
        <p:spPr bwMode="auto">
          <a:xfrm>
            <a:off x="3333894" y="1342172"/>
            <a:ext cx="2528570" cy="276860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관리감독자의 유해위험방지(19개 작업)</a:t>
            </a:r>
            <a:endParaRPr lang="ko-KR" altLang="en-US" sz="1050" b="1" cap="none" dirty="0">
              <a:gradFill rotWithShape="1"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17" name="직사각형 1"/>
          <p:cNvSpPr>
            <a:spLocks/>
          </p:cNvSpPr>
          <p:nvPr/>
        </p:nvSpPr>
        <p:spPr>
          <a:xfrm>
            <a:off x="3345324" y="1339632"/>
            <a:ext cx="2399030" cy="285115"/>
          </a:xfrm>
          <a:custGeom>
            <a:avLst/>
            <a:gdLst>
              <a:gd name="TX0" fmla="*/ 0 w 1571043"/>
              <a:gd name="TY0" fmla="*/ 6733 h 261282"/>
              <a:gd name="TX1" fmla="*/ 1561926 w 1571043"/>
              <a:gd name="TY1" fmla="*/ 0 h 261282"/>
              <a:gd name="TX2" fmla="*/ 1571042 w 1571043"/>
              <a:gd name="TY2" fmla="*/ 1221 h 261282"/>
              <a:gd name="TX3" fmla="*/ 0 w 1571043"/>
              <a:gd name="TY3" fmla="*/ 261281 h 261282"/>
              <a:gd name="TX4" fmla="*/ 0 w 1571043"/>
              <a:gd name="TY4" fmla="*/ 6733 h 261282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</a:cxnLst>
            <a:rect l="l" t="t" r="r" b="b"/>
            <a:pathLst>
              <a:path w="1571043" h="261282">
                <a:moveTo>
                  <a:pt x="0" y="6733"/>
                </a:moveTo>
                <a:lnTo>
                  <a:pt x="1561926" y="0"/>
                </a:lnTo>
                <a:lnTo>
                  <a:pt x="1571042" y="1221"/>
                </a:lnTo>
                <a:cubicBezTo>
                  <a:pt x="1008114" y="1767"/>
                  <a:pt x="248460" y="40660"/>
                  <a:pt x="0" y="261281"/>
                </a:cubicBezTo>
                <a:lnTo>
                  <a:pt x="0" y="6733"/>
                </a:lnTo>
                <a:close/>
              </a:path>
            </a:pathLst>
          </a:custGeom>
          <a:solidFill>
            <a:schemeClr val="bg1">
              <a:alpha val="12952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8" name="직사각형 17"/>
          <p:cNvSpPr>
            <a:spLocks/>
          </p:cNvSpPr>
          <p:nvPr/>
        </p:nvSpPr>
        <p:spPr>
          <a:xfrm>
            <a:off x="5986924" y="1355507"/>
            <a:ext cx="2517775" cy="5073015"/>
          </a:xfrm>
          <a:prstGeom prst="rect">
            <a:avLst/>
          </a:prstGeom>
          <a:solidFill>
            <a:schemeClr val="bg1"/>
          </a:solidFill>
          <a:ln w="0">
            <a:noFill/>
            <a:prstDash/>
          </a:ln>
          <a:effectLst>
            <a:outerShdw blurRad="63500" algn="ctr" rotWithShape="0">
              <a:srgbClr val="40404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b="0" cap="none" dirty="0">
              <a:ln w="13335" cap="flat" cmpd="sng">
                <a:solidFill>
                  <a:srgbClr val="4F81BD">
                    <a:shade val="2500"/>
                    <a:alpha val="4705"/>
                  </a:srgbClr>
                </a:solidFill>
                <a:prstDash val="solid"/>
              </a:ln>
              <a:solidFill>
                <a:srgbClr val="000000">
                  <a:alpha val="93807"/>
                </a:srgb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AutoShape 29"/>
          <p:cNvSpPr>
            <a:spLocks/>
          </p:cNvSpPr>
          <p:nvPr/>
        </p:nvSpPr>
        <p:spPr bwMode="gray">
          <a:xfrm>
            <a:off x="6103129" y="1748002"/>
            <a:ext cx="2399665" cy="4466590"/>
          </a:xfrm>
          <a:prstGeom prst="roundRect">
            <a:avLst>
              <a:gd name="adj" fmla="val 0"/>
            </a:avLst>
          </a:prstGeom>
          <a:noFill/>
          <a:ln w="0">
            <a:noFill/>
            <a:prstDash/>
          </a:ln>
        </p:spPr>
        <p:txBody>
          <a:bodyPr vert="horz" wrap="square" lIns="0" tIns="0" rIns="0" bIns="0" numCol="1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프레스등을 사용하여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2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로봇의 작동 범위에서 그 로봇에 관하여 교시 등의 작업을 할 때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3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공기압축기를 가동할 때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4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크레인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5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이동식 크레인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6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리프트(간이리프트 포함)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7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곤돌라를 사용하여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8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양중기의 와이어로프‧달기체인‧섬유로프‧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섬유벨트 또는 훅‧샤클‧링 등의 철구를 사용하여 고리걸이 작업을 할 때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9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지게차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0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구내운반차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1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고소작업대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2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화물자동차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3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컨베이어등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4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차량계 건설기계 사용작업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5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이동식 방폭구조 전기기계‧기구를 사용할 때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6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반복하여 계속적으로 중량물을 취급하는 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작업을 할 때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7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양화장치를 사용하여 화물을 싣고 내리는</a:t>
            </a:r>
            <a:b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 작업을 할 때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  <a:p>
            <a:pPr marL="228600" indent="-228600" algn="l" defTabSz="914400" eaLnBrk="0" fontAlgn="base" latinLnBrk="0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  <a:buClr>
                <a:srgbClr val="808080"/>
              </a:buClr>
              <a:buSzPct val="80000"/>
              <a:buFont typeface="+mj-lt"/>
              <a:buAutoNum type="arabicPeriod" startAt="18"/>
            </a:pPr>
            <a:r>
              <a:rPr lang="en-US" altLang="ko-KR" sz="1000" b="0" cap="none" spc="-150" dirty="0">
                <a:solidFill>
                  <a:schemeClr val="bg2">
                    <a:lumMod val="25000"/>
                  </a:schemeClr>
                </a:solidFill>
                <a:latin typeface="맑은 고딕" charset="0"/>
                <a:ea typeface="맑은 고딕" charset="0"/>
              </a:rPr>
              <a:t>슬링 등 사용 작업</a:t>
            </a:r>
            <a:endParaRPr lang="ko-KR" altLang="en-US" sz="1000" b="0" cap="none" dirty="0">
              <a:solidFill>
                <a:schemeClr val="bg2">
                  <a:lumMod val="2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0" name="Text Box 4"/>
          <p:cNvSpPr txBox="1">
            <a:spLocks/>
          </p:cNvSpPr>
          <p:nvPr/>
        </p:nvSpPr>
        <p:spPr bwMode="auto">
          <a:xfrm>
            <a:off x="5975494" y="1342172"/>
            <a:ext cx="2528570" cy="276860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05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작업시작전 점검사항(18개 작업)</a:t>
            </a:r>
            <a:endParaRPr lang="ko-KR" altLang="en-US" sz="1050" b="1" cap="none" dirty="0">
              <a:gradFill rotWithShape="1"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21" name="직사각형 1"/>
          <p:cNvSpPr>
            <a:spLocks/>
          </p:cNvSpPr>
          <p:nvPr/>
        </p:nvSpPr>
        <p:spPr>
          <a:xfrm>
            <a:off x="5986924" y="1339632"/>
            <a:ext cx="2399030" cy="285115"/>
          </a:xfrm>
          <a:custGeom>
            <a:avLst/>
            <a:gdLst>
              <a:gd name="TX0" fmla="*/ 0 w 1571043"/>
              <a:gd name="TY0" fmla="*/ 6733 h 261282"/>
              <a:gd name="TX1" fmla="*/ 1561926 w 1571043"/>
              <a:gd name="TY1" fmla="*/ 0 h 261282"/>
              <a:gd name="TX2" fmla="*/ 1571042 w 1571043"/>
              <a:gd name="TY2" fmla="*/ 1221 h 261282"/>
              <a:gd name="TX3" fmla="*/ 0 w 1571043"/>
              <a:gd name="TY3" fmla="*/ 261281 h 261282"/>
              <a:gd name="TX4" fmla="*/ 0 w 1571043"/>
              <a:gd name="TY4" fmla="*/ 6733 h 261282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</a:cxnLst>
            <a:rect l="l" t="t" r="r" b="b"/>
            <a:pathLst>
              <a:path w="1571043" h="261282">
                <a:moveTo>
                  <a:pt x="0" y="6733"/>
                </a:moveTo>
                <a:lnTo>
                  <a:pt x="1561926" y="0"/>
                </a:lnTo>
                <a:lnTo>
                  <a:pt x="1571042" y="1221"/>
                </a:lnTo>
                <a:cubicBezTo>
                  <a:pt x="1008114" y="1767"/>
                  <a:pt x="248460" y="40660"/>
                  <a:pt x="0" y="261281"/>
                </a:cubicBezTo>
                <a:lnTo>
                  <a:pt x="0" y="6733"/>
                </a:lnTo>
                <a:close/>
              </a:path>
            </a:pathLst>
          </a:custGeom>
          <a:solidFill>
            <a:schemeClr val="bg1">
              <a:alpha val="12952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2" name="Text Box 4"/>
          <p:cNvSpPr txBox="1">
            <a:spLocks/>
          </p:cNvSpPr>
          <p:nvPr/>
        </p:nvSpPr>
        <p:spPr bwMode="auto">
          <a:xfrm>
            <a:off x="659909" y="1018322"/>
            <a:ext cx="2528570" cy="309245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 err="1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산안법</a:t>
            </a:r>
            <a:r>
              <a:rPr lang="en-US" altLang="ko-KR" sz="120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spc="-150" dirty="0" err="1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시행령</a:t>
            </a:r>
            <a:r>
              <a:rPr lang="en-US" altLang="ko-KR" sz="120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 (별표 2)</a:t>
            </a:r>
            <a:endParaRPr lang="ko-KR" altLang="en-US" sz="1200" b="1" cap="none" dirty="0">
              <a:gradFill rotWithShape="1"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23" name="직사각형 1"/>
          <p:cNvSpPr>
            <a:spLocks/>
          </p:cNvSpPr>
          <p:nvPr/>
        </p:nvSpPr>
        <p:spPr>
          <a:xfrm>
            <a:off x="671339" y="970697"/>
            <a:ext cx="2425700" cy="362585"/>
          </a:xfrm>
          <a:custGeom>
            <a:avLst/>
            <a:gdLst>
              <a:gd name="TX0" fmla="*/ 0 w 1571043"/>
              <a:gd name="TY0" fmla="*/ 6733 h 261282"/>
              <a:gd name="TX1" fmla="*/ 1561926 w 1571043"/>
              <a:gd name="TY1" fmla="*/ 0 h 261282"/>
              <a:gd name="TX2" fmla="*/ 1571042 w 1571043"/>
              <a:gd name="TY2" fmla="*/ 1221 h 261282"/>
              <a:gd name="TX3" fmla="*/ 0 w 1571043"/>
              <a:gd name="TY3" fmla="*/ 261281 h 261282"/>
              <a:gd name="TX4" fmla="*/ 0 w 1571043"/>
              <a:gd name="TY4" fmla="*/ 6733 h 261282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</a:cxnLst>
            <a:rect l="l" t="t" r="r" b="b"/>
            <a:pathLst>
              <a:path w="1571043" h="261282">
                <a:moveTo>
                  <a:pt x="0" y="6733"/>
                </a:moveTo>
                <a:lnTo>
                  <a:pt x="1561926" y="0"/>
                </a:lnTo>
                <a:lnTo>
                  <a:pt x="1571042" y="1221"/>
                </a:lnTo>
                <a:cubicBezTo>
                  <a:pt x="1008114" y="1767"/>
                  <a:pt x="248460" y="40660"/>
                  <a:pt x="0" y="261281"/>
                </a:cubicBezTo>
                <a:lnTo>
                  <a:pt x="0" y="6733"/>
                </a:lnTo>
                <a:close/>
              </a:path>
            </a:pathLst>
          </a:custGeom>
          <a:solidFill>
            <a:schemeClr val="bg1">
              <a:alpha val="12952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4" name="Text Box 4"/>
          <p:cNvSpPr txBox="1">
            <a:spLocks/>
          </p:cNvSpPr>
          <p:nvPr/>
        </p:nvSpPr>
        <p:spPr bwMode="auto">
          <a:xfrm>
            <a:off x="3324369" y="1018322"/>
            <a:ext cx="5177790" cy="3092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산업안전보건기준에 </a:t>
            </a:r>
            <a:r>
              <a:rPr lang="en-US" altLang="ko-KR" sz="1200" b="1" cap="none" spc="-150" dirty="0" err="1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관한</a:t>
            </a:r>
            <a:r>
              <a:rPr lang="en-US" altLang="ko-KR" sz="120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 </a:t>
            </a:r>
            <a:r>
              <a:rPr lang="en-US" altLang="ko-KR" sz="1200" b="1" cap="none" spc="-150" dirty="0" err="1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규칙</a:t>
            </a:r>
            <a:r>
              <a:rPr lang="en-US" altLang="ko-KR" sz="1200" b="1" cap="none" spc="-150" dirty="0">
                <a:gradFill rotWithShape="1"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맑은 고딕" charset="0"/>
                <a:ea typeface="맑은 고딕" charset="0"/>
              </a:rPr>
              <a:t> (별표 2 및 별표3)</a:t>
            </a:r>
            <a:endParaRPr lang="ko-KR" altLang="en-US" sz="1200" b="1" cap="none" dirty="0">
              <a:gradFill rotWithShape="1"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맑은 고딕" charset="0"/>
              <a:ea typeface="맑은 고딕" charset="0"/>
            </a:endParaRPr>
          </a:p>
        </p:txBody>
      </p:sp>
      <p:sp>
        <p:nvSpPr>
          <p:cNvPr id="25" name="직사각형 1"/>
          <p:cNvSpPr>
            <a:spLocks/>
          </p:cNvSpPr>
          <p:nvPr/>
        </p:nvSpPr>
        <p:spPr>
          <a:xfrm>
            <a:off x="3347864" y="970697"/>
            <a:ext cx="4966970" cy="362585"/>
          </a:xfrm>
          <a:custGeom>
            <a:avLst/>
            <a:gdLst>
              <a:gd name="TX0" fmla="*/ 0 w 1571043"/>
              <a:gd name="TY0" fmla="*/ 6733 h 261282"/>
              <a:gd name="TX1" fmla="*/ 1561926 w 1571043"/>
              <a:gd name="TY1" fmla="*/ 0 h 261282"/>
              <a:gd name="TX2" fmla="*/ 1571042 w 1571043"/>
              <a:gd name="TY2" fmla="*/ 1221 h 261282"/>
              <a:gd name="TX3" fmla="*/ 0 w 1571043"/>
              <a:gd name="TY3" fmla="*/ 261281 h 261282"/>
              <a:gd name="TX4" fmla="*/ 0 w 1571043"/>
              <a:gd name="TY4" fmla="*/ 6733 h 261282"/>
            </a:gdLst>
            <a:ahLst/>
            <a:cxnLst>
              <a:cxn ang="0">
                <a:pos x="TX0" y="TY0"/>
              </a:cxn>
              <a:cxn ang="0">
                <a:pos x="TX1" y="TY1"/>
              </a:cxn>
              <a:cxn ang="0">
                <a:pos x="TX2" y="TY2"/>
              </a:cxn>
              <a:cxn ang="0">
                <a:pos x="TX3" y="TY3"/>
              </a:cxn>
              <a:cxn ang="0">
                <a:pos x="TX4" y="TY4"/>
              </a:cxn>
            </a:cxnLst>
            <a:rect l="l" t="t" r="r" b="b"/>
            <a:pathLst>
              <a:path w="1571043" h="261282">
                <a:moveTo>
                  <a:pt x="0" y="6733"/>
                </a:moveTo>
                <a:lnTo>
                  <a:pt x="1561926" y="0"/>
                </a:lnTo>
                <a:lnTo>
                  <a:pt x="1571042" y="1221"/>
                </a:lnTo>
                <a:cubicBezTo>
                  <a:pt x="1008114" y="1767"/>
                  <a:pt x="248460" y="40660"/>
                  <a:pt x="0" y="261281"/>
                </a:cubicBezTo>
                <a:lnTo>
                  <a:pt x="0" y="6733"/>
                </a:lnTo>
                <a:close/>
              </a:path>
            </a:pathLst>
          </a:custGeom>
          <a:solidFill>
            <a:schemeClr val="bg1">
              <a:alpha val="12952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24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7" name="도형 29"/>
          <p:cNvSpPr>
            <a:spLocks/>
          </p:cNvSpPr>
          <p:nvPr/>
        </p:nvSpPr>
        <p:spPr>
          <a:xfrm rot="10800000" flipH="1">
            <a:off x="2752234" y="1590457"/>
            <a:ext cx="382905" cy="179705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solidFill>
                <a:srgbClr val="FFFFF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도형 30"/>
          <p:cNvSpPr>
            <a:spLocks/>
          </p:cNvSpPr>
          <p:nvPr/>
        </p:nvSpPr>
        <p:spPr>
          <a:xfrm rot="10800000" flipH="1">
            <a:off x="5419234" y="1590457"/>
            <a:ext cx="382905" cy="179705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solidFill>
                <a:srgbClr val="FFFFFF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도형 31"/>
          <p:cNvSpPr>
            <a:spLocks/>
          </p:cNvSpPr>
          <p:nvPr/>
        </p:nvSpPr>
        <p:spPr>
          <a:xfrm rot="10800000" flipH="1">
            <a:off x="8019559" y="1590457"/>
            <a:ext cx="382905" cy="179705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0">
            <a:noFill/>
            <a:prstDash/>
          </a:ln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solidFill>
                <a:srgbClr val="FFFFFF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44" y="998644"/>
            <a:ext cx="433705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>
            <a:spLocks/>
          </p:cNvSpPr>
          <p:nvPr/>
        </p:nvSpPr>
        <p:spPr>
          <a:xfrm>
            <a:off x="1513534" y="-24"/>
            <a:ext cx="4857784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관리감독자의 </a:t>
            </a:r>
            <a:endParaRPr lang="en-US" altLang="ko-KR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주요 역할과 직무 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그룹 50"/>
          <p:cNvGrpSpPr/>
          <p:nvPr/>
        </p:nvGrpSpPr>
        <p:grpSpPr>
          <a:xfrm>
            <a:off x="620106" y="4183264"/>
            <a:ext cx="7844284" cy="363855"/>
            <a:chOff x="617726" y="1141836"/>
            <a:chExt cx="7844284" cy="363855"/>
          </a:xfrm>
        </p:grpSpPr>
        <p:sp>
          <p:nvSpPr>
            <p:cNvPr id="52" name="모서리가 둥근 직사각형 51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53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54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5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6" name="그룹 45"/>
          <p:cNvGrpSpPr/>
          <p:nvPr/>
        </p:nvGrpSpPr>
        <p:grpSpPr>
          <a:xfrm>
            <a:off x="620106" y="2794205"/>
            <a:ext cx="7844284" cy="363855"/>
            <a:chOff x="617726" y="1141836"/>
            <a:chExt cx="7844284" cy="363855"/>
          </a:xfrm>
        </p:grpSpPr>
        <p:sp>
          <p:nvSpPr>
            <p:cNvPr id="47" name="모서리가 둥근 직사각형 46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8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9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0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1" name="그룹 40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42" name="모서리가 둥근 직사각형 41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3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4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5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31290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급박한 위험시 작업중지 및 대피(제26조)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974751" y="1844824"/>
            <a:ext cx="7312025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근로자는 산업재해가 발생할 급박한 위험이 있을 때에는 작업을 중지하고 대피할 수 있음. </a:t>
            </a:r>
            <a:b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 경우, 지체없이 그 사실을 위 상급자에게 보고하여야 함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2779395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물질안전보건자료 정보를 요구할 수 있음(제41조)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928662" y="3192930"/>
            <a:ext cx="7494933" cy="6093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 대표 등은 직업병 등 건강장해 발생 시 취급하는 화학물질의 MSDS에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적지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아</a:t>
            </a:r>
            <a:r>
              <a:rPr lang="ko-KR" altLang="en-US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니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한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정보를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제공할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것을 요구할 수 있음.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1149350" y="4176206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사업장 작업환경측정 시 결과에 대한 설명을 요구할 수 있음(제42조)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928662" y="4589741"/>
            <a:ext cx="7709247" cy="13849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 대표 등은 화학물질(유기용제, 금속류, 산·알칼리, 가스, 금속가공유 등)을 취급하거나 작업과정에서 소음, 분진, 고열 등이 발생하는 작업에 종사할 경우 사업주에게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작업환경측정에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대한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설명회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개최를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요구할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수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있음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. 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대표 등은 직업병 등 건강장해 발생 시 취급하는 화학물질의 MSDS에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적지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아니한</a:t>
            </a:r>
            <a:endParaRPr lang="en-US" altLang="ko-KR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정보를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제공할 것을 요구할 수 있음.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4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pic>
        <p:nvPicPr>
          <p:cNvPr id="35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2348880"/>
            <a:ext cx="358462" cy="360040"/>
          </a:xfrm>
          <a:prstGeom prst="rect">
            <a:avLst/>
          </a:prstGeom>
          <a:noFill/>
        </p:spPr>
      </p:pic>
      <p:pic>
        <p:nvPicPr>
          <p:cNvPr id="36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3717032"/>
            <a:ext cx="358462" cy="360040"/>
          </a:xfrm>
          <a:prstGeom prst="rect">
            <a:avLst/>
          </a:prstGeom>
          <a:noFill/>
        </p:spPr>
      </p:pic>
      <p:sp>
        <p:nvSpPr>
          <p:cNvPr id="29" name="TextBox 28"/>
          <p:cNvSpPr txBox="1">
            <a:spLocks/>
          </p:cNvSpPr>
          <p:nvPr/>
        </p:nvSpPr>
        <p:spPr>
          <a:xfrm>
            <a:off x="1513534" y="-24"/>
            <a:ext cx="4857784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관리감독자의 </a:t>
            </a:r>
            <a:endParaRPr lang="en-US" altLang="ko-KR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주요 역할과 직무 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/>
          <p:cNvGrpSpPr/>
          <p:nvPr/>
        </p:nvGrpSpPr>
        <p:grpSpPr>
          <a:xfrm>
            <a:off x="620106" y="4013610"/>
            <a:ext cx="7844284" cy="363855"/>
            <a:chOff x="617726" y="1141836"/>
            <a:chExt cx="7844284" cy="363855"/>
          </a:xfrm>
        </p:grpSpPr>
        <p:sp>
          <p:nvSpPr>
            <p:cNvPr id="38" name="모서리가 둥근 직사각형 37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9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0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32" name="그룹 31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33" name="모서리가 둥근 직사각형 32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4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5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23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31290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안전보건활동 참여권(근로자, 근로자 단체 또는 노조)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1922780"/>
            <a:ext cx="7312025" cy="17081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산업안전보건위원회 심의·의결 또는 결정에 참여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안전보건관리규정 작성·변경 시 동의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자율검사프로그램에 따른 안전검사 시 협의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작업환경측정 및 건강진단 시 입회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공정안전보고서 작성 및 안전보건개선계획 수립 시 의견제시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4005064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사업주의 법 위반사실을 신고할 권리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4473694"/>
            <a:ext cx="7527925" cy="35086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감독기관에 사업주의 법 위반사항을 신고할 수 있음.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6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pic>
        <p:nvPicPr>
          <p:cNvPr id="27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3573016"/>
            <a:ext cx="358462" cy="360040"/>
          </a:xfrm>
          <a:prstGeom prst="rect">
            <a:avLst/>
          </a:prstGeom>
          <a:noFill/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75" y="4580890"/>
            <a:ext cx="3346450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3.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근로자의 권리와 의무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/>
          <p:cNvGrpSpPr/>
          <p:nvPr/>
        </p:nvGrpSpPr>
        <p:grpSpPr>
          <a:xfrm>
            <a:off x="620106" y="4810429"/>
            <a:ext cx="7844284" cy="363855"/>
            <a:chOff x="617726" y="1141836"/>
            <a:chExt cx="7844284" cy="363855"/>
          </a:xfrm>
        </p:grpSpPr>
        <p:sp>
          <p:nvSpPr>
            <p:cNvPr id="46" name="모서리가 둥근 직사각형 45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7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8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9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40" name="그룹 39"/>
          <p:cNvGrpSpPr/>
          <p:nvPr/>
        </p:nvGrpSpPr>
        <p:grpSpPr>
          <a:xfrm>
            <a:off x="617726" y="2290149"/>
            <a:ext cx="7844284" cy="363855"/>
            <a:chOff x="617726" y="1141836"/>
            <a:chExt cx="7844284" cy="363855"/>
          </a:xfrm>
        </p:grpSpPr>
        <p:sp>
          <p:nvSpPr>
            <p:cNvPr id="41" name="모서리가 둥근 직사각형 40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2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3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4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24</a:t>
            </a:fld>
            <a:endParaRPr lang="ko-KR" altLang="en-US"/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149350" y="2276872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안전보건교육 이수(제31조, 31조의2, 제41조)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TextBox 18"/>
          <p:cNvSpPr txBox="1">
            <a:spLocks/>
          </p:cNvSpPr>
          <p:nvPr/>
        </p:nvSpPr>
        <p:spPr>
          <a:xfrm>
            <a:off x="1000100" y="2764790"/>
            <a:ext cx="7614949" cy="17081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근로자는 정기, 채용 시, 작업내용 변경 시, 특별작업 시 사업주가 실시하는 안전보건교육을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이수하여야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하고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, 특히 건설 일용근로자의 경우 건설사업주가 교육기관을 통해 실시하는 건설업 기초안전·보건교육을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이수하여야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함. 또한 화학물질을 제조·사용·운반·저장작업에 근로자 배치 시, 새로운 화학물질을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도입한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경우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, 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유해성·위험성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정보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변경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시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사업주가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실시하는 물질안전보건자료에 관한 교육을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이수하여야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함</a:t>
            </a: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(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시행규칙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제92조의6)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1" name="TextBox 20"/>
          <p:cNvSpPr txBox="1">
            <a:spLocks/>
          </p:cNvSpPr>
          <p:nvPr/>
        </p:nvSpPr>
        <p:spPr>
          <a:xfrm>
            <a:off x="1149350" y="4797549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건강진단 이행(제43조3항)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2" name="TextBox 21"/>
          <p:cNvSpPr txBox="1">
            <a:spLocks/>
          </p:cNvSpPr>
          <p:nvPr/>
        </p:nvSpPr>
        <p:spPr>
          <a:xfrm>
            <a:off x="928663" y="5285467"/>
            <a:ext cx="7358114" cy="86793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근로자는 사업주가 실시하는 건강진단을 받아야 하며, 사업주가 지정한 건강진단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기관에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진단받기를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희망하지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아니한 경우에는 다른 건강진단 기관으로부터 이에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상응하는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</a:p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건강진단을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받아 그 결과를 증명하는 서류를 사업주에게 제출하여야 함.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3" name="TextBox 22"/>
          <p:cNvSpPr txBox="1">
            <a:spLocks/>
          </p:cNvSpPr>
          <p:nvPr/>
        </p:nvSpPr>
        <p:spPr>
          <a:xfrm>
            <a:off x="683569" y="1124745"/>
            <a:ext cx="7728912" cy="78335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rPr>
              <a:t>근로자는 산업재해예방 기준을 준수하고, 사업주가 실시하는 산업재해 방지에 관한 조치에 따라야 함 (산업안전보건법 제6조)</a:t>
            </a:r>
            <a:endParaRPr lang="ko-KR" altLang="en-US" sz="1600" b="1" cap="none" dirty="0">
              <a:solidFill>
                <a:schemeClr val="accent6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4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1844824"/>
            <a:ext cx="358462" cy="360040"/>
          </a:xfrm>
          <a:prstGeom prst="rect">
            <a:avLst/>
          </a:prstGeom>
          <a:noFill/>
        </p:spPr>
      </p:pic>
      <p:pic>
        <p:nvPicPr>
          <p:cNvPr id="35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4365104"/>
            <a:ext cx="358462" cy="360040"/>
          </a:xfrm>
          <a:prstGeom prst="rect">
            <a:avLst/>
          </a:prstGeom>
          <a:noFill/>
        </p:spPr>
      </p:pic>
      <p:sp>
        <p:nvSpPr>
          <p:cNvPr id="24" name="TextBox 23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3.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근로자의 권리와 의무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37"/>
          <p:cNvGrpSpPr/>
          <p:nvPr/>
        </p:nvGrpSpPr>
        <p:grpSpPr>
          <a:xfrm>
            <a:off x="620106" y="3713217"/>
            <a:ext cx="7844284" cy="363855"/>
            <a:chOff x="617726" y="1141836"/>
            <a:chExt cx="7844284" cy="363855"/>
          </a:xfrm>
        </p:grpSpPr>
        <p:sp>
          <p:nvSpPr>
            <p:cNvPr id="39" name="모서리가 둥근 직사각형 38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40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1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2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grpSp>
        <p:nvGrpSpPr>
          <p:cNvPr id="33" name="그룹 32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34" name="모서리가 둥근 직사각형 33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5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6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7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12776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방호조치에 대한 준수사항(시행규칙 제48조)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00455" y="1920875"/>
            <a:ext cx="7312025" cy="134338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위험기계·기구에 설치된 방호조치에 대한 준수사항 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방호조치를 해체하려는 경우 : 사업주의 허가를 받아 해체 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방호조치 해체 사유가 소멸된 경우 : 지체없이 원상으로 회복 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171450" indent="-17145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맑은 고딕"/>
              <a:buChar char="•"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방호조치 기능이 상실된 것을 발견한 경우 : 지체없이 사업주에게 신고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3709155"/>
            <a:ext cx="69519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지급하는 보호구 착용(안전보건규칙 제32조)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077595" y="4217254"/>
            <a:ext cx="7382837" cy="86793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just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유해·위험작업으로부터 보호를 받을 수 있도록 사업주가 제공한 안전모, 안전대, 안전화, 보안경,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보안면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,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절연용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보호구, 방열복, 방진마스크, 방한모, 방한복, 방한화, 방한장갑,   </a:t>
            </a:r>
            <a:r>
              <a:rPr lang="en-US" altLang="ko-KR" sz="14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승차용</a:t>
            </a: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안전모 등을 착용하여야 함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26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pic>
        <p:nvPicPr>
          <p:cNvPr id="27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3284984"/>
            <a:ext cx="358462" cy="360040"/>
          </a:xfrm>
          <a:prstGeom prst="rect">
            <a:avLst/>
          </a:prstGeom>
          <a:noFill/>
        </p:spPr>
      </p:pic>
      <p:sp>
        <p:nvSpPr>
          <p:cNvPr id="22" name="TextBox 21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3.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근로자의 권리와 의무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24" name="모서리가 둥근 직사각형 23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5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26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422203"/>
            <a:ext cx="6736080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건설현장 안전보건관리 10계명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18" name="Picture 2" descr="D:\맥 공유\18-5-18\지게차PPT\사고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00392" y="980728"/>
            <a:ext cx="358462" cy="360040"/>
          </a:xfrm>
          <a:prstGeom prst="rect">
            <a:avLst/>
          </a:prstGeom>
          <a:noFill/>
        </p:spPr>
      </p:pic>
      <p:sp>
        <p:nvSpPr>
          <p:cNvPr id="28" name="TextBox 27"/>
          <p:cNvSpPr txBox="1">
            <a:spLocks/>
          </p:cNvSpPr>
          <p:nvPr/>
        </p:nvSpPr>
        <p:spPr>
          <a:xfrm>
            <a:off x="1100454" y="1920875"/>
            <a:ext cx="7503993" cy="461664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 전 안전점검을 실시하고, 작업하는 장소를 항상 청결하게 정리정돈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작업에 적합한 개인보호구를 지급하고 근로자는 반드시 착용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떨어짐 위험 작업 시에는 폭40cm 이상의 견고한 작업발판 설치, </a:t>
            </a:r>
            <a:r>
              <a:rPr lang="ko-KR" altLang="en-US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단부에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안전난간 설치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건설장비는 장비종류 및 능력, 작업방법, 운행경로가 포함된 작업계획서 작성·이행하고,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유도자를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배치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개구부에는 충분한 강도를 지닌 덮개를 설치하고 어두운 장소에서도 식별 가능토록 표시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전기작업 시 접지를 하고 각각의 사용목적에 적합한 절연용 보호구를 지급·착용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떨어짐 위험이 있는 장소에서 작업발판 설치가 곤란한 경우 추락방지용 안전방망을 작업면에 </a:t>
            </a:r>
            <a:b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가까운 지점에 설치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거푸집 동바리 조립 및 해체작업 시에는 거푸집 동바리 구조 검토 후 조립도를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작성하고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,</a:t>
            </a: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이를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1400" b="1" cap="none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준수하여</a:t>
            </a: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작업 실시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사다리 설치 시 견고한 구조, 일정 답단 간격유지, 걸침 부위60cm 이상 여장 확보, 벌어짐 및 전도</a:t>
            </a:r>
            <a:b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방지 조치 실시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 작업 시에는 벽 연결을 규정대로 설치하고, 최대 적재 하중을 준수하며, 해체 시 작업순서를 </a:t>
            </a:r>
            <a:b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정하여 관리감독자가 지휘해야 함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타원 28"/>
          <p:cNvSpPr>
            <a:spLocks/>
          </p:cNvSpPr>
          <p:nvPr/>
        </p:nvSpPr>
        <p:spPr>
          <a:xfrm>
            <a:off x="929005" y="204152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1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0" name="타원 29"/>
          <p:cNvSpPr>
            <a:spLocks/>
          </p:cNvSpPr>
          <p:nvPr/>
        </p:nvSpPr>
        <p:spPr>
          <a:xfrm>
            <a:off x="929005" y="2375727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2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1" name="타원 30"/>
          <p:cNvSpPr>
            <a:spLocks/>
          </p:cNvSpPr>
          <p:nvPr/>
        </p:nvSpPr>
        <p:spPr>
          <a:xfrm>
            <a:off x="929005" y="2680851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3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2" name="타원 31"/>
          <p:cNvSpPr>
            <a:spLocks/>
          </p:cNvSpPr>
          <p:nvPr/>
        </p:nvSpPr>
        <p:spPr>
          <a:xfrm>
            <a:off x="929005" y="3005498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4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3" name="타원 32"/>
          <p:cNvSpPr>
            <a:spLocks/>
          </p:cNvSpPr>
          <p:nvPr/>
        </p:nvSpPr>
        <p:spPr>
          <a:xfrm>
            <a:off x="929005" y="3331354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5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4" name="타원 33"/>
          <p:cNvSpPr>
            <a:spLocks/>
          </p:cNvSpPr>
          <p:nvPr/>
        </p:nvSpPr>
        <p:spPr>
          <a:xfrm>
            <a:off x="929005" y="3649451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6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5" name="타원 34"/>
          <p:cNvSpPr>
            <a:spLocks/>
          </p:cNvSpPr>
          <p:nvPr/>
        </p:nvSpPr>
        <p:spPr>
          <a:xfrm>
            <a:off x="929005" y="3959903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7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6" name="타원 35"/>
          <p:cNvSpPr>
            <a:spLocks/>
          </p:cNvSpPr>
          <p:nvPr/>
        </p:nvSpPr>
        <p:spPr>
          <a:xfrm>
            <a:off x="929005" y="460797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8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7" name="타원 36"/>
          <p:cNvSpPr>
            <a:spLocks/>
          </p:cNvSpPr>
          <p:nvPr/>
        </p:nvSpPr>
        <p:spPr>
          <a:xfrm>
            <a:off x="929005" y="5256047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9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8" name="타원 37"/>
          <p:cNvSpPr>
            <a:spLocks/>
          </p:cNvSpPr>
          <p:nvPr/>
        </p:nvSpPr>
        <p:spPr>
          <a:xfrm>
            <a:off x="929005" y="5877272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36195" tIns="0" rIns="0" bIns="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50" b="0" cap="none" dirty="0">
                <a:latin typeface="맑은 고딕" charset="0"/>
                <a:ea typeface="맑은 고딕" charset="0"/>
              </a:rPr>
              <a:t>10</a:t>
            </a:r>
            <a:endParaRPr lang="ko-KR" altLang="en-US" sz="115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9" name="TextBox 38"/>
          <p:cNvSpPr txBox="1">
            <a:spLocks/>
          </p:cNvSpPr>
          <p:nvPr/>
        </p:nvSpPr>
        <p:spPr>
          <a:xfrm>
            <a:off x="1678633" y="-19480"/>
            <a:ext cx="4393565" cy="83099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건설현장</a:t>
            </a:r>
            <a:endParaRPr lang="en-US" altLang="ko-KR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안전보건관리 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10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계명</a:t>
            </a: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2052474" y="1972871"/>
            <a:ext cx="662138" cy="553998"/>
            <a:chOff x="2910854" y="2235515"/>
            <a:chExt cx="803889" cy="672598"/>
          </a:xfrm>
        </p:grpSpPr>
        <p:sp>
          <p:nvSpPr>
            <p:cNvPr id="8" name="오각형 7"/>
            <p:cNvSpPr/>
            <p:nvPr/>
          </p:nvSpPr>
          <p:spPr>
            <a:xfrm>
              <a:off x="2910854" y="2267426"/>
              <a:ext cx="803889" cy="608636"/>
            </a:xfrm>
            <a:prstGeom prst="homePlat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u="sng" dirty="0"/>
            </a:p>
          </p:txBody>
        </p:sp>
        <p:sp>
          <p:nvSpPr>
            <p:cNvPr id="9" name="TextBox 8"/>
            <p:cNvSpPr txBox="1">
              <a:spLocks/>
            </p:cNvSpPr>
            <p:nvPr/>
          </p:nvSpPr>
          <p:spPr>
            <a:xfrm>
              <a:off x="2932924" y="2235515"/>
              <a:ext cx="598805" cy="6725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3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  <a:endParaRPr lang="ko-KR" altLang="en-US" sz="3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2786082" y="192880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latinLnBrk="0" hangingPunct="0">
              <a:defRPr/>
            </a:pPr>
            <a:r>
              <a:rPr kumimoji="0" lang="ko-KR" altLang="en-US" sz="3200" b="1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방지계획서 실행력 강화를 위한 공단의 사업 방안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28</a:t>
            </a:fld>
            <a:endParaRPr lang="ko-KR" altLang="en-US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984116"/>
              </p:ext>
            </p:extLst>
          </p:nvPr>
        </p:nvGraphicFramePr>
        <p:xfrm>
          <a:off x="1259632" y="1268760"/>
          <a:ext cx="7272808" cy="262362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255">
                <a:tc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공사규모별 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계획서 대상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255">
                <a:tc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계 </a:t>
                      </a:r>
                      <a:r>
                        <a:rPr lang="en-US" altLang="ko-KR" sz="1400" b="1" kern="0" spc="0" dirty="0">
                          <a:effectLst/>
                          <a:latin typeface="+mj-ea"/>
                          <a:ea typeface="+mj-ea"/>
                        </a:rPr>
                        <a:t>: 506</a:t>
                      </a: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effectLst/>
                          <a:latin typeface="+mj-ea"/>
                          <a:ea typeface="+mj-ea"/>
                        </a:rPr>
                        <a:t>91</a:t>
                      </a: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046">
                <a:tc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6938">
                <a:tc rowSpan="2"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대규모 </a:t>
                      </a:r>
                      <a:r>
                        <a:rPr lang="en-US" altLang="ko-KR" sz="1400" b="1" kern="0" spc="0" dirty="0">
                          <a:effectLst/>
                          <a:latin typeface="+mj-ea"/>
                          <a:ea typeface="+mj-ea"/>
                        </a:rPr>
                        <a:t>: 111</a:t>
                      </a: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60" dirty="0">
                          <a:effectLst/>
                          <a:latin typeface="+mj-ea"/>
                          <a:ea typeface="+mj-ea"/>
                        </a:rPr>
                        <a:t>(120</a:t>
                      </a:r>
                      <a:r>
                        <a:rPr lang="ko-KR" altLang="en-US" sz="1050" kern="0" spc="-60" dirty="0" err="1">
                          <a:effectLst/>
                          <a:latin typeface="+mj-ea"/>
                          <a:ea typeface="+mj-ea"/>
                        </a:rPr>
                        <a:t>억원</a:t>
                      </a:r>
                      <a:r>
                        <a:rPr lang="ko-KR" altLang="en-US" sz="1050" kern="0" spc="-60" dirty="0">
                          <a:effectLst/>
                          <a:latin typeface="+mj-ea"/>
                          <a:ea typeface="+mj-ea"/>
                        </a:rPr>
                        <a:t> 이상</a:t>
                      </a:r>
                      <a:r>
                        <a:rPr lang="en-US" altLang="ko-KR" sz="1050" kern="0" spc="-60" dirty="0">
                          <a:effectLst/>
                          <a:latin typeface="+mj-ea"/>
                          <a:ea typeface="+mj-ea"/>
                        </a:rPr>
                        <a:t>, 21.9%)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effectLst/>
                          <a:latin typeface="+mj-ea"/>
                          <a:ea typeface="+mj-ea"/>
                        </a:rPr>
                        <a:t>67</a:t>
                      </a:r>
                      <a:r>
                        <a:rPr lang="ko-KR" altLang="en-US" sz="1400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69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effectLst/>
                          <a:latin typeface="+mj-ea"/>
                          <a:ea typeface="+mj-ea"/>
                        </a:rPr>
                        <a:t>(73.6%)</a:t>
                      </a:r>
                      <a:endParaRPr lang="en-US" sz="1100" b="1" kern="0" spc="0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046">
                <a:tc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6938">
                <a:tc rowSpan="2"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effectLst/>
                          <a:latin typeface="+mj-ea"/>
                          <a:ea typeface="+mj-ea"/>
                        </a:rPr>
                        <a:t>중규모</a:t>
                      </a: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0" spc="0" dirty="0">
                          <a:effectLst/>
                          <a:latin typeface="+mj-ea"/>
                          <a:ea typeface="+mj-ea"/>
                        </a:rPr>
                        <a:t>: 99</a:t>
                      </a: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effectLst/>
                          <a:latin typeface="+mj-ea"/>
                          <a:ea typeface="+mj-ea"/>
                        </a:rPr>
                        <a:t>(20</a:t>
                      </a:r>
                      <a:r>
                        <a:rPr lang="ko-KR" altLang="en-US" sz="1050" kern="0" spc="0" dirty="0">
                          <a:effectLst/>
                          <a:latin typeface="+mj-ea"/>
                          <a:ea typeface="+mj-ea"/>
                        </a:rPr>
                        <a:t>～</a:t>
                      </a:r>
                      <a:r>
                        <a:rPr lang="en-US" altLang="ko-KR" sz="1050" kern="0" spc="0" dirty="0">
                          <a:effectLst/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050" kern="0" spc="0" dirty="0" err="1">
                          <a:effectLst/>
                          <a:latin typeface="+mj-ea"/>
                          <a:ea typeface="+mj-ea"/>
                        </a:rPr>
                        <a:t>억원</a:t>
                      </a:r>
                      <a:r>
                        <a:rPr lang="ko-KR" altLang="en-US" sz="1050" kern="0" spc="0" dirty="0">
                          <a:effectLst/>
                          <a:latin typeface="+mj-ea"/>
                          <a:ea typeface="+mj-ea"/>
                        </a:rPr>
                        <a:t> 미만</a:t>
                      </a:r>
                      <a:r>
                        <a:rPr lang="en-US" altLang="ko-KR" sz="1050" kern="0" spc="0" dirty="0">
                          <a:effectLst/>
                          <a:latin typeface="+mj-ea"/>
                          <a:ea typeface="+mj-ea"/>
                        </a:rPr>
                        <a:t>, 19.6%)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effectLst/>
                          <a:latin typeface="+mj-ea"/>
                          <a:ea typeface="+mj-ea"/>
                        </a:rPr>
                        <a:t>22</a:t>
                      </a:r>
                      <a:r>
                        <a:rPr lang="ko-KR" altLang="en-US" sz="1400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69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effectLst/>
                          <a:latin typeface="+mj-ea"/>
                          <a:ea typeface="+mj-ea"/>
                        </a:rPr>
                        <a:t>(24.2%)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6046">
                <a:tc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3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6938">
                <a:tc rowSpan="2">
                  <a:txBody>
                    <a:bodyPr/>
                    <a:lstStyle/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소규모 </a:t>
                      </a:r>
                      <a:r>
                        <a:rPr lang="en-US" altLang="ko-KR" sz="1400" b="1" kern="0" spc="0" dirty="0">
                          <a:effectLst/>
                          <a:latin typeface="+mj-ea"/>
                          <a:ea typeface="+mj-ea"/>
                        </a:rPr>
                        <a:t>: 285</a:t>
                      </a:r>
                      <a:r>
                        <a:rPr lang="ko-KR" altLang="en-US" sz="1400" b="1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6350" marR="0" indent="101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0" dirty="0">
                          <a:effectLst/>
                          <a:latin typeface="+mj-ea"/>
                          <a:ea typeface="+mj-ea"/>
                        </a:rPr>
                        <a:t>(20</a:t>
                      </a:r>
                      <a:r>
                        <a:rPr lang="ko-KR" altLang="en-US" sz="1050" kern="0" spc="0" dirty="0" err="1">
                          <a:effectLst/>
                          <a:latin typeface="+mj-ea"/>
                          <a:ea typeface="+mj-ea"/>
                        </a:rPr>
                        <a:t>억원</a:t>
                      </a:r>
                      <a:r>
                        <a:rPr lang="ko-KR" altLang="en-US" sz="1050" kern="0" spc="0" dirty="0">
                          <a:effectLst/>
                          <a:latin typeface="+mj-ea"/>
                          <a:ea typeface="+mj-ea"/>
                        </a:rPr>
                        <a:t> 미만</a:t>
                      </a:r>
                      <a:r>
                        <a:rPr lang="en-US" altLang="ko-KR" sz="1050" kern="0" spc="0" dirty="0">
                          <a:effectLst/>
                          <a:latin typeface="+mj-ea"/>
                          <a:ea typeface="+mj-ea"/>
                        </a:rPr>
                        <a:t>, 56.3%)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400" kern="0" spc="0" dirty="0">
                          <a:effectLst/>
                          <a:latin typeface="+mj-ea"/>
                          <a:ea typeface="+mj-ea"/>
                        </a:rPr>
                        <a:t>명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69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effectLst/>
                          <a:latin typeface="+mj-ea"/>
                          <a:ea typeface="+mj-ea"/>
                        </a:rPr>
                        <a:t>(2.2%)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1187624" y="3861048"/>
            <a:ext cx="23940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※ </a:t>
            </a:r>
            <a:r>
              <a:rPr lang="ko-KR" altLang="en-US" sz="11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분류불능 제외 </a:t>
            </a:r>
            <a:r>
              <a:rPr lang="en-US" altLang="ko-KR" sz="11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(</a:t>
            </a:r>
            <a:r>
              <a:rPr lang="ko-KR" altLang="en-US" sz="11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합계 </a:t>
            </a:r>
            <a:r>
              <a:rPr lang="ko-KR" altLang="en-US" sz="1100" b="1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미반영</a:t>
            </a:r>
            <a:r>
              <a:rPr lang="en-US" altLang="ko-KR" sz="11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)</a:t>
            </a:r>
            <a:endParaRPr lang="ko-KR" altLang="en-US" sz="1100" b="1" dirty="0">
              <a:solidFill>
                <a:schemeClr val="bg2">
                  <a:lumMod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683568" y="4869159"/>
            <a:ext cx="7848872" cy="1152129"/>
            <a:chOff x="683568" y="4316323"/>
            <a:chExt cx="7848872" cy="1152129"/>
          </a:xfrm>
        </p:grpSpPr>
        <p:grpSp>
          <p:nvGrpSpPr>
            <p:cNvPr id="17" name="그룹 9"/>
            <p:cNvGrpSpPr/>
            <p:nvPr/>
          </p:nvGrpSpPr>
          <p:grpSpPr>
            <a:xfrm>
              <a:off x="683568" y="4316323"/>
              <a:ext cx="471536" cy="471536"/>
              <a:chOff x="2084240" y="3212976"/>
              <a:chExt cx="471536" cy="471536"/>
            </a:xfrm>
          </p:grpSpPr>
          <p:grpSp>
            <p:nvGrpSpPr>
              <p:cNvPr id="18" name="그룹 23"/>
              <p:cNvGrpSpPr/>
              <p:nvPr/>
            </p:nvGrpSpPr>
            <p:grpSpPr>
              <a:xfrm>
                <a:off x="2135342" y="3280338"/>
                <a:ext cx="336811" cy="336811"/>
                <a:chOff x="179512" y="3212976"/>
                <a:chExt cx="1368152" cy="1368152"/>
              </a:xfrm>
            </p:grpSpPr>
            <p:sp>
              <p:nvSpPr>
                <p:cNvPr id="20" name="직사각형 19"/>
                <p:cNvSpPr/>
                <p:nvPr/>
              </p:nvSpPr>
              <p:spPr>
                <a:xfrm>
                  <a:off x="755576" y="3789040"/>
                  <a:ext cx="792088" cy="792088"/>
                </a:xfrm>
                <a:prstGeom prst="rect">
                  <a:avLst/>
                </a:prstGeom>
                <a:solidFill>
                  <a:srgbClr val="00B0F0"/>
                </a:solidFill>
                <a:ln w="571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타원 20"/>
                <p:cNvSpPr/>
                <p:nvPr/>
              </p:nvSpPr>
              <p:spPr>
                <a:xfrm>
                  <a:off x="179512" y="3212976"/>
                  <a:ext cx="1368152" cy="1368152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" name="제목 3"/>
              <p:cNvSpPr txBox="1">
                <a:spLocks/>
              </p:cNvSpPr>
              <p:nvPr/>
            </p:nvSpPr>
            <p:spPr>
              <a:xfrm>
                <a:off x="2084240" y="3212976"/>
                <a:ext cx="471536" cy="47153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2</a:t>
                </a:r>
                <a:endParaRPr kumimoji="0" lang="ko-KR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</p:grpSp>
        <p:sp>
          <p:nvSpPr>
            <p:cNvPr id="22" name="도형 7"/>
            <p:cNvSpPr>
              <a:spLocks/>
            </p:cNvSpPr>
            <p:nvPr/>
          </p:nvSpPr>
          <p:spPr>
            <a:xfrm>
              <a:off x="1259632" y="4388332"/>
              <a:ext cx="7272808" cy="792088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23" name="텍스트 상자 2098"/>
            <p:cNvSpPr txBox="1">
              <a:spLocks/>
            </p:cNvSpPr>
            <p:nvPr/>
          </p:nvSpPr>
          <p:spPr>
            <a:xfrm>
              <a:off x="1475656" y="4509120"/>
              <a:ext cx="6984776" cy="959332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</a:bodyPr>
            <a:lstStyle/>
            <a:p>
              <a:pPr defTabSz="508000"/>
              <a:r>
                <a:rPr lang="ko-KR" altLang="en-US" b="1" spc="-15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대규모 현장의 사망사고 감소 효과 극대화를 위해 본사와 현장을 아우르는</a:t>
              </a:r>
              <a:r>
                <a:rPr lang="en-US" altLang="ko-KR" b="1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b="1" dirty="0">
                  <a:solidFill>
                    <a:schemeClr val="accent6">
                      <a:lumMod val="75000"/>
                    </a:schemeClr>
                  </a:solidFill>
                  <a:latin typeface="+mn-ea"/>
                  <a:ea typeface="+mn-ea"/>
                </a:rPr>
                <a:t>TWO-TRACK </a:t>
              </a:r>
              <a:r>
                <a:rPr lang="ko-KR" altLang="en-US" b="1" dirty="0">
                  <a:solidFill>
                    <a:schemeClr val="accent6">
                      <a:lumMod val="75000"/>
                    </a:schemeClr>
                  </a:solidFill>
                  <a:latin typeface="+mn-ea"/>
                  <a:ea typeface="+mn-ea"/>
                </a:rPr>
                <a:t>전략 운영</a:t>
              </a:r>
              <a:endParaRPr lang="ko-KR" altLang="en-US" b="0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1259631" y="5831686"/>
            <a:ext cx="7272809" cy="583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18</a:t>
            </a:r>
            <a:r>
              <a:rPr lang="ko-KR" altLang="en-US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</a:t>
            </a:r>
            <a:r>
              <a:rPr lang="en-US" altLang="ko-KR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~ 22</a:t>
            </a:r>
            <a:r>
              <a:rPr lang="ko-KR" altLang="en-US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 </a:t>
            </a:r>
            <a:r>
              <a:rPr lang="en-US" altLang="ko-KR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5</a:t>
            </a:r>
            <a:r>
              <a:rPr lang="ko-KR" altLang="en-US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개년간 사망사고 절반 줄이기 목표 달성 위해</a:t>
            </a:r>
            <a:r>
              <a:rPr lang="en-US" altLang="ko-KR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대규모 현장의 </a:t>
            </a:r>
            <a:r>
              <a:rPr lang="ko-KR" altLang="en-US" sz="13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방지계획서 </a:t>
            </a:r>
            <a:r>
              <a:rPr lang="ko-KR" altLang="en-US" sz="1300" b="1" dirty="0" err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작동성</a:t>
            </a:r>
            <a:r>
              <a:rPr lang="ko-KR" altLang="en-US" sz="13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 및 </a:t>
            </a:r>
            <a:r>
              <a:rPr lang="ko-KR" altLang="en-US" sz="1300" b="1" dirty="0" err="1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실행성</a:t>
            </a:r>
            <a:r>
              <a:rPr lang="ko-KR" altLang="en-US" sz="13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3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강화를 통한 </a:t>
            </a:r>
            <a:r>
              <a:rPr lang="ko-KR" altLang="en-US" sz="13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사망사고 예방 중점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683568" y="4149080"/>
            <a:ext cx="7848872" cy="648073"/>
            <a:chOff x="683568" y="4316323"/>
            <a:chExt cx="7848872" cy="648073"/>
          </a:xfrm>
        </p:grpSpPr>
        <p:grpSp>
          <p:nvGrpSpPr>
            <p:cNvPr id="27" name="그룹 9"/>
            <p:cNvGrpSpPr/>
            <p:nvPr/>
          </p:nvGrpSpPr>
          <p:grpSpPr>
            <a:xfrm>
              <a:off x="683568" y="4316323"/>
              <a:ext cx="471536" cy="471536"/>
              <a:chOff x="2084240" y="3212976"/>
              <a:chExt cx="471536" cy="471536"/>
            </a:xfrm>
          </p:grpSpPr>
          <p:grpSp>
            <p:nvGrpSpPr>
              <p:cNvPr id="30" name="그룹 23"/>
              <p:cNvGrpSpPr/>
              <p:nvPr/>
            </p:nvGrpSpPr>
            <p:grpSpPr>
              <a:xfrm>
                <a:off x="2135342" y="3280338"/>
                <a:ext cx="336811" cy="336811"/>
                <a:chOff x="179512" y="3212976"/>
                <a:chExt cx="1368152" cy="1368152"/>
              </a:xfrm>
            </p:grpSpPr>
            <p:sp>
              <p:nvSpPr>
                <p:cNvPr id="32" name="직사각형 31"/>
                <p:cNvSpPr/>
                <p:nvPr/>
              </p:nvSpPr>
              <p:spPr>
                <a:xfrm>
                  <a:off x="755576" y="3789040"/>
                  <a:ext cx="792088" cy="792088"/>
                </a:xfrm>
                <a:prstGeom prst="rect">
                  <a:avLst/>
                </a:prstGeom>
                <a:solidFill>
                  <a:srgbClr val="00B0F0"/>
                </a:solidFill>
                <a:ln w="571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" name="타원 32"/>
                <p:cNvSpPr/>
                <p:nvPr/>
              </p:nvSpPr>
              <p:spPr>
                <a:xfrm>
                  <a:off x="179512" y="3212976"/>
                  <a:ext cx="1368152" cy="1368152"/>
                </a:xfrm>
                <a:prstGeom prst="ellipse">
                  <a:avLst/>
                </a:prstGeom>
                <a:solidFill>
                  <a:schemeClr val="bg1"/>
                </a:solidFill>
                <a:ln w="571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1" name="제목 3"/>
              <p:cNvSpPr txBox="1">
                <a:spLocks/>
              </p:cNvSpPr>
              <p:nvPr/>
            </p:nvSpPr>
            <p:spPr>
              <a:xfrm>
                <a:off x="2084240" y="3212976"/>
                <a:ext cx="471536" cy="47153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  <a:endParaRPr kumimoji="0" lang="ko-KR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</p:grpSp>
        <p:sp>
          <p:nvSpPr>
            <p:cNvPr id="28" name="도형 7"/>
            <p:cNvSpPr>
              <a:spLocks/>
            </p:cNvSpPr>
            <p:nvPr/>
          </p:nvSpPr>
          <p:spPr>
            <a:xfrm>
              <a:off x="1259632" y="4388332"/>
              <a:ext cx="7272808" cy="576064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29" name="텍스트 상자 2098"/>
            <p:cNvSpPr txBox="1">
              <a:spLocks/>
            </p:cNvSpPr>
            <p:nvPr/>
          </p:nvSpPr>
          <p:spPr>
            <a:xfrm>
              <a:off x="1475656" y="4509120"/>
              <a:ext cx="6984776" cy="383267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</a:bodyPr>
            <a:lstStyle/>
            <a:p>
              <a:pPr defTabSz="508000"/>
              <a:r>
                <a:rPr lang="ko-KR" altLang="en-US" b="1" spc="-150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대규모 현장의 </a:t>
              </a:r>
              <a:r>
                <a:rPr lang="ko-KR" altLang="en-US" b="1" dirty="0">
                  <a:latin typeface="+mn-ea"/>
                  <a:ea typeface="+mn-ea"/>
                </a:rPr>
                <a:t>경우 </a:t>
              </a:r>
              <a:r>
                <a:rPr lang="ko-KR" altLang="en-US" b="1" dirty="0">
                  <a:solidFill>
                    <a:schemeClr val="accent6">
                      <a:lumMod val="75000"/>
                    </a:schemeClr>
                  </a:solidFill>
                  <a:latin typeface="+mn-ea"/>
                  <a:ea typeface="+mn-ea"/>
                </a:rPr>
                <a:t>계획서 대상 현장</a:t>
              </a:r>
              <a:r>
                <a:rPr lang="ko-KR" altLang="en-US" b="1" dirty="0">
                  <a:solidFill>
                    <a:schemeClr val="bg2">
                      <a:lumMod val="25000"/>
                    </a:schemeClr>
                  </a:solidFill>
                  <a:latin typeface="+mn-ea"/>
                  <a:ea typeface="+mn-ea"/>
                </a:rPr>
                <a:t>에서 </a:t>
              </a:r>
              <a:r>
                <a:rPr lang="ko-KR" altLang="en-US" b="1" dirty="0">
                  <a:solidFill>
                    <a:schemeClr val="accent6">
                      <a:lumMod val="75000"/>
                    </a:schemeClr>
                  </a:solidFill>
                  <a:latin typeface="+mn-ea"/>
                  <a:ea typeface="+mn-ea"/>
                </a:rPr>
                <a:t>대부분</a:t>
              </a:r>
              <a:r>
                <a:rPr lang="en-US" altLang="ko-KR" b="1" dirty="0">
                  <a:solidFill>
                    <a:schemeClr val="accent6">
                      <a:lumMod val="75000"/>
                    </a:schemeClr>
                  </a:solidFill>
                  <a:latin typeface="+mn-ea"/>
                  <a:ea typeface="+mn-ea"/>
                </a:rPr>
                <a:t>(73.6%)</a:t>
              </a:r>
              <a:r>
                <a:rPr lang="ko-KR" altLang="en-US" b="1" dirty="0">
                  <a:solidFill>
                    <a:schemeClr val="accent6">
                      <a:lumMod val="75000"/>
                    </a:schemeClr>
                  </a:solidFill>
                  <a:latin typeface="+mn-ea"/>
                  <a:ea typeface="+mn-ea"/>
                </a:rPr>
                <a:t> 발생</a:t>
              </a:r>
            </a:p>
            <a:p>
              <a:pPr defTabSz="508000"/>
              <a:endParaRPr lang="ko-KR" altLang="en-US" sz="1900" b="0" cap="none" spc="-150" dirty="0">
                <a:solidFill>
                  <a:schemeClr val="accent6">
                    <a:lumMod val="7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4759743" y="2051421"/>
            <a:ext cx="360040" cy="360040"/>
            <a:chOff x="5004048" y="2132856"/>
            <a:chExt cx="360040" cy="360040"/>
          </a:xfrm>
        </p:grpSpPr>
        <p:sp>
          <p:nvSpPr>
            <p:cNvPr id="39" name="타원 38"/>
            <p:cNvSpPr/>
            <p:nvPr/>
          </p:nvSpPr>
          <p:spPr>
            <a:xfrm>
              <a:off x="5004048" y="2132856"/>
              <a:ext cx="360040" cy="360040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갈매기형 수장 34"/>
            <p:cNvSpPr/>
            <p:nvPr/>
          </p:nvSpPr>
          <p:spPr>
            <a:xfrm>
              <a:off x="5051182" y="2258018"/>
              <a:ext cx="288033" cy="115213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1" name="그룹 40"/>
          <p:cNvGrpSpPr/>
          <p:nvPr/>
        </p:nvGrpSpPr>
        <p:grpSpPr>
          <a:xfrm>
            <a:off x="4759743" y="2699493"/>
            <a:ext cx="360040" cy="360040"/>
            <a:chOff x="5004048" y="2132856"/>
            <a:chExt cx="360040" cy="360040"/>
          </a:xfrm>
        </p:grpSpPr>
        <p:sp>
          <p:nvSpPr>
            <p:cNvPr id="42" name="타원 41"/>
            <p:cNvSpPr/>
            <p:nvPr/>
          </p:nvSpPr>
          <p:spPr>
            <a:xfrm>
              <a:off x="5004048" y="2132856"/>
              <a:ext cx="360040" cy="360040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갈매기형 수장 42"/>
            <p:cNvSpPr/>
            <p:nvPr/>
          </p:nvSpPr>
          <p:spPr>
            <a:xfrm>
              <a:off x="5051182" y="2258018"/>
              <a:ext cx="288033" cy="115213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4" name="그룹 43"/>
          <p:cNvGrpSpPr/>
          <p:nvPr/>
        </p:nvGrpSpPr>
        <p:grpSpPr>
          <a:xfrm>
            <a:off x="4759743" y="3347565"/>
            <a:ext cx="360040" cy="360040"/>
            <a:chOff x="5004048" y="2132856"/>
            <a:chExt cx="360040" cy="360040"/>
          </a:xfrm>
        </p:grpSpPr>
        <p:sp>
          <p:nvSpPr>
            <p:cNvPr id="45" name="타원 44"/>
            <p:cNvSpPr/>
            <p:nvPr/>
          </p:nvSpPr>
          <p:spPr>
            <a:xfrm>
              <a:off x="5004048" y="2132856"/>
              <a:ext cx="360040" cy="360040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갈매기형 수장 45"/>
            <p:cNvSpPr/>
            <p:nvPr/>
          </p:nvSpPr>
          <p:spPr>
            <a:xfrm>
              <a:off x="5051182" y="2258018"/>
              <a:ext cx="288033" cy="115213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836712"/>
            <a:ext cx="400864" cy="378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877272"/>
            <a:ext cx="474345" cy="44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그룹 48"/>
          <p:cNvGrpSpPr/>
          <p:nvPr/>
        </p:nvGrpSpPr>
        <p:grpSpPr>
          <a:xfrm>
            <a:off x="1206493" y="0"/>
            <a:ext cx="6127803" cy="769441"/>
            <a:chOff x="1206493" y="0"/>
            <a:chExt cx="5585597" cy="769441"/>
          </a:xfrm>
        </p:grpSpPr>
        <p:sp>
          <p:nvSpPr>
            <p:cNvPr id="6" name="TextBox 5"/>
            <p:cNvSpPr txBox="1">
              <a:spLocks/>
            </p:cNvSpPr>
            <p:nvPr/>
          </p:nvSpPr>
          <p:spPr>
            <a:xfrm>
              <a:off x="2255584" y="0"/>
              <a:ext cx="4536506" cy="76944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eaLnBrk="0" fontAlgn="base"/>
              <a:r>
                <a:rPr lang="en-US" altLang="ko-KR" sz="2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1. ’17</a:t>
              </a:r>
              <a:r>
                <a:rPr lang="ko-KR" altLang="en-US" sz="24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년도 사망사고 현황</a:t>
              </a:r>
              <a:endPara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  <a:p>
              <a:pPr eaLnBrk="0" fontAlgn="base"/>
              <a:r>
                <a:rPr lang="en-US" altLang="ko-KR" sz="2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          (</a:t>
              </a:r>
              <a:r>
                <a:rPr lang="ko-KR" altLang="en-US" sz="2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계획서 대상</a:t>
              </a:r>
              <a:r>
                <a:rPr lang="en-US" altLang="ko-KR" sz="2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)</a:t>
              </a:r>
              <a:endParaRPr lang="ko-KR" altLang="en-US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48" name="모서리가 둥근 직사각형 47"/>
            <p:cNvSpPr/>
            <p:nvPr/>
          </p:nvSpPr>
          <p:spPr>
            <a:xfrm>
              <a:off x="1206493" y="139700"/>
              <a:ext cx="365112" cy="428628"/>
            </a:xfrm>
            <a:prstGeom prst="roundRect">
              <a:avLst/>
            </a:prstGeom>
            <a:solidFill>
              <a:srgbClr val="E2AA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  <a:endParaRPr lang="ko-KR" altLang="en-US" sz="2700" b="1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617726" y="1438414"/>
            <a:ext cx="7844284" cy="363855"/>
            <a:chOff x="617726" y="1141836"/>
            <a:chExt cx="7844284" cy="363855"/>
          </a:xfrm>
        </p:grpSpPr>
        <p:sp>
          <p:nvSpPr>
            <p:cNvPr id="23" name="모서리가 둥근 직사각형 22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4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25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29</a:t>
            </a:fld>
            <a:endParaRPr lang="ko-KR" altLang="en-US"/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043608" y="1844824"/>
            <a:ext cx="7416824" cy="2031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 (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주요내용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건설업 사망사고 줄이기 목표관리 대상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건설사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*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에 대한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선도적 안전역할 부여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강화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*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`17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50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대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건설사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→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`18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100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대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건설사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※ `17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50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대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건설사를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대상으로 사망사고 목표관리제를 추진하여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  `16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 대비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23.5%(85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명→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65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△20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감소 성과 달성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 (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사업방법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단계별 이행관리 및 안전경영 이행 촉구</a:t>
            </a:r>
            <a:endParaRPr lang="ko-KR" altLang="en-US" sz="14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49350" y="1422203"/>
            <a:ext cx="6736080" cy="3877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2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100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대 건설 사망사고 감소 목표관리제 추진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645024"/>
            <a:ext cx="16478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cap="none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본사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/>
          <p:cNvGrpSpPr/>
          <p:nvPr/>
        </p:nvGrpSpPr>
        <p:grpSpPr>
          <a:xfrm>
            <a:off x="1571604" y="1"/>
            <a:ext cx="8082945" cy="6332854"/>
            <a:chOff x="1824355" y="1"/>
            <a:chExt cx="8082945" cy="6332854"/>
          </a:xfrm>
        </p:grpSpPr>
        <p:cxnSp>
          <p:nvCxnSpPr>
            <p:cNvPr id="28" name="직선 연결선 27"/>
            <p:cNvCxnSpPr/>
            <p:nvPr/>
          </p:nvCxnSpPr>
          <p:spPr>
            <a:xfrm rot="5400000" flipH="1" flipV="1">
              <a:off x="2048682" y="246843"/>
              <a:ext cx="1948470" cy="1454785"/>
            </a:xfrm>
            <a:prstGeom prst="line">
              <a:avLst/>
            </a:prstGeom>
            <a:ln w="12700" cap="flat" cmpd="sng">
              <a:solidFill>
                <a:schemeClr val="accent5">
                  <a:lumMod val="75000"/>
                  <a:alpha val="10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/>
            </p:cNvSpPr>
            <p:nvPr/>
          </p:nvSpPr>
          <p:spPr>
            <a:xfrm>
              <a:off x="1824355" y="1671637"/>
              <a:ext cx="2531462" cy="923330"/>
            </a:xfrm>
            <a:prstGeom prst="rect">
              <a:avLst/>
            </a:prstGeom>
            <a:noFill/>
          </p:spPr>
          <p:txBody>
            <a:bodyPr vert="horz" wrap="none" lIns="91440" tIns="45720" rIns="91440" bIns="45720" numCol="1" anchor="t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marL="0" indent="0" algn="l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5400" b="1" cap="none" dirty="0">
                  <a:solidFill>
                    <a:schemeClr val="accent4">
                      <a:lumMod val="75000"/>
                    </a:schemeClr>
                  </a:solidFill>
                  <a:latin typeface="맑은 고딕" charset="0"/>
                  <a:ea typeface="맑은 고딕" charset="0"/>
                </a:rPr>
                <a:t>C</a:t>
              </a:r>
              <a:r>
                <a:rPr lang="en-US" altLang="ko-KR" sz="32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ONTENTS</a:t>
              </a:r>
              <a:endParaRPr lang="ko-KR" altLang="en-US" sz="32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3114029" y="3241675"/>
              <a:ext cx="6793271" cy="3091180"/>
              <a:chOff x="3636645" y="3474085"/>
              <a:chExt cx="6793271" cy="3091180"/>
            </a:xfrm>
          </p:grpSpPr>
          <p:grpSp>
            <p:nvGrpSpPr>
              <p:cNvPr id="31" name="그룹 5"/>
              <p:cNvGrpSpPr/>
              <p:nvPr/>
            </p:nvGrpSpPr>
            <p:grpSpPr>
              <a:xfrm>
                <a:off x="3636645" y="3474085"/>
                <a:ext cx="613410" cy="3091180"/>
                <a:chOff x="3636645" y="3474085"/>
                <a:chExt cx="613410" cy="3091180"/>
              </a:xfrm>
            </p:grpSpPr>
            <p:pic>
              <p:nvPicPr>
                <p:cNvPr id="47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36645" y="3474085"/>
                  <a:ext cx="613410" cy="511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8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chemeClr val="accent5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36645" y="4114800"/>
                  <a:ext cx="613410" cy="511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36645" y="4754880"/>
                  <a:ext cx="613410" cy="511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chemeClr val="accent2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36645" y="5443220"/>
                  <a:ext cx="613410" cy="511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3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36645" y="6054090"/>
                  <a:ext cx="613410" cy="511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2" name="TextBox 31"/>
              <p:cNvSpPr txBox="1">
                <a:spLocks/>
              </p:cNvSpPr>
              <p:nvPr/>
            </p:nvSpPr>
            <p:spPr>
              <a:xfrm>
                <a:off x="4164965" y="3514090"/>
                <a:ext cx="1524635" cy="400110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numCol="1" anchor="t">
                <a:spAutoFit/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2000" b="1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일반현황</a:t>
                </a:r>
                <a:endParaRPr lang="ko-KR" altLang="en-US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endParaRPr>
              </a:p>
            </p:txBody>
          </p:sp>
          <p:cxnSp>
            <p:nvCxnSpPr>
              <p:cNvPr id="33" name="직선 연결선 32"/>
              <p:cNvCxnSpPr/>
              <p:nvPr/>
            </p:nvCxnSpPr>
            <p:spPr>
              <a:xfrm>
                <a:off x="3688080" y="4017645"/>
                <a:ext cx="5478502" cy="1270"/>
              </a:xfrm>
              <a:prstGeom prst="line">
                <a:avLst/>
              </a:prstGeom>
              <a:ln w="9525" cap="flat" cmpd="sng">
                <a:solidFill>
                  <a:schemeClr val="tx1">
                    <a:lumMod val="65000"/>
                    <a:lumOff val="35000"/>
                    <a:alpha val="10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>
                <a:spLocks/>
              </p:cNvSpPr>
              <p:nvPr/>
            </p:nvSpPr>
            <p:spPr>
              <a:xfrm>
                <a:off x="4170045" y="4171315"/>
                <a:ext cx="6259871" cy="400110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numCol="1" anchor="t">
                <a:spAutoFit/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2000" b="1" cap="none" spc="-1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사업주 · 관리감독자 · 근로자가 알아야 할 사항</a:t>
                </a:r>
                <a:endParaRPr lang="ko-KR" altLang="en-US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endParaRPr>
              </a:p>
            </p:txBody>
          </p:sp>
          <p:sp>
            <p:nvSpPr>
              <p:cNvPr id="35" name="TextBox 34"/>
              <p:cNvSpPr txBox="1">
                <a:spLocks/>
              </p:cNvSpPr>
              <p:nvPr/>
            </p:nvSpPr>
            <p:spPr>
              <a:xfrm>
                <a:off x="4164964" y="5476875"/>
                <a:ext cx="4674067" cy="400110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numCol="1" anchor="t">
                <a:spAutoFit/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ko-KR" altLang="en-US" sz="2000" b="1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계획서 사망재해 </a:t>
                </a:r>
                <a:r>
                  <a:rPr lang="en-US" altLang="ko-KR" sz="2000" b="1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10</a:t>
                </a:r>
                <a:r>
                  <a:rPr lang="ko-KR" altLang="en-US" sz="2000" b="1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대 다발 작업 안전</a:t>
                </a:r>
              </a:p>
            </p:txBody>
          </p:sp>
          <p:sp>
            <p:nvSpPr>
              <p:cNvPr id="36" name="TextBox 35"/>
              <p:cNvSpPr txBox="1">
                <a:spLocks/>
              </p:cNvSpPr>
              <p:nvPr/>
            </p:nvSpPr>
            <p:spPr>
              <a:xfrm>
                <a:off x="4164965" y="6125845"/>
                <a:ext cx="3787140" cy="400110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numCol="1" anchor="t">
                <a:spAutoFit/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2000" b="1" cap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당부사항</a:t>
                </a:r>
                <a:endParaRPr lang="ko-KR" altLang="en-US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endParaRPr>
              </a:p>
            </p:txBody>
          </p:sp>
          <p:grpSp>
            <p:nvGrpSpPr>
              <p:cNvPr id="37" name="그룹 4"/>
              <p:cNvGrpSpPr/>
              <p:nvPr/>
            </p:nvGrpSpPr>
            <p:grpSpPr>
              <a:xfrm>
                <a:off x="3750310" y="3514090"/>
                <a:ext cx="335280" cy="3002280"/>
                <a:chOff x="3750310" y="3514090"/>
                <a:chExt cx="335280" cy="3002280"/>
              </a:xfrm>
            </p:grpSpPr>
            <p:sp>
              <p:nvSpPr>
                <p:cNvPr id="42" name="TextBox 41"/>
                <p:cNvSpPr txBox="1"/>
                <p:nvPr/>
              </p:nvSpPr>
              <p:spPr>
                <a:xfrm>
                  <a:off x="3750310" y="3514090"/>
                  <a:ext cx="335280" cy="400050"/>
                </a:xfrm>
                <a:prstGeom prst="rect">
                  <a:avLst/>
                </a:prstGeom>
                <a:noFill/>
              </p:spPr>
              <p:txBody>
                <a:bodyPr vert="horz" wrap="square" lIns="91440" tIns="45720" rIns="91440" bIns="45720" numCol="1" anchor="t">
                  <a:spAutoFit/>
                </a:bodyPr>
                <a:lstStyle/>
                <a:p>
                  <a:pPr marL="0" indent="0" algn="ctr" defTabSz="914400" eaLnBrk="0" fontAlgn="base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2000" b="1" cap="none" dirty="0">
                      <a:solidFill>
                        <a:schemeClr val="bg1"/>
                      </a:solidFill>
                      <a:latin typeface="맑은 고딕" charset="0"/>
                      <a:ea typeface="맑은 고딕" charset="0"/>
                    </a:rPr>
                    <a:t>1</a:t>
                  </a:r>
                  <a:endParaRPr lang="ko-KR" altLang="en-US" sz="20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3750310" y="4169410"/>
                  <a:ext cx="335280" cy="400050"/>
                </a:xfrm>
                <a:prstGeom prst="rect">
                  <a:avLst/>
                </a:prstGeom>
                <a:noFill/>
              </p:spPr>
              <p:txBody>
                <a:bodyPr vert="horz" wrap="square" lIns="91440" tIns="45720" rIns="91440" bIns="45720" numCol="1" anchor="t">
                  <a:spAutoFit/>
                </a:bodyPr>
                <a:lstStyle/>
                <a:p>
                  <a:pPr marL="0" indent="0" algn="ctr" defTabSz="914400" eaLnBrk="0" fontAlgn="base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2000" b="1" cap="none" dirty="0">
                      <a:solidFill>
                        <a:schemeClr val="bg1"/>
                      </a:solidFill>
                      <a:latin typeface="맑은 고딕" charset="0"/>
                      <a:ea typeface="맑은 고딕" charset="0"/>
                    </a:rPr>
                    <a:t>2</a:t>
                  </a:r>
                  <a:endParaRPr lang="ko-KR" altLang="en-US" sz="20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3750310" y="4819650"/>
                  <a:ext cx="335280" cy="400050"/>
                </a:xfrm>
                <a:prstGeom prst="rect">
                  <a:avLst/>
                </a:prstGeom>
                <a:noFill/>
              </p:spPr>
              <p:txBody>
                <a:bodyPr vert="horz" wrap="square" lIns="91440" tIns="45720" rIns="91440" bIns="45720" numCol="1" anchor="t">
                  <a:spAutoFit/>
                </a:bodyPr>
                <a:lstStyle/>
                <a:p>
                  <a:pPr marL="0" indent="0" algn="ctr" defTabSz="914400" eaLnBrk="0" fontAlgn="base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2000" b="1" cap="none" dirty="0">
                      <a:solidFill>
                        <a:schemeClr val="bg1"/>
                      </a:solidFill>
                      <a:latin typeface="맑은 고딕" charset="0"/>
                      <a:ea typeface="맑은 고딕" charset="0"/>
                    </a:rPr>
                    <a:t>3</a:t>
                  </a:r>
                  <a:endParaRPr lang="ko-KR" altLang="en-US" sz="20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3750310" y="5480050"/>
                  <a:ext cx="335280" cy="400050"/>
                </a:xfrm>
                <a:prstGeom prst="rect">
                  <a:avLst/>
                </a:prstGeom>
                <a:noFill/>
              </p:spPr>
              <p:txBody>
                <a:bodyPr vert="horz" wrap="square" lIns="91440" tIns="45720" rIns="91440" bIns="45720" numCol="1" anchor="t">
                  <a:spAutoFit/>
                </a:bodyPr>
                <a:lstStyle/>
                <a:p>
                  <a:pPr marL="0" indent="0" algn="ctr" defTabSz="914400" eaLnBrk="0" fontAlgn="base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2000" b="1" cap="none" dirty="0">
                      <a:solidFill>
                        <a:schemeClr val="bg1"/>
                      </a:solidFill>
                      <a:latin typeface="맑은 고딕" charset="0"/>
                      <a:ea typeface="맑은 고딕" charset="0"/>
                    </a:rPr>
                    <a:t>4</a:t>
                  </a:r>
                  <a:endParaRPr lang="ko-KR" altLang="en-US" sz="20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endParaRP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3750310" y="6116320"/>
                  <a:ext cx="335280" cy="400050"/>
                </a:xfrm>
                <a:prstGeom prst="rect">
                  <a:avLst/>
                </a:prstGeom>
                <a:noFill/>
              </p:spPr>
              <p:txBody>
                <a:bodyPr vert="horz" wrap="square" lIns="91440" tIns="45720" rIns="91440" bIns="45720" numCol="1" anchor="t">
                  <a:spAutoFit/>
                </a:bodyPr>
                <a:lstStyle/>
                <a:p>
                  <a:pPr marL="0" indent="0" algn="ctr" defTabSz="914400" eaLnBrk="0" fontAlgn="base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2000" b="1" cap="none" dirty="0">
                      <a:solidFill>
                        <a:schemeClr val="bg1"/>
                      </a:solidFill>
                      <a:latin typeface="맑은 고딕" charset="0"/>
                      <a:ea typeface="맑은 고딕" charset="0"/>
                    </a:rPr>
                    <a:t>5</a:t>
                  </a:r>
                  <a:endParaRPr lang="ko-KR" altLang="en-US" sz="2000" b="1" cap="none" dirty="0">
                    <a:solidFill>
                      <a:schemeClr val="bg1"/>
                    </a:solidFill>
                    <a:latin typeface="맑은 고딕" charset="0"/>
                    <a:ea typeface="맑은 고딕" charset="0"/>
                  </a:endParaRPr>
                </a:p>
              </p:txBody>
            </p:sp>
          </p:grpSp>
          <p:sp>
            <p:nvSpPr>
              <p:cNvPr id="38" name="TextBox 37"/>
              <p:cNvSpPr txBox="1">
                <a:spLocks/>
              </p:cNvSpPr>
              <p:nvPr/>
            </p:nvSpPr>
            <p:spPr>
              <a:xfrm>
                <a:off x="4170045" y="4836160"/>
                <a:ext cx="5353727" cy="400110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numCol="1" anchor="t">
                <a:spAutoFit/>
              </a:bodyPr>
              <a:lstStyle/>
              <a:p>
                <a:pPr marL="0" indent="0" algn="l" defTabSz="914400" eaLnBrk="0" fontAlgn="base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ko-KR" altLang="en-US" sz="2000" b="1" spc="-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방지</a:t>
                </a:r>
                <a:r>
                  <a:rPr lang="ko-KR" altLang="en-US" sz="2000" b="1" cap="none" spc="-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charset="0"/>
                    <a:ea typeface="맑은 고딕" charset="0"/>
                  </a:rPr>
                  <a:t>계획서 실행력 강화를 위한 공단의 사업 방안</a:t>
                </a:r>
              </a:p>
            </p:txBody>
          </p:sp>
          <p:cxnSp>
            <p:nvCxnSpPr>
              <p:cNvPr id="39" name="직선 연결선 38"/>
              <p:cNvCxnSpPr/>
              <p:nvPr/>
            </p:nvCxnSpPr>
            <p:spPr>
              <a:xfrm>
                <a:off x="3688080" y="4689475"/>
                <a:ext cx="5478502" cy="1588"/>
              </a:xfrm>
              <a:prstGeom prst="line">
                <a:avLst/>
              </a:prstGeom>
              <a:ln w="9525" cap="flat" cmpd="sng">
                <a:solidFill>
                  <a:schemeClr val="tx1">
                    <a:lumMod val="65000"/>
                    <a:lumOff val="35000"/>
                    <a:alpha val="10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직선 연결선 39"/>
              <p:cNvCxnSpPr/>
              <p:nvPr/>
            </p:nvCxnSpPr>
            <p:spPr>
              <a:xfrm>
                <a:off x="3688080" y="5338445"/>
                <a:ext cx="5478502" cy="1588"/>
              </a:xfrm>
              <a:prstGeom prst="line">
                <a:avLst/>
              </a:prstGeom>
              <a:ln w="9525" cap="flat" cmpd="sng">
                <a:solidFill>
                  <a:schemeClr val="tx1">
                    <a:lumMod val="65000"/>
                    <a:lumOff val="35000"/>
                    <a:alpha val="10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직선 연결선 40"/>
              <p:cNvCxnSpPr/>
              <p:nvPr/>
            </p:nvCxnSpPr>
            <p:spPr>
              <a:xfrm>
                <a:off x="3688080" y="5995670"/>
                <a:ext cx="5478502" cy="1588"/>
              </a:xfrm>
              <a:prstGeom prst="line">
                <a:avLst/>
              </a:prstGeom>
              <a:ln w="9525" cap="flat" cmpd="sng">
                <a:solidFill>
                  <a:schemeClr val="tx1">
                    <a:lumMod val="65000"/>
                    <a:lumOff val="35000"/>
                    <a:alpha val="10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30</a:t>
            </a:fld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504562"/>
              </p:ext>
            </p:extLst>
          </p:nvPr>
        </p:nvGraphicFramePr>
        <p:xfrm>
          <a:off x="814192" y="1122658"/>
          <a:ext cx="7574232" cy="3920998"/>
        </p:xfrm>
        <a:graphic>
          <a:graphicData uri="http://schemas.openxmlformats.org/drawingml/2006/table">
            <a:tbl>
              <a:tblPr/>
              <a:tblGrid>
                <a:gridCol w="12181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560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273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구 분</a:t>
                      </a:r>
                    </a:p>
                  </a:txBody>
                  <a:tcPr marL="77433" marR="77433" marT="38717" marB="38717" anchor="ctr">
                    <a:lnL>
                      <a:noFill/>
                    </a:lnL>
                    <a:lnR w="179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추 진 내 용</a:t>
                      </a:r>
                    </a:p>
                  </a:txBody>
                  <a:tcPr marL="77433" marR="77433" marT="38717" marB="38717" anchor="ctr">
                    <a:lnL w="179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7907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5644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effectLst/>
                          <a:latin typeface="+mj-ea"/>
                          <a:ea typeface="+mj-ea"/>
                        </a:rPr>
                        <a:t>1 </a:t>
                      </a:r>
                      <a:r>
                        <a:rPr lang="ko-KR" altLang="en-US" sz="1200" b="1" dirty="0">
                          <a:effectLst/>
                          <a:latin typeface="+mj-ea"/>
                          <a:ea typeface="+mj-ea"/>
                        </a:rPr>
                        <a:t>단계</a:t>
                      </a:r>
                    </a:p>
                  </a:txBody>
                  <a:tcPr marL="77433" marR="77433" marT="38717" marB="38717" anchor="ctr">
                    <a:lnL>
                      <a:noFill/>
                    </a:lnL>
                    <a:lnR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•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이행 계획* 제출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건설사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및 검토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공단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⇒ 필요 시 보완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 * 업체별 사망사고 감소 목표 및 안전경영 강화 방안 제출</a:t>
                      </a:r>
                    </a:p>
                  </a:txBody>
                  <a:tcPr marL="77433" marR="77433" marT="38717" marB="38717" anchor="ctr">
                    <a:lnL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790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6809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effectLst/>
                          <a:latin typeface="+mj-ea"/>
                          <a:ea typeface="+mj-ea"/>
                        </a:rPr>
                        <a:t>2 </a:t>
                      </a:r>
                      <a:r>
                        <a:rPr lang="ko-KR" altLang="en-US" sz="1200" b="1" dirty="0">
                          <a:effectLst/>
                          <a:latin typeface="+mj-ea"/>
                          <a:ea typeface="+mj-ea"/>
                        </a:rPr>
                        <a:t>단계</a:t>
                      </a:r>
                    </a:p>
                  </a:txBody>
                  <a:tcPr marL="77433" marR="77433" marT="38717" marB="38717" anchor="ctr">
                    <a:lnL>
                      <a:noFill/>
                    </a:lnL>
                    <a:lnR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분기별 안전부서장 회의 개최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이행 실태 평가 및 피드백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- 1 ~ 50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대 </a:t>
                      </a:r>
                      <a:r>
                        <a:rPr lang="ko-KR" altLang="en-US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건설사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노동부 및 공단 합동 실시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- 51 ~ 100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대 </a:t>
                      </a:r>
                      <a:r>
                        <a:rPr lang="ko-KR" altLang="en-US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건설사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공단 단독 실시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  * 안전경영 이행 및 안전투자 확대 촉구를 위해 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50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대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b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건설사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CEO 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대상 </a:t>
                      </a:r>
                      <a:endParaRPr lang="en-US" altLang="ko-KR" sz="1200" b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    </a:t>
                      </a:r>
                      <a:r>
                        <a:rPr lang="ko-KR" altLang="en-US" sz="12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안전보건 리더회의 정례화 개최</a:t>
                      </a:r>
                    </a:p>
                  </a:txBody>
                  <a:tcPr marL="77433" marR="77433" marT="38717" marB="38717" anchor="ctr">
                    <a:lnL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effectLst/>
                          <a:latin typeface="+mj-ea"/>
                          <a:ea typeface="+mj-ea"/>
                        </a:rPr>
                        <a:t>3 </a:t>
                      </a:r>
                      <a:r>
                        <a:rPr lang="ko-KR" altLang="en-US" sz="1200" b="1" dirty="0">
                          <a:effectLst/>
                          <a:latin typeface="+mj-ea"/>
                          <a:ea typeface="+mj-ea"/>
                        </a:rPr>
                        <a:t>단계</a:t>
                      </a:r>
                    </a:p>
                  </a:txBody>
                  <a:tcPr marL="77433" marR="77433" marT="38717" marB="38717" anchor="ctr">
                    <a:lnL>
                      <a:noFill/>
                    </a:lnL>
                    <a:lnR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안전경영 강화방안 추진상황 모니터링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분기별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-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사망사고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명 이상 발생 건설사의 감소대책 이행 집중 모니터링 실시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  -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사망사고 발생 </a:t>
                      </a:r>
                      <a:r>
                        <a:rPr lang="ko-KR" altLang="en-US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건설사에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대한 재발방지 집중 모니터링</a:t>
                      </a:r>
                    </a:p>
                  </a:txBody>
                  <a:tcPr marL="77433" marR="77433" marT="38717" marB="38717" anchor="ctr">
                    <a:lnL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114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effectLst/>
                          <a:latin typeface="+mj-ea"/>
                          <a:ea typeface="+mj-ea"/>
                        </a:rPr>
                        <a:t>4 </a:t>
                      </a:r>
                      <a:r>
                        <a:rPr lang="ko-KR" altLang="en-US" sz="1200" b="1" dirty="0">
                          <a:effectLst/>
                          <a:latin typeface="+mj-ea"/>
                          <a:ea typeface="+mj-ea"/>
                        </a:rPr>
                        <a:t>단계</a:t>
                      </a:r>
                    </a:p>
                  </a:txBody>
                  <a:tcPr marL="77433" marR="77433" marT="38717" marB="38717" anchor="ctr">
                    <a:lnL>
                      <a:noFill/>
                    </a:lnL>
                    <a:lnR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사망사고 발생 시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대 </a:t>
                      </a:r>
                      <a:r>
                        <a:rPr lang="ko-KR" altLang="en-US" sz="1200" b="1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건설사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단계별 조치 강화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: (2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경고 →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(3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재발방지계획</a:t>
                      </a:r>
                      <a:endParaRPr lang="en-US" altLang="ko-KR" sz="12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 수립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보고 →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(4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전국현장 감독 →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(5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대표이사 면담 → 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(6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건</a:t>
                      </a:r>
                      <a:r>
                        <a:rPr lang="en-US" altLang="ko-KR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j-ea"/>
                          <a:ea typeface="+mj-ea"/>
                        </a:rPr>
                        <a:t>본사 특별감독</a:t>
                      </a:r>
                    </a:p>
                  </a:txBody>
                  <a:tcPr marL="77433" marR="77433" marT="38717" marB="38717" anchor="ctr">
                    <a:lnL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745528" y="5264244"/>
            <a:ext cx="7272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성과창출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`22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년까지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건설사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사망사고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50%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감축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971600" y="5696292"/>
            <a:ext cx="7488832" cy="541020"/>
            <a:chOff x="360680" y="2851150"/>
            <a:chExt cx="6347460" cy="541020"/>
          </a:xfrm>
        </p:grpSpPr>
        <p:sp>
          <p:nvSpPr>
            <p:cNvPr id="21" name="도형 74"/>
            <p:cNvSpPr>
              <a:spLocks/>
            </p:cNvSpPr>
            <p:nvPr/>
          </p:nvSpPr>
          <p:spPr>
            <a:xfrm>
              <a:off x="360680" y="2851150"/>
              <a:ext cx="2163445" cy="541020"/>
            </a:xfrm>
            <a:prstGeom prst="homePlate">
              <a:avLst>
                <a:gd name="adj" fmla="val 1890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algn="ctr"/>
              <a:r>
                <a:rPr lang="ko-KR" altLang="en-US" sz="1600" b="1" dirty="0">
                  <a:solidFill>
                    <a:srgbClr val="000000"/>
                  </a:solidFill>
                </a:rPr>
                <a:t>’</a:t>
              </a:r>
              <a:r>
                <a:rPr lang="en-US" altLang="ko-KR" sz="1600" b="1" dirty="0">
                  <a:solidFill>
                    <a:srgbClr val="000000"/>
                  </a:solidFill>
                </a:rPr>
                <a:t>18</a:t>
              </a:r>
              <a:r>
                <a:rPr lang="ko-KR" altLang="en-US" sz="1600" b="1" dirty="0">
                  <a:solidFill>
                    <a:srgbClr val="000000"/>
                  </a:solidFill>
                </a:rPr>
                <a:t>년</a:t>
              </a:r>
              <a:r>
                <a:rPr lang="en-US" altLang="ko-KR" sz="1600" b="1" dirty="0">
                  <a:solidFill>
                    <a:srgbClr val="000000"/>
                  </a:solidFill>
                </a:rPr>
                <a:t>(</a:t>
              </a:r>
              <a:r>
                <a:rPr lang="ko-KR" altLang="en-US" sz="1600" b="1" dirty="0">
                  <a:solidFill>
                    <a:srgbClr val="000000"/>
                  </a:solidFill>
                </a:rPr>
                <a:t>목표</a:t>
              </a:r>
              <a:r>
                <a:rPr lang="en-US" altLang="ko-KR" sz="1600" b="1" dirty="0">
                  <a:solidFill>
                    <a:srgbClr val="000000"/>
                  </a:solidFill>
                </a:rPr>
                <a:t>)</a:t>
              </a:r>
            </a:p>
            <a:p>
              <a:pPr algn="ctr"/>
              <a:r>
                <a:rPr lang="en-US" altLang="ko-KR" sz="1600" b="1" dirty="0">
                  <a:solidFill>
                    <a:srgbClr val="000000"/>
                  </a:solidFill>
                </a:rPr>
                <a:t>65</a:t>
              </a:r>
              <a:r>
                <a:rPr lang="ko-KR" altLang="en-US" sz="1600" b="1" dirty="0">
                  <a:solidFill>
                    <a:srgbClr val="000000"/>
                  </a:solidFill>
                </a:rPr>
                <a:t>명 </a:t>
              </a:r>
              <a:r>
                <a:rPr lang="en-US" altLang="ko-KR" sz="1600" b="1" dirty="0">
                  <a:solidFill>
                    <a:srgbClr val="000000"/>
                  </a:solidFill>
                </a:rPr>
                <a:t>(△16</a:t>
              </a:r>
              <a:r>
                <a:rPr lang="ko-KR" altLang="en-US" sz="1600" b="1" dirty="0">
                  <a:solidFill>
                    <a:srgbClr val="000000"/>
                  </a:solidFill>
                </a:rPr>
                <a:t>명</a:t>
              </a:r>
              <a:r>
                <a:rPr lang="en-US" altLang="ko-KR" sz="1600" b="1" dirty="0">
                  <a:solidFill>
                    <a:srgbClr val="000000"/>
                  </a:solidFill>
                </a:rPr>
                <a:t>, 20%)</a:t>
              </a:r>
              <a:endParaRPr lang="ko-KR" altLang="en-US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22" name="도형 75"/>
            <p:cNvSpPr>
              <a:spLocks/>
            </p:cNvSpPr>
            <p:nvPr/>
          </p:nvSpPr>
          <p:spPr>
            <a:xfrm>
              <a:off x="2452370" y="2851150"/>
              <a:ext cx="2164715" cy="541020"/>
            </a:xfrm>
            <a:prstGeom prst="chevron">
              <a:avLst>
                <a:gd name="adj" fmla="val 18902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algn="ctr"/>
              <a:r>
                <a:rPr lang="ko-KR" altLang="en-US" sz="1400" b="1" dirty="0">
                  <a:solidFill>
                    <a:srgbClr val="000000"/>
                  </a:solidFill>
                </a:rPr>
                <a:t>’</a:t>
              </a:r>
              <a:r>
                <a:rPr lang="en-US" altLang="ko-KR" sz="1400" b="1" dirty="0">
                  <a:solidFill>
                    <a:srgbClr val="000000"/>
                  </a:solidFill>
                </a:rPr>
                <a:t>19</a:t>
              </a:r>
              <a:r>
                <a:rPr lang="ko-KR" altLang="en-US" sz="1400" b="1" dirty="0">
                  <a:solidFill>
                    <a:srgbClr val="000000"/>
                  </a:solidFill>
                </a:rPr>
                <a:t>년</a:t>
              </a:r>
              <a:r>
                <a:rPr lang="en-US" altLang="ko-KR" sz="1400" b="1" dirty="0">
                  <a:solidFill>
                    <a:srgbClr val="000000"/>
                  </a:solidFill>
                </a:rPr>
                <a:t>(</a:t>
              </a:r>
              <a:r>
                <a:rPr lang="ko-KR" altLang="en-US" sz="1400" b="1" dirty="0">
                  <a:solidFill>
                    <a:srgbClr val="000000"/>
                  </a:solidFill>
                </a:rPr>
                <a:t>목표</a:t>
              </a:r>
              <a:r>
                <a:rPr lang="en-US" altLang="ko-KR" sz="1400" b="1" dirty="0">
                  <a:solidFill>
                    <a:srgbClr val="000000"/>
                  </a:solidFill>
                </a:rPr>
                <a:t>)</a:t>
              </a:r>
            </a:p>
            <a:p>
              <a:pPr algn="ctr"/>
              <a:r>
                <a:rPr lang="en-US" altLang="ko-KR" sz="1400" b="1" dirty="0">
                  <a:solidFill>
                    <a:srgbClr val="000000"/>
                  </a:solidFill>
                </a:rPr>
                <a:t>55</a:t>
              </a:r>
              <a:r>
                <a:rPr lang="ko-KR" altLang="en-US" sz="1400" b="1" dirty="0">
                  <a:solidFill>
                    <a:srgbClr val="000000"/>
                  </a:solidFill>
                </a:rPr>
                <a:t>명 </a:t>
              </a:r>
              <a:r>
                <a:rPr lang="en-US" altLang="ko-KR" sz="1400" b="1" dirty="0">
                  <a:solidFill>
                    <a:srgbClr val="000000"/>
                  </a:solidFill>
                </a:rPr>
                <a:t>(△26</a:t>
              </a:r>
              <a:r>
                <a:rPr lang="ko-KR" altLang="en-US" sz="1400" b="1" dirty="0">
                  <a:solidFill>
                    <a:srgbClr val="000000"/>
                  </a:solidFill>
                </a:rPr>
                <a:t>명</a:t>
              </a:r>
              <a:r>
                <a:rPr lang="en-US" altLang="ko-KR" sz="1400" b="1" dirty="0">
                  <a:solidFill>
                    <a:srgbClr val="000000"/>
                  </a:solidFill>
                </a:rPr>
                <a:t>, 32%)</a:t>
              </a:r>
              <a:endParaRPr lang="ko-KR" altLang="en-US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도형 76"/>
            <p:cNvSpPr>
              <a:spLocks/>
            </p:cNvSpPr>
            <p:nvPr/>
          </p:nvSpPr>
          <p:spPr>
            <a:xfrm>
              <a:off x="4543425" y="2851150"/>
              <a:ext cx="2164715" cy="541020"/>
            </a:xfrm>
            <a:prstGeom prst="chevron">
              <a:avLst>
                <a:gd name="adj" fmla="val 18902"/>
              </a:avLst>
            </a:prstGeom>
            <a:solidFill>
              <a:schemeClr val="accent6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’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22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년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(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목표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)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41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명 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(△40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명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, 50%)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2.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cap="none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본사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617726" y="1417507"/>
            <a:ext cx="7844284" cy="363855"/>
            <a:chOff x="617726" y="1141836"/>
            <a:chExt cx="7844284" cy="363855"/>
          </a:xfrm>
        </p:grpSpPr>
        <p:sp>
          <p:nvSpPr>
            <p:cNvPr id="26" name="모서리가 둥근 직사각형 25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7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28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31</a:t>
            </a:fld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115616" y="1988840"/>
            <a:ext cx="7272808" cy="1020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ko-KR" altLang="en-US" sz="1400" b="1" dirty="0">
                <a:latin typeface="+mj-ea"/>
                <a:ea typeface="+mj-ea"/>
              </a:rPr>
              <a:t> 위험등급별</a:t>
            </a:r>
            <a:r>
              <a:rPr lang="en-US" altLang="ko-KR" sz="1400" b="1" dirty="0">
                <a:latin typeface="+mj-ea"/>
                <a:ea typeface="+mj-ea"/>
              </a:rPr>
              <a:t>(A~C</a:t>
            </a:r>
            <a:r>
              <a:rPr lang="ko-KR" altLang="en-US" sz="1400" b="1" dirty="0">
                <a:latin typeface="+mj-ea"/>
                <a:ea typeface="+mj-ea"/>
              </a:rPr>
              <a:t>등급</a:t>
            </a:r>
            <a:r>
              <a:rPr lang="en-US" altLang="ko-KR" sz="1400" b="1" dirty="0">
                <a:latin typeface="+mj-ea"/>
                <a:ea typeface="+mj-ea"/>
              </a:rPr>
              <a:t>)</a:t>
            </a:r>
            <a:r>
              <a:rPr lang="ko-KR" altLang="en-US" sz="1400" b="1" dirty="0">
                <a:latin typeface="+mj-ea"/>
                <a:ea typeface="+mj-ea"/>
              </a:rPr>
              <a:t> 계획서 차등</a:t>
            </a:r>
            <a:r>
              <a:rPr lang="en-US" altLang="ko-KR" sz="1400" b="1" dirty="0">
                <a:latin typeface="+mj-ea"/>
                <a:ea typeface="+mj-ea"/>
              </a:rPr>
              <a:t>(</a:t>
            </a:r>
            <a:r>
              <a:rPr lang="ko-KR" altLang="en-US" sz="1400" b="1" dirty="0">
                <a:latin typeface="+mj-ea"/>
                <a:ea typeface="+mj-ea"/>
              </a:rPr>
              <a:t>수시</a:t>
            </a:r>
            <a:r>
              <a:rPr lang="en-US" altLang="ko-KR" sz="1400" b="1" dirty="0">
                <a:latin typeface="+mj-ea"/>
                <a:ea typeface="+mj-ea"/>
              </a:rPr>
              <a:t>~6</a:t>
            </a:r>
            <a:r>
              <a:rPr lang="ko-KR" altLang="en-US" sz="1400" b="1" dirty="0">
                <a:latin typeface="+mj-ea"/>
                <a:ea typeface="+mj-ea"/>
              </a:rPr>
              <a:t>개월 </a:t>
            </a:r>
            <a:r>
              <a:rPr lang="en-US" altLang="ko-KR" sz="1400" b="1" dirty="0">
                <a:latin typeface="+mj-ea"/>
                <a:ea typeface="+mj-ea"/>
              </a:rPr>
              <a:t>1</a:t>
            </a:r>
            <a:r>
              <a:rPr lang="ko-KR" altLang="en-US" sz="1400" b="1" dirty="0">
                <a:latin typeface="+mj-ea"/>
                <a:ea typeface="+mj-ea"/>
              </a:rPr>
              <a:t>회 이상</a:t>
            </a:r>
            <a:r>
              <a:rPr lang="en-US" altLang="ko-KR" sz="1400" b="1" dirty="0">
                <a:latin typeface="+mj-ea"/>
                <a:ea typeface="+mj-ea"/>
              </a:rPr>
              <a:t>)</a:t>
            </a:r>
            <a:r>
              <a:rPr lang="ko-KR" altLang="en-US" sz="1400" b="1" dirty="0">
                <a:latin typeface="+mj-ea"/>
                <a:ea typeface="+mj-ea"/>
              </a:rPr>
              <a:t> 확인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j-ea"/>
                <a:ea typeface="+mj-ea"/>
              </a:rPr>
              <a:t>   - </a:t>
            </a:r>
            <a:r>
              <a:rPr lang="ko-KR" altLang="en-US" sz="1400" dirty="0">
                <a:latin typeface="+mj-ea"/>
                <a:ea typeface="+mj-ea"/>
              </a:rPr>
              <a:t>계획서 대상현장의 사망재해 통계자료를 근거로 위험등급을 지정하고 </a:t>
            </a:r>
            <a:r>
              <a:rPr lang="ko-KR" altLang="en-US" sz="1400" dirty="0" err="1">
                <a:latin typeface="+mj-ea"/>
                <a:ea typeface="+mj-ea"/>
              </a:rPr>
              <a:t>고위험현장은</a:t>
            </a:r>
            <a:endParaRPr lang="en-US" altLang="ko-KR" sz="14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j-ea"/>
                <a:ea typeface="+mj-ea"/>
              </a:rPr>
              <a:t>    </a:t>
            </a:r>
            <a:r>
              <a:rPr lang="ko-KR" altLang="en-US" sz="1400" dirty="0">
                <a:latin typeface="+mj-ea"/>
                <a:ea typeface="+mj-ea"/>
              </a:rPr>
              <a:t> 주기를 단축하여 확인 실시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187624" y="5190666"/>
            <a:ext cx="72579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 공사금액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‧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공사종류의 사망재해 발생수준을 수치화하여 매트릭스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(5×5)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표를 이용 위험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점수 부여</a:t>
            </a: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1149350" y="1422203"/>
            <a:ext cx="6736080" cy="33855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유해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위험방지계획서 확인 위험등급제 도입</a:t>
            </a:r>
          </a:p>
        </p:txBody>
      </p: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1115616" y="3140968"/>
          <a:ext cx="727281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17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45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등급구분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(3)</a:t>
                      </a:r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위험점수*</a:t>
                      </a: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관리 대상 공사</a:t>
                      </a:r>
                      <a:endParaRPr lang="en-US" altLang="ko-KR" sz="1200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총 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4,750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개소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, 2018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년</a:t>
                      </a:r>
                      <a:r>
                        <a:rPr lang="ko-KR" altLang="en-US" sz="1200" baseline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aseline="0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baseline="0" dirty="0">
                          <a:latin typeface="+mj-ea"/>
                          <a:ea typeface="+mj-ea"/>
                        </a:rPr>
                        <a:t>월 진행공사 기준</a:t>
                      </a:r>
                      <a:r>
                        <a:rPr lang="en-US" altLang="ko-KR" sz="1200" baseline="0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확인 주기 적용</a:t>
                      </a: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위험 높음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(C)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20~25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억 이상 아파트 건설공사 등 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11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종</a:t>
                      </a:r>
                      <a:endParaRPr lang="en-US" altLang="ko-KR" sz="1200" dirty="0">
                        <a:latin typeface="+mj-ea"/>
                        <a:ea typeface="+mj-ea"/>
                      </a:endParaRPr>
                    </a:p>
                    <a:p>
                      <a:pPr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(1,120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개소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, 23.6%)</a:t>
                      </a:r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*대형사고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동시 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명 이상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발생업체 및 사망사고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(3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건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년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다발 업체에 경우 </a:t>
                      </a:r>
                      <a:endParaRPr lang="en-US" altLang="ko-KR" sz="1200" dirty="0">
                        <a:latin typeface="+mj-ea"/>
                        <a:ea typeface="+mj-ea"/>
                      </a:endParaRPr>
                    </a:p>
                    <a:p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C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등급 부여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개월 이내 </a:t>
                      </a:r>
                      <a:endParaRPr lang="en-US" altLang="ko-KR" sz="1200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회 이상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위험 중간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(B)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10~19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3~120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억 미만 중소형 공장 등 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28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종</a:t>
                      </a:r>
                      <a:endParaRPr lang="en-US" altLang="ko-KR" sz="1200" dirty="0">
                        <a:latin typeface="+mj-ea"/>
                        <a:ea typeface="+mj-ea"/>
                      </a:endParaRPr>
                    </a:p>
                    <a:p>
                      <a:pPr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(2,232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개소</a:t>
                      </a:r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, 47%)</a:t>
                      </a:r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개월 이내 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회 이상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위험 낮음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(A)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1~9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200" dirty="0" err="1">
                          <a:latin typeface="+mj-ea"/>
                          <a:ea typeface="+mj-ea"/>
                        </a:rPr>
                        <a:t>억원</a:t>
                      </a:r>
                      <a:r>
                        <a:rPr lang="ko-KR" altLang="en-US" sz="1200" dirty="0">
                          <a:latin typeface="+mj-ea"/>
                          <a:ea typeface="+mj-ea"/>
                        </a:rPr>
                        <a:t> 미만 댐</a:t>
                      </a:r>
                      <a:r>
                        <a:rPr lang="en-US" altLang="ko-KR" sz="1200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dirty="0">
                          <a:latin typeface="맑은 고딕"/>
                          <a:ea typeface="맑은 고딕"/>
                        </a:rPr>
                        <a:t>항만공사 등 </a:t>
                      </a:r>
                      <a:r>
                        <a:rPr lang="en-US" altLang="ko-KR" sz="1200" dirty="0">
                          <a:latin typeface="맑은 고딕"/>
                          <a:ea typeface="맑은 고딕"/>
                        </a:rPr>
                        <a:t>46</a:t>
                      </a:r>
                      <a:r>
                        <a:rPr lang="ko-KR" altLang="en-US" sz="1200" dirty="0">
                          <a:latin typeface="맑은 고딕"/>
                          <a:ea typeface="맑은 고딕"/>
                        </a:rPr>
                        <a:t>종</a:t>
                      </a:r>
                      <a:endParaRPr lang="en-US" altLang="ko-KR" sz="1200" dirty="0">
                        <a:latin typeface="맑은 고딕"/>
                        <a:ea typeface="맑은 고딕"/>
                      </a:endParaRPr>
                    </a:p>
                    <a:p>
                      <a:pPr latinLnBrk="1"/>
                      <a:r>
                        <a:rPr lang="en-US" altLang="ko-KR" sz="1200" dirty="0">
                          <a:latin typeface="맑은 고딕"/>
                          <a:ea typeface="맑은 고딕"/>
                        </a:rPr>
                        <a:t>(1,398</a:t>
                      </a:r>
                      <a:r>
                        <a:rPr lang="ko-KR" altLang="en-US" sz="1200" dirty="0">
                          <a:latin typeface="맑은 고딕"/>
                          <a:ea typeface="맑은 고딕"/>
                        </a:rPr>
                        <a:t>개소</a:t>
                      </a:r>
                      <a:r>
                        <a:rPr lang="en-US" altLang="ko-KR" sz="1200" dirty="0">
                          <a:latin typeface="맑은 고딕"/>
                          <a:ea typeface="맑은 고딕"/>
                        </a:rPr>
                        <a:t>, 29.4%)</a:t>
                      </a:r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개월 이내 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회 이상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8" name="모서리가 둥근 직사각형 17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32" name="모서리가 둥근 직사각형 31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3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4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5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32</a:t>
            </a:fld>
            <a:endParaRPr lang="ko-KR" altLang="en-US"/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043608" y="1628800"/>
            <a:ext cx="7416824" cy="106182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계획서 대상현장의 사망재해 통계자료를 근거로 위험등급을 지정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-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공사금액별 사망재해 발생 수준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최근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10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년간 공사금액별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개 현장 당 사망자 수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  발생 현황을 근거로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5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단계 위험수준을 정의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149350" y="1206179"/>
            <a:ext cx="6736080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20000"/>
              </a:lnSpc>
            </a:pP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위험 등급 산정 방법①</a:t>
            </a:r>
          </a:p>
        </p:txBody>
      </p:sp>
      <p:pic>
        <p:nvPicPr>
          <p:cNvPr id="21" name="그림 20" descr="C:/Users/bora/AppData/Roaming/PolarisOffice/ETemp/7240_3002440/fImage361137921942.png"/>
          <p:cNvPicPr>
            <a:picLocks noChangeAspect="1"/>
          </p:cNvPicPr>
          <p:nvPr/>
        </p:nvPicPr>
        <p:blipFill rotWithShape="1">
          <a:blip r:embed="rId3" cstate="print">
            <a:duotone>
              <a:srgbClr val="952825"/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836712"/>
            <a:ext cx="965835" cy="976630"/>
          </a:xfrm>
          <a:prstGeom prst="rect">
            <a:avLst/>
          </a:prstGeom>
          <a:noFill/>
        </p:spPr>
      </p:pic>
      <p:sp>
        <p:nvSpPr>
          <p:cNvPr id="22" name="모서리가 둥근 직사각형 21"/>
          <p:cNvSpPr>
            <a:spLocks/>
          </p:cNvSpPr>
          <p:nvPr/>
        </p:nvSpPr>
        <p:spPr bwMode="auto">
          <a:xfrm>
            <a:off x="683568" y="2708920"/>
            <a:ext cx="1656183" cy="576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>
            <a:solidFill>
              <a:schemeClr val="bg1">
                <a:lumMod val="75000"/>
                <a:alpha val="100000"/>
              </a:schemeClr>
            </a:solidFill>
            <a:prstDash val="solid"/>
          </a:ln>
          <a:effectLst>
            <a:outerShdw blurRad="50800" dist="254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anchor="ctr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 b="1" cap="none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공사금액별 </a:t>
            </a:r>
            <a:endParaRPr lang="en-US" altLang="ko-KR" sz="1400" b="1" cap="none" dirty="0">
              <a:gradFill rotWithShape="1"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99000">
                    <a:srgbClr val="000000">
                      <a:lumMod val="75000"/>
                      <a:lumOff val="25000"/>
                    </a:srgbClr>
                  </a:gs>
                </a:gsLst>
                <a:lin ang="5400000"/>
              </a:gra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 b="1" cap="none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위험수준 </a:t>
            </a:r>
            <a:r>
              <a:rPr lang="ko-KR" altLang="en-US" sz="1400" b="1" cap="none" dirty="0" err="1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점수표</a:t>
            </a:r>
            <a:endParaRPr lang="ko-KR" altLang="en-US" sz="1400" b="1" cap="none" dirty="0">
              <a:gradFill rotWithShape="1"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99000">
                    <a:srgbClr val="000000">
                      <a:lumMod val="75000"/>
                      <a:lumOff val="25000"/>
                    </a:srgbClr>
                  </a:gs>
                </a:gsLst>
                <a:lin ang="5400000"/>
              </a:gradFill>
              <a:latin typeface="맑은 고딕" charset="0"/>
              <a:ea typeface="맑은 고딕" charset="0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2555776" y="2708920"/>
          <a:ext cx="576064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1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21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r>
                        <a:rPr lang="ko-KR" altLang="en-US" sz="1200" b="1" dirty="0"/>
                        <a:t>억 미만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r>
                        <a:rPr lang="ko-KR" altLang="en-US" sz="1200" b="1" dirty="0"/>
                        <a:t>억</a:t>
                      </a:r>
                      <a:r>
                        <a:rPr lang="en-US" altLang="ko-KR" sz="1200" b="1" dirty="0"/>
                        <a:t>~</a:t>
                      </a:r>
                    </a:p>
                    <a:p>
                      <a:pPr algn="ctr" latinLnBrk="1"/>
                      <a:r>
                        <a:rPr lang="en-US" altLang="ko-KR" sz="1200" b="1" dirty="0"/>
                        <a:t>20</a:t>
                      </a:r>
                      <a:r>
                        <a:rPr lang="ko-KR" altLang="en-US" sz="1200" b="1" dirty="0"/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20</a:t>
                      </a:r>
                      <a:r>
                        <a:rPr lang="ko-KR" altLang="en-US" sz="1200" b="1" dirty="0"/>
                        <a:t>억</a:t>
                      </a:r>
                      <a:r>
                        <a:rPr lang="en-US" altLang="ko-KR" sz="1200" b="1" dirty="0"/>
                        <a:t>~</a:t>
                      </a:r>
                    </a:p>
                    <a:p>
                      <a:pPr algn="ctr" latinLnBrk="1"/>
                      <a:r>
                        <a:rPr lang="en-US" altLang="ko-KR" sz="1200" b="1" dirty="0"/>
                        <a:t>120</a:t>
                      </a:r>
                      <a:r>
                        <a:rPr lang="ko-KR" altLang="en-US" sz="1200" b="1" dirty="0"/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120</a:t>
                      </a:r>
                      <a:r>
                        <a:rPr lang="ko-KR" altLang="en-US" sz="1200" b="1" dirty="0"/>
                        <a:t>억</a:t>
                      </a:r>
                      <a:r>
                        <a:rPr lang="en-US" altLang="ko-KR" sz="1200" b="1" dirty="0"/>
                        <a:t>~</a:t>
                      </a:r>
                    </a:p>
                    <a:p>
                      <a:pPr algn="ctr" latinLnBrk="1"/>
                      <a:r>
                        <a:rPr lang="en-US" altLang="ko-KR" sz="1200" b="1" dirty="0"/>
                        <a:t>800</a:t>
                      </a:r>
                      <a:r>
                        <a:rPr lang="ko-KR" altLang="en-US" sz="1200" b="1" dirty="0"/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800</a:t>
                      </a:r>
                      <a:r>
                        <a:rPr lang="ko-KR" altLang="en-US" sz="1200" b="1" dirty="0"/>
                        <a:t>억 </a:t>
                      </a:r>
                      <a:endParaRPr lang="en-US" altLang="ko-KR" sz="1200" b="1" dirty="0"/>
                    </a:p>
                    <a:p>
                      <a:pPr algn="ctr" latinLnBrk="1"/>
                      <a:r>
                        <a:rPr lang="ko-KR" altLang="en-US" sz="1200" b="1" dirty="0"/>
                        <a:t>이상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위험수준 점수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2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4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5</a:t>
                      </a:r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>
            <a:spLocks/>
          </p:cNvSpPr>
          <p:nvPr/>
        </p:nvSpPr>
        <p:spPr>
          <a:xfrm>
            <a:off x="1043608" y="3789040"/>
            <a:ext cx="7416824" cy="84638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-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공사종류별 사망재해 발생 수준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공사종류별* 사망재해발생 순위와 현장 당 사망자수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순위를 조합하여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5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단계 위험수준을 정의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   *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공단 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ERP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건설사업종합관리에서 입력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관리되는 공사종류를 사용</a:t>
            </a:r>
            <a:endParaRPr lang="en-US" altLang="ko-KR" sz="12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모서리가 둥근 직사각형 24"/>
          <p:cNvSpPr>
            <a:spLocks/>
          </p:cNvSpPr>
          <p:nvPr/>
        </p:nvSpPr>
        <p:spPr bwMode="auto">
          <a:xfrm>
            <a:off x="683568" y="4746848"/>
            <a:ext cx="1656183" cy="576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>
            <a:solidFill>
              <a:schemeClr val="bg1">
                <a:lumMod val="75000"/>
                <a:alpha val="100000"/>
              </a:schemeClr>
            </a:solidFill>
            <a:prstDash val="solid"/>
          </a:ln>
          <a:effectLst>
            <a:outerShdw blurRad="50800" dist="254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anchor="ctr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 b="1" cap="none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공사종류별 </a:t>
            </a:r>
            <a:endParaRPr lang="en-US" altLang="ko-KR" sz="1400" b="1" cap="none" dirty="0">
              <a:gradFill rotWithShape="1"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99000">
                    <a:srgbClr val="000000">
                      <a:lumMod val="75000"/>
                      <a:lumOff val="25000"/>
                    </a:srgbClr>
                  </a:gs>
                </a:gsLst>
                <a:lin ang="5400000"/>
              </a:gra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400" b="1" cap="none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위험수준 </a:t>
            </a:r>
            <a:r>
              <a:rPr lang="ko-KR" altLang="en-US" sz="1400" b="1" cap="none" dirty="0" err="1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rPr>
              <a:t>점수표</a:t>
            </a:r>
            <a:endParaRPr lang="ko-KR" altLang="en-US" sz="1400" b="1" cap="none" dirty="0">
              <a:gradFill rotWithShape="1">
                <a:gsLst>
                  <a:gs pos="0">
                    <a:srgbClr val="000000">
                      <a:lumMod val="75000"/>
                      <a:lumOff val="25000"/>
                    </a:srgbClr>
                  </a:gs>
                  <a:gs pos="99000">
                    <a:srgbClr val="000000">
                      <a:lumMod val="75000"/>
                      <a:lumOff val="25000"/>
                    </a:srgbClr>
                  </a:gs>
                </a:gsLst>
                <a:lin ang="5400000"/>
              </a:gradFill>
              <a:latin typeface="맑은 고딕" charset="0"/>
              <a:ea typeface="맑은 고딕" charset="0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2555776" y="4746849"/>
          <a:ext cx="5760643" cy="1648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45801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구분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아파트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300" dirty="0" err="1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종소형</a:t>
                      </a:r>
                      <a:r>
                        <a:rPr lang="ko-KR" altLang="en-US" sz="1200" b="1" spc="-3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 공장</a:t>
                      </a:r>
                      <a:endParaRPr lang="en-US" altLang="ko-KR" sz="1200" b="1" spc="-30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플랜트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철도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주상복합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기타토목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80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도로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상가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종교병원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기타건축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3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다세대</a:t>
                      </a:r>
                      <a:r>
                        <a:rPr lang="en-US" altLang="ko-KR" sz="1200" b="1" spc="-3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3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연립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단독주택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580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댐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항만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기타공사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정보통신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학교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5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상</a:t>
                      </a:r>
                      <a:r>
                        <a:rPr lang="en-US" altLang="ko-KR" sz="1200" b="1" spc="-15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5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하수도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023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위험수준 점수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5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5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5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5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4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4</a:t>
                      </a:r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02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4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02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2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2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</a:t>
                      </a:r>
                      <a:endParaRPr lang="ko-KR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9" name="모서리가 둥근 직사각형 18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0" name="TextBox 19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29" name="모서리가 둥근 직사각형 28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0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1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2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33</a:t>
            </a:fld>
            <a:endParaRPr lang="ko-KR" altLang="en-US"/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49350" y="1206179"/>
            <a:ext cx="6736080" cy="3877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20000"/>
              </a:lnSpc>
            </a:pP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위험 등급 산정 방법②</a:t>
            </a:r>
          </a:p>
        </p:txBody>
      </p:sp>
      <p:pic>
        <p:nvPicPr>
          <p:cNvPr id="18" name="그림 17" descr="C:/Users/bora/AppData/Roaming/PolarisOffice/ETemp/7240_3002440/fImage361137921942.png"/>
          <p:cNvPicPr>
            <a:picLocks noChangeAspect="1"/>
          </p:cNvPicPr>
          <p:nvPr/>
        </p:nvPicPr>
        <p:blipFill rotWithShape="1">
          <a:blip r:embed="rId3" cstate="print">
            <a:duotone>
              <a:srgbClr val="952825"/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836712"/>
            <a:ext cx="965835" cy="976630"/>
          </a:xfrm>
          <a:prstGeom prst="rect">
            <a:avLst/>
          </a:prstGeom>
          <a:noFill/>
        </p:spPr>
      </p:pic>
      <p:sp>
        <p:nvSpPr>
          <p:cNvPr id="21" name="TextBox 20"/>
          <p:cNvSpPr txBox="1">
            <a:spLocks/>
          </p:cNvSpPr>
          <p:nvPr/>
        </p:nvSpPr>
        <p:spPr>
          <a:xfrm>
            <a:off x="1043608" y="1620927"/>
            <a:ext cx="7416824" cy="65248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 (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위험등급 지정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공사금액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공사종류 두 가지 공사 요소의 위험수준 점수를 곱해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나온 점수를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5ⅹ5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매트릭스표를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참조하여 위험 등급을 지정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/>
        </p:nvGraphicFramePr>
        <p:xfrm>
          <a:off x="971602" y="2276872"/>
          <a:ext cx="7344816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431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r>
                        <a:rPr lang="ko-KR" altLang="en-US" sz="1200" b="1" dirty="0"/>
                        <a:t>억 미만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3</a:t>
                      </a:r>
                      <a:r>
                        <a:rPr lang="ko-KR" altLang="en-US" sz="1200" b="1" dirty="0"/>
                        <a:t>억</a:t>
                      </a:r>
                      <a:r>
                        <a:rPr lang="en-US" altLang="ko-KR" sz="1200" b="1" dirty="0"/>
                        <a:t>~20</a:t>
                      </a:r>
                      <a:r>
                        <a:rPr lang="ko-KR" altLang="en-US" sz="1200" b="1" dirty="0"/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20</a:t>
                      </a:r>
                      <a:r>
                        <a:rPr lang="ko-KR" altLang="en-US" sz="1200" b="1" dirty="0"/>
                        <a:t>억</a:t>
                      </a:r>
                      <a:r>
                        <a:rPr lang="en-US" altLang="ko-KR" sz="1200" b="1" dirty="0"/>
                        <a:t>~120</a:t>
                      </a:r>
                      <a:r>
                        <a:rPr lang="ko-KR" altLang="en-US" sz="1200" b="1" dirty="0"/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120</a:t>
                      </a:r>
                      <a:r>
                        <a:rPr lang="ko-KR" altLang="en-US" sz="1200" b="1" dirty="0"/>
                        <a:t>억</a:t>
                      </a:r>
                      <a:r>
                        <a:rPr lang="en-US" altLang="ko-KR" sz="1200" b="1" dirty="0"/>
                        <a:t>~800</a:t>
                      </a:r>
                      <a:r>
                        <a:rPr lang="ko-KR" altLang="en-US" sz="1200" b="1" dirty="0"/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800</a:t>
                      </a:r>
                      <a:r>
                        <a:rPr lang="ko-KR" altLang="en-US" sz="1200" b="1" dirty="0"/>
                        <a:t>억 이상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아파트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중소형공장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플랜트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철도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주상복합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기타토목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도로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상가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종교병원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기타건축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다세대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연립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단독주택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댐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항만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기타공사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정보통신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학교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상하수도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grpSp>
        <p:nvGrpSpPr>
          <p:cNvPr id="27" name="그룹 26"/>
          <p:cNvGrpSpPr/>
          <p:nvPr/>
        </p:nvGrpSpPr>
        <p:grpSpPr>
          <a:xfrm>
            <a:off x="1043608" y="6407755"/>
            <a:ext cx="7416824" cy="332399"/>
            <a:chOff x="1043608" y="6407755"/>
            <a:chExt cx="7416824" cy="332399"/>
          </a:xfrm>
        </p:grpSpPr>
        <p:sp>
          <p:nvSpPr>
            <p:cNvPr id="23" name="TextBox 22"/>
            <p:cNvSpPr txBox="1">
              <a:spLocks/>
            </p:cNvSpPr>
            <p:nvPr/>
          </p:nvSpPr>
          <p:spPr>
            <a:xfrm>
              <a:off x="1043608" y="6407755"/>
              <a:ext cx="7416824" cy="3323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※ 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위험등급 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:              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높음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(20~25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점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),             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보통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(10~19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점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),             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낮음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(1~9</a:t>
              </a:r>
              <a:r>
                <a:rPr lang="ko-KR" altLang="en-US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점</a:t>
              </a:r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267744" y="6525344"/>
              <a:ext cx="432048" cy="14401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4067944" y="6525344"/>
              <a:ext cx="432048" cy="14401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796136" y="6525344"/>
              <a:ext cx="432048" cy="14401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모서리가 둥근 직사각형 18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TextBox 33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27" name="모서리가 둥근 직사각형 26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8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29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34</a:t>
            </a:fld>
            <a:endParaRPr lang="ko-KR" altLang="en-US"/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1206179"/>
            <a:ext cx="6736080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20000"/>
              </a:lnSpc>
            </a:pP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확인주기 차등 관리를 위한 등급 </a:t>
            </a:r>
            <a:r>
              <a:rPr lang="ko-KR" altLang="en-US" sz="16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산정표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20" name="그림 19" descr="C:/Users/bora/AppData/Roaming/PolarisOffice/ETemp/7240_3002440/fImage361137921942.png"/>
          <p:cNvPicPr>
            <a:picLocks noChangeAspect="1"/>
          </p:cNvPicPr>
          <p:nvPr/>
        </p:nvPicPr>
        <p:blipFill rotWithShape="1">
          <a:blip r:embed="rId3" cstate="print">
            <a:duotone>
              <a:srgbClr val="952825"/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836712"/>
            <a:ext cx="965835" cy="976630"/>
          </a:xfrm>
          <a:prstGeom prst="rect">
            <a:avLst/>
          </a:prstGeom>
          <a:noFill/>
        </p:spPr>
      </p:pic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971602" y="1772816"/>
          <a:ext cx="7200798" cy="4685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37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등급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공사금액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공사종류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49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C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등급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위험성 높음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800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 이상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아파트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중소형공장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플랜트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철도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주상복합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기타토목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도로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4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~800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아파트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중소형공장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플랜트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철도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106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B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등급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위험성 중간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800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 이상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상가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종교병원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기타건축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다세대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연립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단독주택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댐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항만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기타공사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정보통신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106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~800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주상복합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기타토목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도로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상가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종교병원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기타건축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다세대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연립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단독주택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댐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항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54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~120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아파트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중소형공장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플랜트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철도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주상복합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기타토목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54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~20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아파트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중소형공장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플랜트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철도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5496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A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등급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위험성 낮음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800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 이상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학교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하수도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54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~800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기타공사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정보통신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학교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하수도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106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20~120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상가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종교병원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기타건축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다세대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연립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단독주택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댐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항만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기타공사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</a:t>
                      </a:r>
                    </a:p>
                    <a:p>
                      <a:pPr algn="l" latinLnBrk="1"/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정보통신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학교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하수도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106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~20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주상복합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기타토목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도로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상가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종교병원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기타건축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다세대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연립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</a:t>
                      </a:r>
                    </a:p>
                    <a:p>
                      <a:pPr algn="l" latinLnBrk="1"/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단독주책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댐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항만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기타공사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정보통신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학교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하수도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54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억 미만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아파트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중소형공장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플랜트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철도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주상복합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기타토목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도로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상가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</a:t>
                      </a:r>
                    </a:p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종교병원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기타건축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다세대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연립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단독주택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댐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항만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기타공사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</a:p>
                    <a:p>
                      <a:pPr algn="l" latinLnBrk="1"/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정보통신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학교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하수도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7" name="모서리가 둥근 직사각형 16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28" name="모서리가 둥근 직사각형 27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9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0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1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35</a:t>
            </a:fld>
            <a:endParaRPr lang="ko-KR" altLang="en-US"/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1206179"/>
            <a:ext cx="6736080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20000"/>
              </a:lnSpc>
            </a:pP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사망 다발작업에 대한 </a:t>
            </a:r>
            <a:r>
              <a:rPr lang="ko-KR" altLang="en-US" sz="1600" b="1" cap="none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계획서 이행결과 </a:t>
            </a: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확인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1115616" y="1628800"/>
            <a:ext cx="7272808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ko-KR" altLang="en-US" sz="1400" b="1" dirty="0">
                <a:latin typeface="+mj-ea"/>
                <a:ea typeface="+mj-ea"/>
              </a:rPr>
              <a:t> </a:t>
            </a:r>
            <a:r>
              <a:rPr lang="en-US" altLang="ko-KR" sz="1400" b="1" dirty="0">
                <a:latin typeface="+mj-ea"/>
                <a:ea typeface="+mj-ea"/>
              </a:rPr>
              <a:t>(</a:t>
            </a:r>
            <a:r>
              <a:rPr lang="ko-KR" altLang="en-US" sz="1400" b="1" dirty="0">
                <a:latin typeface="+mj-ea"/>
                <a:ea typeface="+mj-ea"/>
              </a:rPr>
              <a:t>대상</a:t>
            </a:r>
            <a:r>
              <a:rPr lang="en-US" altLang="ko-KR" sz="1400" b="1" dirty="0">
                <a:latin typeface="+mj-ea"/>
                <a:ea typeface="+mj-ea"/>
              </a:rPr>
              <a:t>) </a:t>
            </a:r>
            <a:r>
              <a:rPr lang="ko-KR" altLang="en-US" sz="1400" b="1" dirty="0">
                <a:latin typeface="+mj-ea"/>
                <a:ea typeface="+mj-ea"/>
              </a:rPr>
              <a:t>대형사고 위험작업* 및 사망재해 </a:t>
            </a:r>
            <a:r>
              <a:rPr lang="en-US" altLang="ko-KR" sz="1400" b="1" dirty="0">
                <a:latin typeface="+mj-ea"/>
                <a:ea typeface="+mj-ea"/>
              </a:rPr>
              <a:t>10</a:t>
            </a:r>
            <a:r>
              <a:rPr lang="ko-KR" altLang="en-US" sz="1400" b="1" dirty="0">
                <a:latin typeface="+mj-ea"/>
                <a:ea typeface="+mj-ea"/>
              </a:rPr>
              <a:t>대 다발 작업**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latin typeface="+mj-ea"/>
                <a:ea typeface="+mj-ea"/>
              </a:rPr>
              <a:t>   * </a:t>
            </a:r>
            <a:r>
              <a:rPr lang="ko-KR" altLang="en-US" sz="1100" dirty="0">
                <a:latin typeface="+mj-ea"/>
                <a:ea typeface="+mj-ea"/>
              </a:rPr>
              <a:t>계획서 업무지침에 따라 심사위원이 지정한 붕괴</a:t>
            </a:r>
            <a:r>
              <a:rPr lang="en-US" altLang="ko-KR" sz="1100" dirty="0">
                <a:latin typeface="맑은 고딕"/>
                <a:ea typeface="맑은 고딕"/>
              </a:rPr>
              <a:t>·</a:t>
            </a:r>
            <a:r>
              <a:rPr lang="ko-KR" altLang="en-US" sz="1100" dirty="0" err="1">
                <a:latin typeface="맑은 고딕"/>
                <a:ea typeface="맑은 고딕"/>
              </a:rPr>
              <a:t>도괴</a:t>
            </a:r>
            <a:r>
              <a:rPr lang="en-US" altLang="ko-KR" sz="1100" dirty="0"/>
              <a:t>·</a:t>
            </a:r>
            <a:r>
              <a:rPr lang="ko-KR" altLang="en-US" sz="1100" dirty="0"/>
              <a:t>화재</a:t>
            </a:r>
            <a:r>
              <a:rPr lang="en-US" altLang="ko-KR" sz="1100" dirty="0"/>
              <a:t>·</a:t>
            </a:r>
            <a:r>
              <a:rPr lang="ko-KR" altLang="en-US" sz="1100" dirty="0"/>
              <a:t>폭발 위험작업</a:t>
            </a:r>
            <a:endParaRPr lang="en-US" altLang="ko-KR" sz="1100" dirty="0"/>
          </a:p>
          <a:p>
            <a:r>
              <a:rPr lang="en-US" altLang="ko-KR" sz="1100" dirty="0">
                <a:latin typeface="+mj-ea"/>
              </a:rPr>
              <a:t>  ** </a:t>
            </a:r>
            <a:r>
              <a:rPr lang="ko-KR" altLang="en-US" sz="1100" dirty="0">
                <a:latin typeface="+mj-ea"/>
              </a:rPr>
              <a:t>계획서 현장 사망재해 </a:t>
            </a:r>
            <a:r>
              <a:rPr lang="en-US" altLang="ko-KR" sz="1100" dirty="0">
                <a:latin typeface="+mj-ea"/>
              </a:rPr>
              <a:t>10</a:t>
            </a:r>
            <a:r>
              <a:rPr lang="ko-KR" altLang="en-US" sz="1100" dirty="0">
                <a:latin typeface="+mj-ea"/>
              </a:rPr>
              <a:t>대 다발작업</a:t>
            </a:r>
            <a:endParaRPr lang="ko-KR" altLang="en-US" sz="1100" dirty="0">
              <a:latin typeface="+mj-ea"/>
              <a:ea typeface="+mj-ea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073044"/>
              </p:ext>
            </p:extLst>
          </p:nvPr>
        </p:nvGraphicFramePr>
        <p:xfrm>
          <a:off x="971602" y="2625472"/>
          <a:ext cx="7344816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5202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431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순서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/>
                        <a:t>기인물</a:t>
                      </a:r>
                      <a:endParaRPr lang="ko-KR" altLang="en-US" sz="12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재해발생 작업</a:t>
                      </a:r>
                      <a:endParaRPr lang="en-US" altLang="ko-KR" sz="1200" b="1" dirty="0"/>
                    </a:p>
                    <a:p>
                      <a:pPr algn="ctr" latinLnBrk="1"/>
                      <a:r>
                        <a:rPr lang="en-US" altLang="ko-KR" sz="1200" b="1" dirty="0"/>
                        <a:t>(</a:t>
                      </a:r>
                      <a:r>
                        <a:rPr lang="ko-KR" altLang="en-US" sz="1200" b="1" dirty="0"/>
                        <a:t>재해 형태</a:t>
                      </a:r>
                      <a:r>
                        <a:rPr lang="en-US" altLang="ko-KR" sz="1200" b="1" dirty="0"/>
                        <a:t>)</a:t>
                      </a:r>
                      <a:endParaRPr lang="ko-KR" altLang="en-US" sz="12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순서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/>
                        <a:t>기인물</a:t>
                      </a:r>
                      <a:endParaRPr lang="ko-KR" altLang="en-US" sz="12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재해발생 작업</a:t>
                      </a:r>
                      <a:endParaRPr lang="en-US" altLang="ko-KR" sz="1200" b="1" dirty="0"/>
                    </a:p>
                    <a:p>
                      <a:pPr algn="ctr" latinLnBrk="1"/>
                      <a:r>
                        <a:rPr lang="en-US" altLang="ko-KR" sz="1200" b="1" dirty="0"/>
                        <a:t>(</a:t>
                      </a:r>
                      <a:r>
                        <a:rPr lang="ko-KR" altLang="en-US" sz="1200" b="1" dirty="0"/>
                        <a:t>재해 형태</a:t>
                      </a:r>
                      <a:r>
                        <a:rPr lang="en-US" altLang="ko-KR" sz="1200" b="1" dirty="0"/>
                        <a:t>)</a:t>
                      </a:r>
                      <a:endParaRPr lang="ko-KR" altLang="en-US" sz="12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비계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설치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해체 작업</a:t>
                      </a:r>
                      <a:endParaRPr lang="en-US" altLang="ko-KR" sz="1200" b="1" dirty="0">
                        <a:latin typeface="맑은 고딕"/>
                        <a:ea typeface="맑은 고딕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작업 이동 시 추락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이동식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비계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상부 작업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해체작업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근로자 추락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latin typeface="+mj-ea"/>
                          <a:ea typeface="+mj-ea"/>
                        </a:rPr>
                        <a:t>트럭류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 err="1">
                          <a:latin typeface="+mj-ea"/>
                          <a:ea typeface="+mj-ea"/>
                        </a:rPr>
                        <a:t>트럭류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이용 작업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차량 충돌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전도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굴삭기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굴착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자재 인양작업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충돌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협착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자재 낙하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latin typeface="+mj-ea"/>
                          <a:ea typeface="+mj-ea"/>
                        </a:rPr>
                        <a:t>갱폼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설치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해체 작업</a:t>
                      </a:r>
                      <a:endParaRPr lang="en-US" altLang="ko-KR" sz="1200" b="1" dirty="0">
                        <a:latin typeface="맑은 고딕"/>
                        <a:ea typeface="맑은 고딕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200" b="1" dirty="0" err="1">
                          <a:latin typeface="맑은 고딕"/>
                          <a:ea typeface="맑은 고딕"/>
                        </a:rPr>
                        <a:t>갱폼낙하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근로자 추락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이동식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크레인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자재 인양작업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전도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협착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자재 낙하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고소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작업대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상승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운행 작업</a:t>
                      </a:r>
                      <a:endParaRPr lang="en-US" altLang="ko-KR" sz="1200" b="1" dirty="0">
                        <a:latin typeface="맑은 고딕"/>
                        <a:ea typeface="맑은 고딕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협착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 err="1">
                          <a:latin typeface="맑은 고딕"/>
                          <a:ea typeface="맑은 고딕"/>
                        </a:rPr>
                        <a:t>붐대파단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 낙하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지게차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자재 운반작업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전도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협착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충돌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28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타워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크레인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설치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해체 작업</a:t>
                      </a:r>
                      <a:endParaRPr lang="en-US" altLang="ko-KR" sz="1200" b="1" dirty="0">
                        <a:latin typeface="+mn-lt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붕괴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전도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근로자 추락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건설용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리프트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승강</a:t>
                      </a:r>
                      <a:r>
                        <a:rPr lang="en-US" altLang="ko-KR" sz="1200" b="1" dirty="0"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1200" b="1" dirty="0">
                          <a:latin typeface="맑은 고딕"/>
                          <a:ea typeface="맑은 고딕"/>
                        </a:rPr>
                        <a:t>자재 운반작업</a:t>
                      </a:r>
                      <a:endParaRPr lang="en-US" altLang="ko-KR" sz="1200" b="1" dirty="0">
                        <a:latin typeface="맑은 고딕"/>
                        <a:ea typeface="맑은 고딕"/>
                      </a:endParaRPr>
                    </a:p>
                    <a:p>
                      <a:pPr algn="l" latinLnBrk="1"/>
                      <a:r>
                        <a:rPr lang="en-US" altLang="ko-KR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전도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·</a:t>
                      </a:r>
                      <a:r>
                        <a:rPr lang="ko-KR" altLang="en-US" sz="1200" b="1" dirty="0">
                          <a:latin typeface="+mn-lt"/>
                          <a:ea typeface="+mn-ea"/>
                        </a:rPr>
                        <a:t>협착</a:t>
                      </a:r>
                      <a:r>
                        <a:rPr lang="en-US" altLang="ko-KR" sz="1200" b="1" dirty="0">
                          <a:latin typeface="+mn-lt"/>
                          <a:ea typeface="+mn-ea"/>
                        </a:rPr>
                        <a:t>)</a:t>
                      </a:r>
                      <a:endParaRPr lang="ko-KR" altLang="en-US" sz="1200" b="1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2" name="직사각형 21"/>
          <p:cNvSpPr/>
          <p:nvPr/>
        </p:nvSpPr>
        <p:spPr>
          <a:xfrm>
            <a:off x="1115616" y="5355213"/>
            <a:ext cx="75608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ko-KR" altLang="en-US" sz="1400" b="1" dirty="0">
                <a:latin typeface="+mj-ea"/>
                <a:ea typeface="+mj-ea"/>
              </a:rPr>
              <a:t> </a:t>
            </a:r>
            <a:r>
              <a:rPr lang="en-US" altLang="ko-KR" sz="1400" b="1" dirty="0">
                <a:latin typeface="+mj-ea"/>
                <a:ea typeface="+mj-ea"/>
              </a:rPr>
              <a:t>(</a:t>
            </a:r>
            <a:r>
              <a:rPr lang="ko-KR" altLang="en-US" sz="1400" b="1" dirty="0">
                <a:latin typeface="+mj-ea"/>
                <a:ea typeface="+mj-ea"/>
              </a:rPr>
              <a:t>이행자료 작성</a:t>
            </a:r>
            <a:r>
              <a:rPr lang="en-US" altLang="ko-KR" sz="1400" b="1" dirty="0">
                <a:latin typeface="맑은 고딕"/>
                <a:ea typeface="맑은 고딕"/>
              </a:rPr>
              <a:t>·</a:t>
            </a:r>
            <a:r>
              <a:rPr lang="ko-KR" altLang="en-US" sz="1400" b="1" dirty="0">
                <a:latin typeface="맑은 고딕"/>
                <a:ea typeface="맑은 고딕"/>
              </a:rPr>
              <a:t>비치</a:t>
            </a:r>
            <a:r>
              <a:rPr lang="en-US" altLang="ko-KR" sz="1400" b="1" dirty="0">
                <a:latin typeface="+mj-ea"/>
                <a:ea typeface="+mj-ea"/>
              </a:rPr>
              <a:t>) </a:t>
            </a:r>
            <a:r>
              <a:rPr lang="ko-KR" altLang="en-US" sz="1400" b="1" dirty="0">
                <a:latin typeface="+mj-ea"/>
                <a:ea typeface="+mj-ea"/>
              </a:rPr>
              <a:t>심사 시 지정된 사고사망 다발 위험작업에 대해 </a:t>
            </a:r>
            <a:endParaRPr lang="en-US" altLang="ko-KR" sz="14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j-ea"/>
                <a:ea typeface="+mj-ea"/>
              </a:rPr>
              <a:t>  </a:t>
            </a:r>
            <a:r>
              <a:rPr lang="ko-KR" altLang="en-US" sz="1400" b="1" dirty="0">
                <a:latin typeface="+mj-ea"/>
                <a:ea typeface="+mj-ea"/>
              </a:rPr>
              <a:t>유해</a:t>
            </a:r>
            <a:r>
              <a:rPr lang="en-US" altLang="ko-KR" sz="1400" b="1" dirty="0">
                <a:latin typeface="맑은 고딕"/>
                <a:ea typeface="맑은 고딕"/>
              </a:rPr>
              <a:t>·</a:t>
            </a:r>
            <a:r>
              <a:rPr lang="ko-KR" altLang="en-US" sz="1400" b="1" dirty="0">
                <a:latin typeface="맑은 고딕"/>
                <a:ea typeface="맑은 고딕"/>
              </a:rPr>
              <a:t>위험방지계획서</a:t>
            </a:r>
            <a:r>
              <a:rPr lang="en-US" altLang="ko-KR" sz="1400" b="1" dirty="0">
                <a:latin typeface="맑은 고딕"/>
                <a:ea typeface="맑은 고딕"/>
              </a:rPr>
              <a:t> </a:t>
            </a:r>
            <a:r>
              <a:rPr lang="ko-KR" altLang="en-US" sz="1400" b="1" dirty="0">
                <a:latin typeface="맑은 고딕"/>
                <a:ea typeface="맑은 고딕"/>
              </a:rPr>
              <a:t>내용 이행 결과를 현장에서 작성*하여 비치</a:t>
            </a:r>
            <a:endParaRPr lang="ko-KR" altLang="en-US" sz="14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j-ea"/>
                <a:ea typeface="+mj-ea"/>
              </a:rPr>
              <a:t>   </a:t>
            </a:r>
            <a:r>
              <a:rPr lang="en-US" altLang="ko-KR" sz="1100" dirty="0">
                <a:latin typeface="+mj-ea"/>
                <a:ea typeface="+mj-ea"/>
              </a:rPr>
              <a:t>* </a:t>
            </a:r>
            <a:r>
              <a:rPr lang="ko-KR" altLang="en-US" sz="1100" dirty="0">
                <a:latin typeface="+mj-ea"/>
                <a:ea typeface="+mj-ea"/>
              </a:rPr>
              <a:t>위험작업에 대한 계획서 이행 현장사진 및 자료 등 증빙자료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TextBox 18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26" name="모서리가 둥근 직사각형 25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7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28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36</a:t>
            </a:fld>
            <a:endParaRPr lang="ko-KR" altLang="en-US"/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1206179"/>
            <a:ext cx="6736080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2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계획서 심사 및 확인 단계별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확행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유도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115616" y="1628800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[1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심사결과 통보 시 안내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위험등급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산정표를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참조하여 현장의 위험등급을 지정하고 사망 다발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위험작업에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대한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계획서 이행결과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작업 사진 등 증빙자료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현장에서 반드시 작성 비치 안내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[2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사망다발 위험작업 대상 매월 자율 확인 실시 유도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매월 자율 확인 수행 시 사망 다발 위험작업을 대상으로 체크리스트를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작성하여 자체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이행 확인토록 하고 조치결과 사진을 증빙으로 활용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갈음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[3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단계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공단 확인 또는 지킴이 확인 모니터링 시 이행결과 확인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검토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결과 불량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 작성 등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[1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지적 및 개선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[2</a:t>
            </a:r>
            <a:r>
              <a:rPr lang="ko-KR" altLang="en-US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</a:t>
            </a:r>
            <a:r>
              <a:rPr lang="en-US" altLang="ko-KR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 </a:t>
            </a:r>
            <a:r>
              <a:rPr lang="ko-KR" altLang="en-US" sz="1400" b="1" dirty="0" err="1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고용부</a:t>
            </a:r>
            <a:r>
              <a:rPr lang="ko-KR" altLang="en-US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조치 요청</a:t>
            </a:r>
            <a:r>
              <a:rPr lang="en-US" altLang="ko-KR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작업 중지 등</a:t>
            </a:r>
            <a:r>
              <a:rPr lang="en-US" altLang="ko-KR" sz="14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≫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계획서 확인결과 판정기준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계획서 규칙 별표 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2,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조치요청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(4)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확인결과 개선요구사항을 개선하지 아니하거나 해당 개선</a:t>
            </a: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내용이 미흡한 경우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38" name="모서리가 둥근 직사각형 37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39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40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Picture 5" descr="건설_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37</a:t>
            </a:fld>
            <a:endParaRPr lang="ko-KR" altLang="en-US"/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1149350" y="1206179"/>
            <a:ext cx="6736080" cy="33855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고위험현장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지킴이 활용 모니터링 수행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115616" y="1628800"/>
            <a:ext cx="7344816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대상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등급 지정결과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B,C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등급 계획서 대상 현장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•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방법</a:t>
            </a:r>
            <a:r>
              <a:rPr lang="en-US" altLang="ko-KR" sz="1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공단 직원 확인* 후 등급별 확인 주기 내 지킴이가 방문하여 「향후 주요 유해위험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요인에 대한 기술지원」 내용 및 계획서 이해결과 모니터링 수행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* </a:t>
            </a:r>
            <a:r>
              <a:rPr lang="ko-KR" altLang="en-US" sz="11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 시 지킴이 모니터링 위험작업 및 시기 지정</a:t>
            </a:r>
            <a:endParaRPr lang="en-US" altLang="ko-KR" sz="11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971526" y="3501008"/>
            <a:ext cx="7488832" cy="1872208"/>
            <a:chOff x="971526" y="3212976"/>
            <a:chExt cx="7488832" cy="1872208"/>
          </a:xfrm>
        </p:grpSpPr>
        <p:sp>
          <p:nvSpPr>
            <p:cNvPr id="20" name="모서리가 둥근 직사각형 19"/>
            <p:cNvSpPr>
              <a:spLocks/>
            </p:cNvSpPr>
            <p:nvPr/>
          </p:nvSpPr>
          <p:spPr bwMode="auto">
            <a:xfrm>
              <a:off x="1043608" y="3212976"/>
              <a:ext cx="7344816" cy="28803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  <a:effectLst>
              <a:outerShdw blurRad="50800" dist="25400" dir="2700000" algn="tl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0" rIns="0" bIns="0" numCol="1" anchor="ctr">
              <a:noAutofit/>
            </a:bodyPr>
            <a:lstStyle/>
            <a:p>
              <a:pPr marL="0" indent="0" algn="ctr" defTabSz="914400" eaLnBrk="0" fontAlgn="base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400" b="1">
                  <a:gradFill rotWithShape="1">
                    <a:gsLst>
                      <a:gs pos="0">
                        <a:srgbClr val="000000">
                          <a:lumMod val="75000"/>
                          <a:lumOff val="25000"/>
                        </a:srgbClr>
                      </a:gs>
                      <a:gs pos="99000">
                        <a:srgbClr val="000000">
                          <a:lumMod val="75000"/>
                          <a:lumOff val="25000"/>
                        </a:srgbClr>
                      </a:gs>
                    </a:gsLst>
                    <a:lin ang="5400000"/>
                  </a:gradFill>
                  <a:latin typeface="맑은 고딕" charset="0"/>
                  <a:ea typeface="맑은 고딕" charset="0"/>
                </a:rPr>
                <a:t>지킴이 연계 확인 모니터링 실시 절차</a:t>
              </a:r>
              <a:endParaRPr lang="ko-KR" altLang="en-US" sz="1400" b="1" cap="none" dirty="0">
                <a:gradFill rotWithShape="1">
                  <a:gsLst>
                    <a:gs pos="0">
                      <a:srgbClr val="000000">
                        <a:lumMod val="75000"/>
                        <a:lumOff val="25000"/>
                      </a:srgbClr>
                    </a:gs>
                    <a:gs pos="99000">
                      <a:srgbClr val="000000">
                        <a:lumMod val="75000"/>
                        <a:lumOff val="25000"/>
                      </a:srgbClr>
                    </a:gs>
                  </a:gsLst>
                  <a:lin ang="5400000"/>
                </a:gra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971526" y="3789040"/>
              <a:ext cx="7488832" cy="1296144"/>
              <a:chOff x="971600" y="4869160"/>
              <a:chExt cx="7488832" cy="1296144"/>
            </a:xfrm>
          </p:grpSpPr>
          <p:graphicFrame>
            <p:nvGraphicFramePr>
              <p:cNvPr id="22" name="다이어그램 21"/>
              <p:cNvGraphicFramePr/>
              <p:nvPr/>
            </p:nvGraphicFramePr>
            <p:xfrm>
              <a:off x="971600" y="4869160"/>
              <a:ext cx="7488832" cy="73585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sp>
            <p:nvSpPr>
              <p:cNvPr id="23" name="내용 개체 틀 4"/>
              <p:cNvSpPr txBox="1">
                <a:spLocks/>
              </p:cNvSpPr>
              <p:nvPr/>
            </p:nvSpPr>
            <p:spPr>
              <a:xfrm>
                <a:off x="1331714" y="5591894"/>
                <a:ext cx="1800200" cy="357386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:r>
                  <a:rPr lang="ko-KR" altLang="en-US" sz="1200" b="1" dirty="0">
                    <a:latin typeface="+mj-ea"/>
                    <a:ea typeface="+mj-ea"/>
                  </a:rPr>
                  <a:t>지킴이 모니터링</a:t>
                </a:r>
                <a:endParaRPr lang="en-US" altLang="ko-KR" sz="1200" b="1" dirty="0">
                  <a:latin typeface="+mj-ea"/>
                  <a:ea typeface="+mj-ea"/>
                </a:endParaRPr>
              </a:p>
              <a:p>
                <a:pPr marL="0" indent="0" algn="ctr">
                  <a:buFont typeface="Arial" pitchFamily="34" charset="0"/>
                  <a:buNone/>
                  <a:defRPr/>
                </a:pPr>
                <a:r>
                  <a:rPr lang="ko-KR" altLang="en-US" sz="1200" b="1" dirty="0">
                    <a:latin typeface="+mj-ea"/>
                    <a:ea typeface="+mj-ea"/>
                  </a:rPr>
                  <a:t>위험작업 및 시기 지정</a:t>
                </a:r>
                <a:endParaRPr lang="en-US" altLang="ko-KR" sz="1200" b="1" dirty="0">
                  <a:latin typeface="+mj-ea"/>
                  <a:ea typeface="+mj-ea"/>
                </a:endParaRPr>
              </a:p>
            </p:txBody>
          </p:sp>
          <p:sp>
            <p:nvSpPr>
              <p:cNvPr id="25" name="내용 개체 틀 4"/>
              <p:cNvSpPr txBox="1">
                <a:spLocks/>
              </p:cNvSpPr>
              <p:nvPr/>
            </p:nvSpPr>
            <p:spPr>
              <a:xfrm>
                <a:off x="3779986" y="5589240"/>
                <a:ext cx="1656110" cy="576064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:r>
                  <a:rPr lang="ko-KR" altLang="en-US" sz="1200" b="1" dirty="0">
                    <a:latin typeface="+mj-ea"/>
                    <a:ea typeface="+mj-ea"/>
                  </a:rPr>
                  <a:t>지정 위험작업 및</a:t>
                </a:r>
                <a:endParaRPr lang="en-US" altLang="ko-KR" sz="1200" b="1" dirty="0">
                  <a:latin typeface="+mj-ea"/>
                  <a:ea typeface="+mj-ea"/>
                </a:endParaRPr>
              </a:p>
              <a:p>
                <a:pPr marL="0" indent="0" algn="ctr">
                  <a:buFont typeface="Arial" pitchFamily="34" charset="0"/>
                  <a:buNone/>
                  <a:defRPr/>
                </a:pPr>
                <a:r>
                  <a:rPr lang="ko-KR" altLang="en-US" sz="1200" b="1" dirty="0">
                    <a:latin typeface="+mj-ea"/>
                    <a:ea typeface="+mj-ea"/>
                  </a:rPr>
                  <a:t>계획서 이행 확인</a:t>
                </a:r>
                <a:endParaRPr lang="en-US" altLang="ko-KR" sz="1200" b="1" dirty="0">
                  <a:latin typeface="+mj-ea"/>
                  <a:ea typeface="+mj-ea"/>
                </a:endParaRPr>
              </a:p>
            </p:txBody>
          </p:sp>
          <p:sp>
            <p:nvSpPr>
              <p:cNvPr id="27" name="내용 개체 틀 4"/>
              <p:cNvSpPr txBox="1">
                <a:spLocks/>
              </p:cNvSpPr>
              <p:nvPr/>
            </p:nvSpPr>
            <p:spPr>
              <a:xfrm>
                <a:off x="6228258" y="5589240"/>
                <a:ext cx="1728192" cy="576064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:r>
                  <a:rPr lang="ko-KR" altLang="en-US" sz="1200" b="1" dirty="0">
                    <a:latin typeface="+mj-ea"/>
                    <a:ea typeface="+mj-ea"/>
                  </a:rPr>
                  <a:t>신고현장</a:t>
                </a:r>
                <a:endParaRPr lang="en-US" altLang="ko-KR" sz="1200" b="1" dirty="0">
                  <a:latin typeface="+mj-ea"/>
                  <a:ea typeface="+mj-ea"/>
                </a:endParaRPr>
              </a:p>
              <a:p>
                <a:pPr marL="0" indent="0" algn="ctr">
                  <a:buFont typeface="Arial" pitchFamily="34" charset="0"/>
                  <a:buNone/>
                  <a:defRPr/>
                </a:pPr>
                <a:r>
                  <a:rPr lang="en-US" altLang="ko-KR" sz="1200" b="1" dirty="0">
                    <a:latin typeface="+mj-ea"/>
                    <a:ea typeface="+mj-ea"/>
                  </a:rPr>
                  <a:t>10</a:t>
                </a:r>
                <a:r>
                  <a:rPr lang="ko-KR" altLang="en-US" sz="1200" b="1" dirty="0">
                    <a:latin typeface="+mj-ea"/>
                    <a:ea typeface="+mj-ea"/>
                  </a:rPr>
                  <a:t>일 이내 조기 확인</a:t>
                </a:r>
                <a:endParaRPr lang="en-US" altLang="ko-KR" sz="1200" b="1" dirty="0">
                  <a:latin typeface="+mj-ea"/>
                  <a:ea typeface="+mj-ea"/>
                </a:endParaRPr>
              </a:p>
            </p:txBody>
          </p:sp>
        </p:grpSp>
        <p:sp>
          <p:nvSpPr>
            <p:cNvPr id="28" name="타원 27"/>
            <p:cNvSpPr/>
            <p:nvPr/>
          </p:nvSpPr>
          <p:spPr>
            <a:xfrm>
              <a:off x="3275856" y="3950308"/>
              <a:ext cx="403451" cy="403451"/>
            </a:xfrm>
            <a:prstGeom prst="ellips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accent6"/>
                  </a:solidFill>
                  <a:latin typeface="맑은 고딕"/>
                  <a:ea typeface="맑은 고딕"/>
                </a:rPr>
                <a:t>▶</a:t>
              </a:r>
              <a:endParaRPr lang="ko-KR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29" name="타원 28"/>
            <p:cNvSpPr/>
            <p:nvPr/>
          </p:nvSpPr>
          <p:spPr>
            <a:xfrm>
              <a:off x="5695250" y="3961653"/>
              <a:ext cx="403451" cy="403451"/>
            </a:xfrm>
            <a:prstGeom prst="ellips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accent6"/>
                  </a:solidFill>
                  <a:latin typeface="맑은 고딕"/>
                  <a:ea typeface="맑은 고딕"/>
                </a:rPr>
                <a:t>▶</a:t>
              </a:r>
              <a:endParaRPr lang="ko-KR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30" name="내용 개체 틀 4"/>
            <p:cNvSpPr txBox="1">
              <a:spLocks/>
            </p:cNvSpPr>
            <p:nvPr/>
          </p:nvSpPr>
          <p:spPr>
            <a:xfrm>
              <a:off x="2627784" y="4509120"/>
              <a:ext cx="1656110" cy="35738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itchFamily="34" charset="0"/>
                <a:buNone/>
                <a:defRPr/>
              </a:pPr>
              <a:r>
                <a:rPr lang="ko-KR" altLang="en-US" sz="1000" dirty="0">
                  <a:latin typeface="+mj-ea"/>
                  <a:ea typeface="+mj-ea"/>
                </a:rPr>
                <a:t>등급별</a:t>
              </a:r>
              <a:endParaRPr lang="en-US" altLang="ko-KR" sz="1000" dirty="0">
                <a:latin typeface="+mj-ea"/>
                <a:ea typeface="+mj-ea"/>
              </a:endParaRPr>
            </a:p>
            <a:p>
              <a:pPr marL="0" indent="0" algn="ctr">
                <a:buFont typeface="Arial" pitchFamily="34" charset="0"/>
                <a:buNone/>
                <a:defRPr/>
              </a:pPr>
              <a:r>
                <a:rPr lang="ko-KR" altLang="en-US" sz="1000" dirty="0">
                  <a:latin typeface="+mj-ea"/>
                  <a:ea typeface="+mj-ea"/>
                </a:rPr>
                <a:t>확인주기 내</a:t>
              </a:r>
              <a:endParaRPr lang="en-US" altLang="ko-KR" sz="1000" dirty="0">
                <a:latin typeface="+mj-ea"/>
                <a:ea typeface="+mj-ea"/>
              </a:endParaRPr>
            </a:p>
          </p:txBody>
        </p:sp>
        <p:sp>
          <p:nvSpPr>
            <p:cNvPr id="31" name="내용 개체 틀 4"/>
            <p:cNvSpPr txBox="1">
              <a:spLocks/>
            </p:cNvSpPr>
            <p:nvPr/>
          </p:nvSpPr>
          <p:spPr>
            <a:xfrm>
              <a:off x="5076130" y="4509120"/>
              <a:ext cx="1656110" cy="35738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itchFamily="34" charset="0"/>
                <a:buNone/>
                <a:defRPr/>
              </a:pPr>
              <a:r>
                <a:rPr lang="ko-KR" altLang="en-US" sz="1000" b="1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모니터링 결과</a:t>
              </a:r>
              <a:endParaRPr lang="en-US" altLang="ko-KR" sz="10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  <a:p>
              <a:pPr marL="0" indent="0" algn="ctr">
                <a:buFont typeface="Arial" pitchFamily="34" charset="0"/>
                <a:buNone/>
                <a:defRPr/>
              </a:pPr>
              <a:r>
                <a:rPr lang="ko-KR" altLang="en-US" sz="1000" b="1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불량현장 신고</a:t>
              </a:r>
              <a:endParaRPr lang="en-US" altLang="ko-KR" sz="1000" b="1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5" name="모서리가 둥근 직사각형 34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6" name="TextBox 35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/>
          <p:cNvGrpSpPr/>
          <p:nvPr/>
        </p:nvGrpSpPr>
        <p:grpSpPr>
          <a:xfrm>
            <a:off x="617726" y="1222390"/>
            <a:ext cx="7844284" cy="363855"/>
            <a:chOff x="617726" y="1141836"/>
            <a:chExt cx="7844284" cy="363855"/>
          </a:xfrm>
        </p:grpSpPr>
        <p:sp>
          <p:nvSpPr>
            <p:cNvPr id="28" name="모서리가 둥근 직사각형 27"/>
            <p:cNvSpPr>
              <a:spLocks/>
            </p:cNvSpPr>
            <p:nvPr/>
          </p:nvSpPr>
          <p:spPr>
            <a:xfrm>
              <a:off x="827405" y="1141836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grpSp>
          <p:nvGrpSpPr>
            <p:cNvPr id="29" name="그룹 51"/>
            <p:cNvGrpSpPr/>
            <p:nvPr/>
          </p:nvGrpSpPr>
          <p:grpSpPr>
            <a:xfrm>
              <a:off x="617726" y="1143741"/>
              <a:ext cx="426214" cy="361950"/>
              <a:chOff x="1158493" y="1291296"/>
              <a:chExt cx="426214" cy="361950"/>
            </a:xfrm>
          </p:grpSpPr>
          <p:sp>
            <p:nvSpPr>
              <p:cNvPr id="30" name="Delay 4"/>
              <p:cNvSpPr/>
              <p:nvPr/>
            </p:nvSpPr>
            <p:spPr>
              <a:xfrm flipH="1">
                <a:off x="1158493" y="1291296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1" name="Picture 5" descr="건설_1.pn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1367" y="1327836"/>
                <a:ext cx="304165" cy="304165"/>
              </a:xfrm>
              <a:prstGeom prst="rect">
                <a:avLst/>
              </a:prstGeom>
            </p:spPr>
          </p:pic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38</a:t>
            </a:fld>
            <a:endParaRPr lang="ko-KR" altLang="en-US"/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1149350" y="1231817"/>
            <a:ext cx="6736080" cy="33855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r>
              <a:rPr lang="ko-KR" altLang="en-US" sz="1600" b="1" dirty="0">
                <a:latin typeface="+mj-ea"/>
              </a:rPr>
              <a:t>계획서 대상 현장 지킴이 확인 모니터링 실시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1115616" y="1628800"/>
            <a:ext cx="73448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ko-KR" altLang="en-US" sz="1400" b="1" dirty="0">
                <a:latin typeface="+mj-ea"/>
                <a:ea typeface="+mj-ea"/>
              </a:rPr>
              <a:t> 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지킴이 확인 모니터링 실시에 대한 사전 안내 공문 </a:t>
            </a:r>
            <a:endParaRPr lang="en-US" altLang="ko-KR" sz="1400" b="1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- </a:t>
            </a:r>
            <a:r>
              <a:rPr lang="en-US" altLang="ko-KR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법적 근거</a:t>
            </a:r>
            <a:r>
              <a:rPr lang="en-US" altLang="ko-KR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) </a:t>
            </a: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제</a:t>
            </a: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124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조</a:t>
            </a: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확인</a:t>
            </a: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제</a:t>
            </a: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4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항</a:t>
            </a:r>
            <a:endParaRPr lang="en-US" altLang="ko-KR" sz="1400" b="1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     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공단은 확인을 할 경우에는 그 일정을 사업주에게 미리 통보하여야 한다</a:t>
            </a: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</a:p>
          <a:p>
            <a:pPr>
              <a:lnSpc>
                <a:spcPct val="50000"/>
              </a:lnSpc>
            </a:pPr>
            <a:endParaRPr lang="en-US" altLang="ko-KR" sz="1400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•</a:t>
            </a:r>
            <a:r>
              <a:rPr lang="ko-KR" altLang="en-US" sz="1400" b="1" dirty="0">
                <a:latin typeface="+mj-ea"/>
                <a:ea typeface="+mj-ea"/>
              </a:rPr>
              <a:t> 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지킴이 확인 모니터링 결과</a:t>
            </a:r>
            <a:endParaRPr lang="en-US" altLang="ko-KR" sz="1400" b="1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  - </a:t>
            </a:r>
            <a:r>
              <a:rPr lang="en-US" altLang="ko-KR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문제점 발견 시</a:t>
            </a:r>
            <a:r>
              <a:rPr lang="en-US" altLang="ko-KR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확인 담당자에게 내용 전달</a:t>
            </a:r>
            <a:endParaRPr lang="en-US" altLang="ko-KR" sz="1400" b="1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      : </a:t>
            </a:r>
            <a:r>
              <a:rPr lang="ko-KR" altLang="en-US" sz="1400" kern="0" dirty="0">
                <a:solidFill>
                  <a:srgbClr val="000000"/>
                </a:solidFill>
                <a:latin typeface="+mj-ea"/>
                <a:ea typeface="+mj-ea"/>
              </a:rPr>
              <a:t>사망 다발 위험작업 이행 확인 포함</a:t>
            </a:r>
            <a:endParaRPr lang="en-US" altLang="ko-KR" sz="1400" kern="0" dirty="0">
              <a:solidFill>
                <a:srgbClr val="00000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kern="0" dirty="0">
                <a:solidFill>
                  <a:srgbClr val="000000"/>
                </a:solidFill>
                <a:latin typeface="+mj-ea"/>
                <a:ea typeface="+mj-ea"/>
              </a:rPr>
              <a:t>  - </a:t>
            </a:r>
            <a:r>
              <a:rPr lang="en-US" altLang="ko-KR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조기 확인</a:t>
            </a:r>
            <a:r>
              <a:rPr lang="en-US" altLang="ko-KR" sz="1400" b="1" kern="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담당자 </a:t>
            </a:r>
            <a:r>
              <a:rPr lang="en-US" altLang="ko-KR" sz="1400" b="1" kern="0" dirty="0">
                <a:solidFill>
                  <a:srgbClr val="000000"/>
                </a:solidFill>
                <a:latin typeface="+mj-ea"/>
                <a:ea typeface="+mj-ea"/>
              </a:rPr>
              <a:t>10</a:t>
            </a:r>
            <a:r>
              <a:rPr lang="ko-KR" altLang="en-US" sz="1400" b="1" kern="0" dirty="0">
                <a:solidFill>
                  <a:srgbClr val="000000"/>
                </a:solidFill>
                <a:latin typeface="+mj-ea"/>
                <a:ea typeface="+mj-ea"/>
              </a:rPr>
              <a:t>일 이내 확인하고 불량 시 행정조치 요청</a:t>
            </a:r>
            <a:endParaRPr lang="en-US" altLang="ko-KR" sz="1400" b="1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1206493" y="139700"/>
            <a:ext cx="400554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685942" y="142852"/>
            <a:ext cx="4976875" cy="461665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eaLnBrk="0" fontAlgn="base"/>
            <a:r>
              <a:rPr lang="en-US" altLang="ko-KR" sz="24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3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. 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대규모 건설현장</a:t>
            </a:r>
            <a:r>
              <a:rPr lang="en-US" altLang="ko-KR" sz="16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(Two Track) </a:t>
            </a:r>
            <a:r>
              <a:rPr lang="en-US" altLang="ko-KR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- </a:t>
            </a:r>
            <a:r>
              <a:rPr lang="ko-KR" altLang="en-US" sz="2000" b="1" dirty="0">
                <a:solidFill>
                  <a:schemeClr val="accent2">
                    <a:lumMod val="75000"/>
                  </a:schemeClr>
                </a:solidFill>
                <a:latin typeface="맑은 고딕" charset="0"/>
                <a:ea typeface="맑은 고딕" charset="0"/>
              </a:rPr>
              <a:t>현장</a:t>
            </a:r>
            <a:endParaRPr lang="ko-KR" altLang="en-US" sz="2000" b="1" cap="none" dirty="0">
              <a:solidFill>
                <a:schemeClr val="accent2">
                  <a:lumMod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771800" y="2348880"/>
            <a:ext cx="30963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0" hangingPunct="0">
              <a:defRPr/>
            </a:pPr>
            <a:r>
              <a:rPr kumimoji="0" lang="ko-KR" altLang="en-US" sz="1400" b="1" kern="0" dirty="0">
                <a:latin typeface="+mj-ea"/>
                <a:ea typeface="+mj-ea"/>
                <a:cs typeface="+mn-cs"/>
              </a:rPr>
              <a:t> 유해위험 방지계획서 대상현장 </a:t>
            </a:r>
            <a:endParaRPr kumimoji="0" lang="en-US" altLang="ko-KR" sz="1400" b="1" kern="0" dirty="0">
              <a:latin typeface="+mj-ea"/>
              <a:ea typeface="+mj-ea"/>
              <a:cs typeface="+mn-cs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2052474" y="2679466"/>
            <a:ext cx="662138" cy="553998"/>
            <a:chOff x="2910854" y="2235515"/>
            <a:chExt cx="803889" cy="672598"/>
          </a:xfrm>
        </p:grpSpPr>
        <p:sp>
          <p:nvSpPr>
            <p:cNvPr id="9" name="오각형 8"/>
            <p:cNvSpPr/>
            <p:nvPr/>
          </p:nvSpPr>
          <p:spPr>
            <a:xfrm>
              <a:off x="2910854" y="2267426"/>
              <a:ext cx="803889" cy="608636"/>
            </a:xfrm>
            <a:prstGeom prst="homePlat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u="sng" dirty="0"/>
            </a:p>
          </p:txBody>
        </p:sp>
        <p:sp>
          <p:nvSpPr>
            <p:cNvPr id="10" name="TextBox 9"/>
            <p:cNvSpPr txBox="1">
              <a:spLocks/>
            </p:cNvSpPr>
            <p:nvPr/>
          </p:nvSpPr>
          <p:spPr>
            <a:xfrm>
              <a:off x="2932924" y="2235515"/>
              <a:ext cx="598805" cy="6725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3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4</a:t>
              </a:r>
              <a:endParaRPr lang="ko-KR" altLang="en-US" sz="3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1" name="직사각형 10"/>
          <p:cNvSpPr/>
          <p:nvPr/>
        </p:nvSpPr>
        <p:spPr>
          <a:xfrm>
            <a:off x="2786082" y="2635396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0" hangingPunct="0">
              <a:defRPr/>
            </a:pPr>
            <a:r>
              <a:rPr lang="ko-KR" altLang="en-US" sz="3200" b="1" kern="0" dirty="0">
                <a:solidFill>
                  <a:schemeClr val="bg1"/>
                </a:solidFill>
                <a:latin typeface="+mj-ea"/>
              </a:rPr>
              <a:t>사망재해 </a:t>
            </a:r>
            <a:r>
              <a:rPr lang="en-US" altLang="ko-KR" sz="3200" b="1" kern="0" dirty="0">
                <a:solidFill>
                  <a:schemeClr val="bg1"/>
                </a:solidFill>
                <a:latin typeface="+mj-ea"/>
              </a:rPr>
              <a:t>10</a:t>
            </a:r>
            <a:r>
              <a:rPr lang="ko-KR" altLang="en-US" sz="3200" b="1" kern="0" dirty="0">
                <a:solidFill>
                  <a:schemeClr val="bg1"/>
                </a:solidFill>
                <a:latin typeface="+mj-ea"/>
              </a:rPr>
              <a:t>대 다발작업 안전 및 중대재해사례</a:t>
            </a:r>
            <a:endParaRPr lang="en-US" altLang="ko-KR" sz="3200" b="1" kern="0" dirty="0">
              <a:solidFill>
                <a:schemeClr val="bg1"/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/>
          </p:cNvSpPr>
          <p:nvPr/>
        </p:nvSpPr>
        <p:spPr>
          <a:xfrm>
            <a:off x="3418849" y="2285992"/>
            <a:ext cx="2939101" cy="584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일반현황</a:t>
            </a:r>
            <a:endParaRPr lang="ko-KR" altLang="en-US" sz="32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3267149" y="2319593"/>
            <a:ext cx="662138" cy="553998"/>
            <a:chOff x="2910854" y="2235515"/>
            <a:chExt cx="803889" cy="672598"/>
          </a:xfrm>
        </p:grpSpPr>
        <p:sp>
          <p:nvSpPr>
            <p:cNvPr id="9" name="오각형 8"/>
            <p:cNvSpPr/>
            <p:nvPr/>
          </p:nvSpPr>
          <p:spPr>
            <a:xfrm>
              <a:off x="2910854" y="2267426"/>
              <a:ext cx="803889" cy="608636"/>
            </a:xfrm>
            <a:prstGeom prst="homePlat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u="sng" dirty="0"/>
            </a:p>
          </p:txBody>
        </p:sp>
        <p:sp>
          <p:nvSpPr>
            <p:cNvPr id="10" name="TextBox 9"/>
            <p:cNvSpPr txBox="1">
              <a:spLocks/>
            </p:cNvSpPr>
            <p:nvPr/>
          </p:nvSpPr>
          <p:spPr>
            <a:xfrm>
              <a:off x="2932924" y="2235515"/>
              <a:ext cx="598805" cy="6725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3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3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40</a:t>
            </a:fld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344562"/>
              </p:ext>
            </p:extLst>
          </p:nvPr>
        </p:nvGraphicFramePr>
        <p:xfrm>
          <a:off x="679003" y="1988840"/>
          <a:ext cx="7781428" cy="4104456"/>
        </p:xfrm>
        <a:graphic>
          <a:graphicData uri="http://schemas.openxmlformats.org/drawingml/2006/table">
            <a:tbl>
              <a:tblPr/>
              <a:tblGrid>
                <a:gridCol w="449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93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54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31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774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5685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799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순서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기인물</a:t>
                      </a:r>
                      <a:endParaRPr lang="ko-KR" altLang="en-US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재해발생 작업 및 재해 형태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순서</a:t>
                      </a: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기인물</a:t>
                      </a:r>
                      <a:endParaRPr lang="ko-KR" altLang="en-US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재해발생 작업 및 재해 형태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1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비계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설치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해체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작업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이동 시 추락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</a:t>
                      </a: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이동식비계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작업 시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내려오던 중 추락</a:t>
                      </a:r>
                      <a:endParaRPr lang="en-US" altLang="ko-KR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해체 중 추락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76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트럭류</a:t>
                      </a:r>
                      <a:endParaRPr lang="ko-KR" altLang="en-US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차량 충돌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전도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</a:t>
                      </a: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굴삭기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충돌 및 협착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버켓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낙하</a:t>
                      </a:r>
                      <a:endParaRPr lang="en-US" altLang="ko-KR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자재 인양 시 낙하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79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3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갱폼</a:t>
                      </a:r>
                      <a:endParaRPr lang="ko-KR" altLang="en-US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설치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해체 시 낙하</a:t>
                      </a:r>
                      <a:endParaRPr lang="en-US" altLang="ko-KR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작업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이동 시 추락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</a:t>
                      </a: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이동식</a:t>
                      </a:r>
                    </a:p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크레인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자재 인양 시 낙하</a:t>
                      </a: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전도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협착 등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78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고소작업대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상승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운행 시 협착</a:t>
                      </a:r>
                      <a:endParaRPr lang="en-US" altLang="ko-KR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baseline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붐대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파단 낙하 등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</a:t>
                      </a: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지게차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지게차와 충돌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전도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협착 등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0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타워크레인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설치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해체 시 추락</a:t>
                      </a:r>
                      <a:endParaRPr lang="en-US" altLang="ko-KR" sz="1400" b="1" spc="-1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붕괴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‧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전도 등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</a:t>
                      </a:r>
                    </a:p>
                  </a:txBody>
                  <a:tcPr marL="17907" marR="17907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marR="0" algn="ctr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건설용리프트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marR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400" b="1" kern="1200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altLang="ko-KR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리프트 </a:t>
                      </a:r>
                      <a:r>
                        <a:rPr lang="ko-KR" altLang="en-US" sz="1400" b="1" spc="-1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운반구에</a:t>
                      </a: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협착 등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13" name="그룹 12"/>
          <p:cNvGrpSpPr/>
          <p:nvPr/>
        </p:nvGrpSpPr>
        <p:grpSpPr>
          <a:xfrm>
            <a:off x="684530" y="1206179"/>
            <a:ext cx="7776845" cy="374212"/>
            <a:chOff x="684530" y="1422203"/>
            <a:chExt cx="7776845" cy="374212"/>
          </a:xfrm>
        </p:grpSpPr>
        <p:sp>
          <p:nvSpPr>
            <p:cNvPr id="14" name="모서리가 둥근 직사각형 13"/>
            <p:cNvSpPr>
              <a:spLocks/>
            </p:cNvSpPr>
            <p:nvPr/>
          </p:nvSpPr>
          <p:spPr>
            <a:xfrm>
              <a:off x="827405" y="1433195"/>
              <a:ext cx="7633970" cy="3632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5" name="TextBox 14"/>
            <p:cNvSpPr txBox="1">
              <a:spLocks/>
            </p:cNvSpPr>
            <p:nvPr/>
          </p:nvSpPr>
          <p:spPr>
            <a:xfrm>
              <a:off x="1149350" y="1422203"/>
              <a:ext cx="6736080" cy="33855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buSzPct val="200000"/>
              </a:pPr>
              <a:r>
                <a:rPr lang="en-US" altLang="ko-KR" sz="1600" b="1" dirty="0">
                  <a:latin typeface="+mj-ea"/>
                </a:rPr>
                <a:t> </a:t>
              </a:r>
              <a:r>
                <a:rPr lang="ko-KR" altLang="en-US" sz="1600" b="1" dirty="0">
                  <a:latin typeface="+mj-ea"/>
                </a:rPr>
                <a:t>계획서 현장 </a:t>
              </a:r>
              <a:r>
                <a:rPr lang="en-US" altLang="ko-KR" sz="1600" b="1" dirty="0">
                  <a:latin typeface="+mj-ea"/>
                </a:rPr>
                <a:t>10</a:t>
              </a:r>
              <a:r>
                <a:rPr lang="ko-KR" altLang="en-US" sz="1600" b="1" dirty="0">
                  <a:latin typeface="+mj-ea"/>
                </a:rPr>
                <a:t>대 사망 다발 재해</a:t>
              </a:r>
              <a:r>
                <a:rPr lang="en-US" altLang="ko-KR" sz="1600" b="1" dirty="0">
                  <a:latin typeface="+mj-ea"/>
                </a:rPr>
                <a:t>(Evidence-based)</a:t>
              </a:r>
              <a:r>
                <a:rPr lang="ko-KR" altLang="en-US" sz="1600" b="1" dirty="0">
                  <a:latin typeface="+mj-ea"/>
                </a:rPr>
                <a:t> </a:t>
              </a:r>
            </a:p>
          </p:txBody>
        </p:sp>
        <p:grpSp>
          <p:nvGrpSpPr>
            <p:cNvPr id="16" name="그룹 13"/>
            <p:cNvGrpSpPr/>
            <p:nvPr/>
          </p:nvGrpSpPr>
          <p:grpSpPr>
            <a:xfrm>
              <a:off x="684530" y="1433195"/>
              <a:ext cx="452755" cy="361950"/>
              <a:chOff x="684530" y="1433195"/>
              <a:chExt cx="452755" cy="361950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684530" y="1433195"/>
                <a:ext cx="452755" cy="36195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grpSp>
            <p:nvGrpSpPr>
              <p:cNvPr id="18" name="그룹 28"/>
              <p:cNvGrpSpPr/>
              <p:nvPr/>
            </p:nvGrpSpPr>
            <p:grpSpPr>
              <a:xfrm>
                <a:off x="770255" y="1537970"/>
                <a:ext cx="260985" cy="163195"/>
                <a:chOff x="770255" y="1537970"/>
                <a:chExt cx="260985" cy="163195"/>
              </a:xfrm>
            </p:grpSpPr>
            <p:sp>
              <p:nvSpPr>
                <p:cNvPr id="19" name="갈매기형 수장 18"/>
                <p:cNvSpPr/>
                <p:nvPr/>
              </p:nvSpPr>
              <p:spPr>
                <a:xfrm>
                  <a:off x="770255" y="1537970"/>
                  <a:ext cx="163195" cy="163195"/>
                </a:xfrm>
                <a:prstGeom prst="chevron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갈매기형 수장 19"/>
                <p:cNvSpPr/>
                <p:nvPr/>
              </p:nvSpPr>
              <p:spPr>
                <a:xfrm>
                  <a:off x="868045" y="1537970"/>
                  <a:ext cx="163195" cy="163195"/>
                </a:xfrm>
                <a:prstGeom prst="chevron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bg1">
                        <a:lumMod val="85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21" name="모서리가 둥근 직사각형 2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1734" y="129271"/>
            <a:ext cx="4857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400" b="1" dirty="0">
                <a:solidFill>
                  <a:schemeClr val="bg1"/>
                </a:solidFill>
              </a:rPr>
              <a:t>10</a:t>
            </a:r>
            <a:r>
              <a:rPr lang="ko-KR" altLang="en-US" sz="2400" b="1" dirty="0">
                <a:solidFill>
                  <a:schemeClr val="bg1"/>
                </a:solidFill>
              </a:rPr>
              <a:t>대 사망 다발 재해</a:t>
            </a:r>
            <a:endParaRPr lang="en-US" altLang="ko-K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41</a:t>
            </a:fld>
            <a:endParaRPr lang="ko-KR" altLang="en-US"/>
          </a:p>
        </p:txBody>
      </p:sp>
      <p:sp>
        <p:nvSpPr>
          <p:cNvPr id="12" name="모서리가 둥근 직사각형 11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149350" y="1257040"/>
            <a:ext cx="3621405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비계에서의 추락 등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(8.0%)</a:t>
            </a: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295018" y="1772816"/>
            <a:ext cx="7418704" cy="415498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R="381000" algn="just">
              <a:lnSpc>
                <a:spcPct val="150000"/>
              </a:lnSpc>
            </a:pP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외부 비계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(17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endParaRPr lang="en-US" altLang="ko-KR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① 해체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(7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②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설치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(4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③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(3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④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이동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(3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marR="381000" algn="just">
              <a:lnSpc>
                <a:spcPct val="150000"/>
              </a:lnSpc>
            </a:pPr>
            <a:r>
              <a:rPr lang="ko-KR" altLang="en-US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달비계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(10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marR="381000" algn="just">
              <a:lnSpc>
                <a:spcPct val="150000"/>
              </a:lnSpc>
            </a:pP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① 도장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견출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보수 등 외벽 마감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(9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②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탑승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시스템비계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(5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: 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① 설치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(2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②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이동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(2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③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자재운반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말비계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(2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: 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① 작업 중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), ②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오르던 중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달대비계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(1</a:t>
            </a:r>
            <a:r>
              <a:rPr lang="ko-KR" altLang="en-US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명</a:t>
            </a: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: </a:t>
            </a: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해체 중 전도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낙하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</a:pP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endParaRPr lang="en-US" altLang="ko-KR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19758" y="1950700"/>
            <a:ext cx="179705" cy="179705"/>
            <a:chOff x="683260" y="1793240"/>
            <a:chExt cx="179705" cy="179705"/>
          </a:xfrm>
        </p:grpSpPr>
        <p:sp>
          <p:nvSpPr>
            <p:cNvPr id="16" name="타원 15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19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그림 19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1" name="그룹 20"/>
          <p:cNvGrpSpPr/>
          <p:nvPr/>
        </p:nvGrpSpPr>
        <p:grpSpPr>
          <a:xfrm>
            <a:off x="1115616" y="2791846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1115616" y="3609335"/>
            <a:ext cx="179705" cy="179705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1115616" y="4015982"/>
            <a:ext cx="179705" cy="179705"/>
            <a:chOff x="683260" y="1793240"/>
            <a:chExt cx="179705" cy="179705"/>
          </a:xfrm>
        </p:grpSpPr>
        <p:sp>
          <p:nvSpPr>
            <p:cNvPr id="28" name="타원 2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115616" y="4435291"/>
            <a:ext cx="179705" cy="179705"/>
            <a:chOff x="683260" y="1793240"/>
            <a:chExt cx="179705" cy="179705"/>
          </a:xfrm>
        </p:grpSpPr>
        <p:sp>
          <p:nvSpPr>
            <p:cNvPr id="31" name="타원 3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4" name="모서리가 둥근 직사각형 3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42</a:t>
            </a:fld>
            <a:endParaRPr lang="ko-KR" altLang="en-US"/>
          </a:p>
        </p:txBody>
      </p:sp>
      <p:sp>
        <p:nvSpPr>
          <p:cNvPr id="12" name="모서리가 둥근 직사각형 11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149350" y="1248664"/>
            <a:ext cx="3621405" cy="38798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비계설치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기준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16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그림 16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20" name="그림 19" descr="비계_입면도-01.jpg"/>
          <p:cNvPicPr>
            <a:picLocks noChangeAspect="1"/>
          </p:cNvPicPr>
          <p:nvPr/>
        </p:nvPicPr>
        <p:blipFill>
          <a:blip r:embed="rId3" cstate="print"/>
          <a:srcRect r="22034"/>
          <a:stretch>
            <a:fillRect/>
          </a:stretch>
        </p:blipFill>
        <p:spPr>
          <a:xfrm>
            <a:off x="1214414" y="1857364"/>
            <a:ext cx="6572296" cy="3928507"/>
          </a:xfrm>
          <a:prstGeom prst="rect">
            <a:avLst/>
          </a:prstGeom>
        </p:spPr>
      </p:pic>
      <p:sp>
        <p:nvSpPr>
          <p:cNvPr id="18" name="모서리가 둥근 직사각형 17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43</a:t>
            </a:fld>
            <a:endParaRPr lang="ko-KR" altLang="en-US"/>
          </a:p>
        </p:txBody>
      </p:sp>
      <p:sp>
        <p:nvSpPr>
          <p:cNvPr id="31" name="모서리가 둥근 직사각형 30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2" name="TextBox 31"/>
          <p:cNvSpPr txBox="1">
            <a:spLocks/>
          </p:cNvSpPr>
          <p:nvPr/>
        </p:nvSpPr>
        <p:spPr>
          <a:xfrm>
            <a:off x="1136332" y="1259840"/>
            <a:ext cx="362140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비계설치 안전점검 체크포인트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3" name="직사각형 32"/>
          <p:cNvSpPr>
            <a:spLocks/>
          </p:cNvSpPr>
          <p:nvPr/>
        </p:nvSpPr>
        <p:spPr>
          <a:xfrm>
            <a:off x="697230" y="1778000"/>
            <a:ext cx="7765415" cy="583565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4" name="직사각형 33"/>
          <p:cNvSpPr>
            <a:spLocks/>
          </p:cNvSpPr>
          <p:nvPr/>
        </p:nvSpPr>
        <p:spPr>
          <a:xfrm>
            <a:off x="697230" y="2362835"/>
            <a:ext cx="7765415" cy="583565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5" name="직사각형 34"/>
          <p:cNvSpPr>
            <a:spLocks/>
          </p:cNvSpPr>
          <p:nvPr/>
        </p:nvSpPr>
        <p:spPr>
          <a:xfrm>
            <a:off x="697230" y="2948305"/>
            <a:ext cx="7765415" cy="583565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6" name="직사각형 35"/>
          <p:cNvSpPr>
            <a:spLocks/>
          </p:cNvSpPr>
          <p:nvPr/>
        </p:nvSpPr>
        <p:spPr>
          <a:xfrm>
            <a:off x="697230" y="3533140"/>
            <a:ext cx="7765415" cy="583565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7" name="직사각형 36"/>
          <p:cNvSpPr>
            <a:spLocks/>
          </p:cNvSpPr>
          <p:nvPr/>
        </p:nvSpPr>
        <p:spPr>
          <a:xfrm>
            <a:off x="697230" y="4118610"/>
            <a:ext cx="7765415" cy="583565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8" name="직사각형 37"/>
          <p:cNvSpPr>
            <a:spLocks/>
          </p:cNvSpPr>
          <p:nvPr/>
        </p:nvSpPr>
        <p:spPr>
          <a:xfrm>
            <a:off x="697230" y="4703445"/>
            <a:ext cx="7765415" cy="583565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9" name="직사각형 38"/>
          <p:cNvSpPr>
            <a:spLocks/>
          </p:cNvSpPr>
          <p:nvPr/>
        </p:nvSpPr>
        <p:spPr>
          <a:xfrm>
            <a:off x="697230" y="5288915"/>
            <a:ext cx="7765415" cy="583565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0" name="직사각형 39"/>
          <p:cNvSpPr>
            <a:spLocks/>
          </p:cNvSpPr>
          <p:nvPr/>
        </p:nvSpPr>
        <p:spPr>
          <a:xfrm>
            <a:off x="697230" y="5873750"/>
            <a:ext cx="7765415" cy="583565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1" name="직사각형 40"/>
          <p:cNvSpPr>
            <a:spLocks/>
          </p:cNvSpPr>
          <p:nvPr/>
        </p:nvSpPr>
        <p:spPr>
          <a:xfrm>
            <a:off x="697230" y="1675130"/>
            <a:ext cx="793115" cy="48023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하단부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기둥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띠장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장선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벽연결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가새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난간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229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6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기타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cxnSp>
        <p:nvCxnSpPr>
          <p:cNvPr id="42" name="직선 연결선 41"/>
          <p:cNvCxnSpPr/>
          <p:nvPr/>
        </p:nvCxnSpPr>
        <p:spPr>
          <a:xfrm>
            <a:off x="1547495" y="1741805"/>
            <a:ext cx="1905" cy="4909185"/>
          </a:xfrm>
          <a:prstGeom prst="line">
            <a:avLst/>
          </a:prstGeom>
          <a:ln w="28575" cap="flat" cmpd="sng">
            <a:solidFill>
              <a:schemeClr val="bg1">
                <a:alpha val="10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/>
          <p:cNvSpPr>
            <a:spLocks/>
          </p:cNvSpPr>
          <p:nvPr/>
        </p:nvSpPr>
        <p:spPr>
          <a:xfrm>
            <a:off x="1619885" y="1911350"/>
            <a:ext cx="6786245" cy="29527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깔판(밑받침 철물), 받침목 등을 사용하고 밑둥잡이 설치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4" name="직사각형 43"/>
          <p:cNvSpPr>
            <a:spLocks/>
          </p:cNvSpPr>
          <p:nvPr/>
        </p:nvSpPr>
        <p:spPr>
          <a:xfrm>
            <a:off x="1619885" y="2387600"/>
            <a:ext cx="6786245" cy="5238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비계기둥 간격은 </a:t>
            </a:r>
            <a:r>
              <a:rPr lang="en-US" altLang="ko-KR" sz="1200" b="1" cap="none" spc="-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띠장방향</a:t>
            </a: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1.5~1.8m, 장선방향 1.5m이하, 비계기둥의 최고부로부터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아래방향으로 31m를 넘는 비계기둥은 2본의 강관으로 묶어 세움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직사각형 44"/>
          <p:cNvSpPr>
            <a:spLocks/>
          </p:cNvSpPr>
          <p:nvPr/>
        </p:nvSpPr>
        <p:spPr>
          <a:xfrm>
            <a:off x="1619885" y="3101975"/>
            <a:ext cx="6786245" cy="2952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띠장간격은 1.5m이하, 지상에서 첫 번째 띠장은 높이 2m 이하에 설치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6" name="직사각형 45"/>
          <p:cNvSpPr>
            <a:spLocks/>
          </p:cNvSpPr>
          <p:nvPr/>
        </p:nvSpPr>
        <p:spPr>
          <a:xfrm>
            <a:off x="1619885" y="3578225"/>
            <a:ext cx="6786245" cy="5238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장선간격은 1.5m이하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비계기둥과 띠장의 교차부에서는 비계기둥에 결속, 그 중간 부분에서는 띠장에 결속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7" name="직사각형 46"/>
          <p:cNvSpPr>
            <a:spLocks/>
          </p:cNvSpPr>
          <p:nvPr/>
        </p:nvSpPr>
        <p:spPr>
          <a:xfrm>
            <a:off x="1619885" y="4244975"/>
            <a:ext cx="6786245" cy="2952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수직x수평으로 5m x 5m 이내마다 설치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8" name="직사각형 47"/>
          <p:cNvSpPr>
            <a:spLocks/>
          </p:cNvSpPr>
          <p:nvPr/>
        </p:nvSpPr>
        <p:spPr>
          <a:xfrm>
            <a:off x="1619885" y="4828540"/>
            <a:ext cx="6786245" cy="2952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기둥간격 10m마다 45도 각도의 처마방향 가새 설치. 모든 비계기둥은 가새에 결속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9" name="직사각형 48"/>
          <p:cNvSpPr>
            <a:spLocks/>
          </p:cNvSpPr>
          <p:nvPr/>
        </p:nvSpPr>
        <p:spPr>
          <a:xfrm>
            <a:off x="1619885" y="5400040"/>
            <a:ext cx="6786245" cy="2952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작업발판 단부에 안전난간 설치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0" name="직사각형 49"/>
          <p:cNvSpPr>
            <a:spLocks/>
          </p:cNvSpPr>
          <p:nvPr/>
        </p:nvSpPr>
        <p:spPr>
          <a:xfrm>
            <a:off x="1619885" y="5876290"/>
            <a:ext cx="6786245" cy="5238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추락 및 낙하물 방지조치 설치, 연결 및 이음철물은 가설기자재 성능검정 규격에 규정된 것 사용,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비계기둥간 적재하중 400kg이하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52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" name="그림 52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55" name="모서리가 둥근 직사각형 5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44</a:t>
            </a:fld>
            <a:endParaRPr lang="ko-KR" altLang="en-US"/>
          </a:p>
        </p:txBody>
      </p:sp>
      <p:sp>
        <p:nvSpPr>
          <p:cNvPr id="13" name="모서리가 둥근 직사각형 12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149350" y="1241450"/>
            <a:ext cx="3621405" cy="38735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작업발판 구조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직사각형 14"/>
          <p:cNvSpPr>
            <a:spLocks/>
          </p:cNvSpPr>
          <p:nvPr/>
        </p:nvSpPr>
        <p:spPr>
          <a:xfrm>
            <a:off x="697230" y="1778000"/>
            <a:ext cx="4122420" cy="745490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6" name="직사각형 15"/>
          <p:cNvSpPr>
            <a:spLocks/>
          </p:cNvSpPr>
          <p:nvPr/>
        </p:nvSpPr>
        <p:spPr>
          <a:xfrm>
            <a:off x="697230" y="2517775"/>
            <a:ext cx="4122420" cy="745490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7" name="직사각형 16"/>
          <p:cNvSpPr>
            <a:spLocks/>
          </p:cNvSpPr>
          <p:nvPr/>
        </p:nvSpPr>
        <p:spPr>
          <a:xfrm>
            <a:off x="697230" y="3258185"/>
            <a:ext cx="4122420" cy="745490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8" name="직사각형 17"/>
          <p:cNvSpPr>
            <a:spLocks/>
          </p:cNvSpPr>
          <p:nvPr/>
        </p:nvSpPr>
        <p:spPr>
          <a:xfrm>
            <a:off x="697230" y="3997960"/>
            <a:ext cx="4122420" cy="745490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9" name="직사각형 18"/>
          <p:cNvSpPr>
            <a:spLocks/>
          </p:cNvSpPr>
          <p:nvPr/>
        </p:nvSpPr>
        <p:spPr>
          <a:xfrm>
            <a:off x="697230" y="4738370"/>
            <a:ext cx="4122420" cy="745490"/>
          </a:xfrm>
          <a:prstGeom prst="rect">
            <a:avLst/>
          </a:prstGeom>
          <a:solidFill>
            <a:schemeClr val="bg1">
              <a:lumMod val="95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0" name="직사각형 19"/>
          <p:cNvSpPr>
            <a:spLocks/>
          </p:cNvSpPr>
          <p:nvPr/>
        </p:nvSpPr>
        <p:spPr>
          <a:xfrm>
            <a:off x="697230" y="5486400"/>
            <a:ext cx="4122420" cy="745490"/>
          </a:xfrm>
          <a:prstGeom prst="rect">
            <a:avLst/>
          </a:prstGeom>
          <a:solidFill>
            <a:schemeClr val="accent4">
              <a:lumMod val="20000"/>
              <a:lumOff val="80000"/>
              <a:alpha val="73005"/>
            </a:schemeClr>
          </a:solidFill>
          <a:ln w="6350" cap="flat" cmpd="sng">
            <a:solidFill>
              <a:schemeClr val="bg1">
                <a:lumMod val="85000"/>
                <a:alpha val="10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1" name="직사각형 20"/>
          <p:cNvSpPr>
            <a:spLocks/>
          </p:cNvSpPr>
          <p:nvPr/>
        </p:nvSpPr>
        <p:spPr>
          <a:xfrm>
            <a:off x="655320" y="1893570"/>
            <a:ext cx="1072515" cy="5028565"/>
          </a:xfrm>
          <a:prstGeom prst="rect">
            <a:avLst/>
          </a:prstGeom>
        </p:spPr>
        <p:txBody>
          <a:bodyPr vert="horz" wrap="non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14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작업발판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114999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재료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33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표지판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33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난간대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33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발끝막이판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33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작업발판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33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이음부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base">
              <a:lnSpc>
                <a:spcPct val="33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1724660" y="1741805"/>
            <a:ext cx="1905" cy="4909185"/>
          </a:xfrm>
          <a:prstGeom prst="line">
            <a:avLst/>
          </a:prstGeom>
          <a:ln w="28575" cap="flat" cmpd="sng">
            <a:solidFill>
              <a:schemeClr val="bg1">
                <a:alpha val="10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>
            <a:spLocks/>
          </p:cNvSpPr>
          <p:nvPr/>
        </p:nvSpPr>
        <p:spPr>
          <a:xfrm>
            <a:off x="1729105" y="1911350"/>
            <a:ext cx="3061970" cy="4984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폭 40cm이상, 목재(판재)의 경우 두께 3.5cm이상, 길이 3.6m이하의 것을 사용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4" name="직사각형 23"/>
          <p:cNvSpPr>
            <a:spLocks/>
          </p:cNvSpPr>
          <p:nvPr/>
        </p:nvSpPr>
        <p:spPr>
          <a:xfrm>
            <a:off x="1729105" y="2713990"/>
            <a:ext cx="3061970" cy="2952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최대적재하중, 위험경고 등 지시판 부착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5" name="직사각형 24"/>
          <p:cNvSpPr>
            <a:spLocks/>
          </p:cNvSpPr>
          <p:nvPr/>
        </p:nvSpPr>
        <p:spPr>
          <a:xfrm>
            <a:off x="1729105" y="3367405"/>
            <a:ext cx="3061970" cy="4984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상부난간(90~120cm), 중간대(45~60cm)</a:t>
            </a:r>
            <a:b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설치, 수평내력 100kg이상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직사각형 25"/>
          <p:cNvSpPr>
            <a:spLocks/>
          </p:cNvSpPr>
          <p:nvPr/>
        </p:nvSpPr>
        <p:spPr>
          <a:xfrm>
            <a:off x="1729105" y="4116070"/>
            <a:ext cx="3061970" cy="5238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재료, 공구 등의 낙하위험 장소에 높이 10cm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이상으로 설치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7" name="직사각형 26"/>
          <p:cNvSpPr>
            <a:spLocks/>
          </p:cNvSpPr>
          <p:nvPr/>
        </p:nvSpPr>
        <p:spPr>
          <a:xfrm>
            <a:off x="1729105" y="4864100"/>
            <a:ext cx="3061970" cy="4984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작업발판 간격 3cm이하,</a:t>
            </a:r>
            <a:b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발판 1개당 2개소 이상 지지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직사각형 27"/>
          <p:cNvSpPr>
            <a:spLocks/>
          </p:cNvSpPr>
          <p:nvPr/>
        </p:nvSpPr>
        <p:spPr>
          <a:xfrm>
            <a:off x="1729105" y="5612765"/>
            <a:ext cx="3061970" cy="49847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발판 재료는 20cm 이상 겹치게 깔고</a:t>
            </a:r>
            <a:b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2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중앙부는 장선 위에 설치</a:t>
            </a:r>
            <a:endParaRPr lang="ko-KR" altLang="en-US" sz="12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31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그림 31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45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2214554"/>
            <a:ext cx="3974196" cy="3689796"/>
          </a:xfrm>
          <a:prstGeom prst="rect">
            <a:avLst/>
          </a:prstGeom>
          <a:noFill/>
        </p:spPr>
      </p:pic>
      <p:sp>
        <p:nvSpPr>
          <p:cNvPr id="34" name="모서리가 둥근 직사각형 3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45</a:t>
            </a:fld>
            <a:endParaRPr lang="ko-KR" altLang="en-US"/>
          </a:p>
        </p:txBody>
      </p:sp>
      <p:sp>
        <p:nvSpPr>
          <p:cNvPr id="10" name="모서리가 둥근 직사각형 9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241450"/>
            <a:ext cx="362140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강관비계 부품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14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2071678"/>
            <a:ext cx="7777480" cy="390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모서리가 둥근 직사각형 1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46</a:t>
            </a:fld>
            <a:endParaRPr lang="ko-KR" altLang="en-US"/>
          </a:p>
        </p:txBody>
      </p:sp>
      <p:sp>
        <p:nvSpPr>
          <p:cNvPr id="10" name="모서리가 둥근 직사각형 9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248664"/>
            <a:ext cx="362140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안전난간 설치기준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직사각형 16"/>
          <p:cNvSpPr>
            <a:spLocks/>
          </p:cNvSpPr>
          <p:nvPr/>
        </p:nvSpPr>
        <p:spPr>
          <a:xfrm>
            <a:off x="1007745" y="1965960"/>
            <a:ext cx="4980305" cy="828040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①상부 난간대, ②중간 난간대, ③발끝막이판 및</a:t>
            </a:r>
            <a:b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④난간기둥으로 구성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(②③④는 이와 비슷한 구조와 성능을 가진 것으로 대체 가능)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직사각형 17"/>
          <p:cNvSpPr>
            <a:spLocks/>
          </p:cNvSpPr>
          <p:nvPr/>
        </p:nvSpPr>
        <p:spPr>
          <a:xfrm>
            <a:off x="1007745" y="3041015"/>
            <a:ext cx="4980305" cy="59118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상부 난간대는 바닥면 · 발판 또는 경사로의 표면으로부터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90cm이상 지점에 설치하고,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직사각형 18"/>
          <p:cNvSpPr>
            <a:spLocks/>
          </p:cNvSpPr>
          <p:nvPr/>
        </p:nvSpPr>
        <p:spPr>
          <a:xfrm>
            <a:off x="1104950" y="3925570"/>
            <a:ext cx="4980305" cy="59118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상부 난간대를 120cm이하에 설치하는 경우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▶ 중앙 난간대는 상부 난간대와 바닥면등의 중간에 설치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0" name="직사각형 19"/>
          <p:cNvSpPr>
            <a:spLocks/>
          </p:cNvSpPr>
          <p:nvPr/>
        </p:nvSpPr>
        <p:spPr>
          <a:xfrm>
            <a:off x="1104950" y="4742180"/>
            <a:ext cx="4980305" cy="828040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상부 난간대를 120cm이상 지점에 설치하는 경우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marL="0" indent="0" algn="l" defTabSz="914400" eaLnBrk="0" fontAlgn="base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FontTx/>
              <a:buNone/>
              <a:tabLst>
                <a:tab pos="5648325" algn="l"/>
              </a:tabLst>
            </a:pP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▶ 중앙 난간대를 2단 이상으로 균등하게 설치하고</a:t>
            </a:r>
            <a:b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400" b="1" cap="none" spc="-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난간의 상하 간격은 60cm이하가 되도록 설치</a:t>
            </a:r>
            <a:endParaRPr lang="ko-KR" altLang="en-US" sz="14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1" name="타원 20"/>
          <p:cNvSpPr>
            <a:spLocks/>
          </p:cNvSpPr>
          <p:nvPr/>
        </p:nvSpPr>
        <p:spPr>
          <a:xfrm>
            <a:off x="971600" y="400113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1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22" name="타원 21"/>
          <p:cNvSpPr>
            <a:spLocks/>
          </p:cNvSpPr>
          <p:nvPr/>
        </p:nvSpPr>
        <p:spPr>
          <a:xfrm>
            <a:off x="971600" y="4813935"/>
            <a:ext cx="172085" cy="172085"/>
          </a:xfrm>
          <a:prstGeom prst="ellipse">
            <a:avLst/>
          </a:prstGeom>
          <a:solidFill>
            <a:schemeClr val="bg1">
              <a:lumMod val="50000"/>
            </a:schemeClr>
          </a:solidFill>
          <a:ln w="9525" cap="flat" cmpd="sng">
            <a:solidFill>
              <a:schemeClr val="bg1">
                <a:alpha val="100000"/>
              </a:schemeClr>
            </a:solidFill>
            <a:prstDash val="solid"/>
          </a:ln>
          <a:effectLst>
            <a:outerShdw blurRad="50800" dist="38100" dir="2700000" algn="tl" rotWithShape="0">
              <a:srgbClr val="000000">
                <a:alpha val="2196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>
                <a:latin typeface="맑은 고딕" charset="0"/>
                <a:ea typeface="맑은 고딕" charset="0"/>
              </a:rPr>
              <a:t>2</a:t>
            </a:r>
            <a:endParaRPr lang="ko-KR" altLang="en-US" sz="1200" b="0" cap="none" dirty="0">
              <a:latin typeface="맑은 고딕" charset="0"/>
              <a:ea typeface="맑은 고딕" charset="0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868045" y="2050560"/>
            <a:ext cx="179705" cy="179705"/>
            <a:chOff x="683260" y="1793240"/>
            <a:chExt cx="179705" cy="179705"/>
          </a:xfrm>
        </p:grpSpPr>
        <p:sp>
          <p:nvSpPr>
            <p:cNvPr id="24" name="타원 2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868045" y="3117360"/>
            <a:ext cx="179705" cy="179705"/>
            <a:chOff x="683260" y="1793240"/>
            <a:chExt cx="179705" cy="179705"/>
          </a:xfrm>
        </p:grpSpPr>
        <p:sp>
          <p:nvSpPr>
            <p:cNvPr id="27" name="타원 26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31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그림 31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34" name="모서리가 둥근 직사각형 3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33" name="그림 32" descr="불량비계_그림수정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357430"/>
            <a:ext cx="3000396" cy="244065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47</a:t>
            </a:fld>
            <a:endParaRPr lang="ko-KR" altLang="en-US"/>
          </a:p>
        </p:txBody>
      </p:sp>
      <p:sp>
        <p:nvSpPr>
          <p:cNvPr id="10" name="모서리가 둥근 직사각형 9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1" name="TextBox 10"/>
          <p:cNvSpPr txBox="1">
            <a:spLocks/>
          </p:cNvSpPr>
          <p:nvPr/>
        </p:nvSpPr>
        <p:spPr>
          <a:xfrm>
            <a:off x="1149350" y="1268760"/>
            <a:ext cx="362140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강관비계 체크 포인트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683568" y="1688167"/>
            <a:ext cx="7797492" cy="4909185"/>
            <a:chOff x="683568" y="1741805"/>
            <a:chExt cx="7797492" cy="4909185"/>
          </a:xfrm>
        </p:grpSpPr>
        <p:sp>
          <p:nvSpPr>
            <p:cNvPr id="12" name="대각선 방향의 모서리가 둥근 사각형 11"/>
            <p:cNvSpPr>
              <a:spLocks/>
            </p:cNvSpPr>
            <p:nvPr/>
          </p:nvSpPr>
          <p:spPr bwMode="auto">
            <a:xfrm flipH="1">
              <a:off x="683568" y="1754446"/>
              <a:ext cx="7766050" cy="353695"/>
            </a:xfrm>
            <a:prstGeom prst="round2DiagRect">
              <a:avLst>
                <a:gd name="adj1" fmla="val 0"/>
                <a:gd name="adj2" fmla="val 25610"/>
              </a:avLst>
            </a:prstGeom>
            <a:solidFill>
              <a:srgbClr val="9D9D9D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0045" tIns="45720" rIns="91440" bIns="45720" numCol="1" anchor="ctr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직사각형 1"/>
            <p:cNvSpPr>
              <a:spLocks/>
            </p:cNvSpPr>
            <p:nvPr/>
          </p:nvSpPr>
          <p:spPr>
            <a:xfrm flipH="1">
              <a:off x="4679950" y="1741805"/>
              <a:ext cx="3801110" cy="404495"/>
            </a:xfrm>
            <a:custGeom>
              <a:avLst/>
              <a:gdLst>
                <a:gd name="TX0" fmla="*/ 0 w 1571045"/>
                <a:gd name="TY0" fmla="*/ 6733 h 261284"/>
                <a:gd name="TX1" fmla="*/ 1561926 w 1571045"/>
                <a:gd name="TY1" fmla="*/ 0 h 261284"/>
                <a:gd name="TX2" fmla="*/ 1571042 w 1571045"/>
                <a:gd name="TY2" fmla="*/ 1221 h 261284"/>
                <a:gd name="TX3" fmla="*/ 0 w 1571045"/>
                <a:gd name="TY3" fmla="*/ 261281 h 261284"/>
                <a:gd name="TX4" fmla="*/ 0 w 1571045"/>
                <a:gd name="TY4" fmla="*/ 6733 h 261284"/>
              </a:gdLst>
              <a:ahLst/>
              <a:cxnLst>
                <a:cxn ang="0">
                  <a:pos x="TX0" y="TY0"/>
                </a:cxn>
                <a:cxn ang="0">
                  <a:pos x="TX1" y="TY1"/>
                </a:cxn>
                <a:cxn ang="0">
                  <a:pos x="TX2" y="TY2"/>
                </a:cxn>
                <a:cxn ang="0">
                  <a:pos x="TX3" y="TY3"/>
                </a:cxn>
                <a:cxn ang="0">
                  <a:pos x="TX4" y="TY4"/>
                </a:cxn>
              </a:cxnLst>
              <a:rect l="l" t="t" r="r" b="b"/>
              <a:pathLst>
                <a:path w="1571045" h="261284">
                  <a:moveTo>
                    <a:pt x="0" y="6733"/>
                  </a:moveTo>
                  <a:lnTo>
                    <a:pt x="1561926" y="0"/>
                  </a:lnTo>
                  <a:lnTo>
                    <a:pt x="1571042" y="1221"/>
                  </a:lnTo>
                  <a:cubicBezTo>
                    <a:pt x="1008114" y="1767"/>
                    <a:pt x="248460" y="40660"/>
                    <a:pt x="0" y="261281"/>
                  </a:cubicBezTo>
                  <a:lnTo>
                    <a:pt x="0" y="6733"/>
                  </a:lnTo>
                  <a:close/>
                </a:path>
              </a:pathLst>
            </a:custGeom>
            <a:solidFill>
              <a:schemeClr val="bg1">
                <a:alpha val="1099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14" name="직사각형 13"/>
            <p:cNvSpPr>
              <a:spLocks/>
            </p:cNvSpPr>
            <p:nvPr/>
          </p:nvSpPr>
          <p:spPr>
            <a:xfrm>
              <a:off x="1763688" y="1761065"/>
              <a:ext cx="4752528" cy="309252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400" b="1" cap="none" spc="-50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점 검 내 용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15" name="직사각형 14"/>
            <p:cNvSpPr>
              <a:spLocks/>
            </p:cNvSpPr>
            <p:nvPr/>
          </p:nvSpPr>
          <p:spPr>
            <a:xfrm>
              <a:off x="697230" y="2144395"/>
              <a:ext cx="7765415" cy="462280"/>
            </a:xfrm>
            <a:prstGeom prst="rect">
              <a:avLst/>
            </a:prstGeom>
            <a:solidFill>
              <a:schemeClr val="bg1">
                <a:lumMod val="95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6" name="그룹 15"/>
            <p:cNvGrpSpPr/>
            <p:nvPr/>
          </p:nvGrpSpPr>
          <p:grpSpPr>
            <a:xfrm>
              <a:off x="7092315" y="1761065"/>
              <a:ext cx="586740" cy="309245"/>
              <a:chOff x="7092315" y="1761065"/>
              <a:chExt cx="586740" cy="309245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7092315" y="1761065"/>
                <a:ext cx="586740" cy="309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200"/>
                  </a:spcAft>
                  <a:buClr>
                    <a:srgbClr val="3271AA"/>
                  </a:buClr>
                  <a:buSzPct val="140000"/>
                  <a:tabLst>
                    <a:tab pos="5648325" algn="l"/>
                  </a:tabLst>
                </a:pPr>
                <a:r>
                  <a:rPr lang="ko-KR" altLang="en-US" sz="1400" b="1" spc="-50" dirty="0">
                    <a:solidFill>
                      <a:schemeClr val="bg1"/>
                    </a:solidFill>
                    <a:latin typeface="+mn-ea"/>
                    <a:ea typeface="+mn-ea"/>
                  </a:rPr>
                  <a:t>체 </a:t>
                </a:r>
                <a:r>
                  <a:rPr lang="ko-KR" altLang="en-US" sz="1400" b="1" spc="-50" dirty="0" err="1">
                    <a:solidFill>
                      <a:schemeClr val="bg1"/>
                    </a:solidFill>
                    <a:latin typeface="+mn-ea"/>
                    <a:ea typeface="+mn-ea"/>
                  </a:rPr>
                  <a:t>크</a:t>
                </a:r>
                <a:endParaRPr lang="ko-KR" altLang="en-US" sz="1400" b="1" spc="-50" dirty="0">
                  <a:solidFill>
                    <a:schemeClr val="bg1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18" name="직사각형 17"/>
            <p:cNvSpPr>
              <a:spLocks/>
            </p:cNvSpPr>
            <p:nvPr/>
          </p:nvSpPr>
          <p:spPr>
            <a:xfrm>
              <a:off x="827405" y="1761065"/>
              <a:ext cx="582295" cy="328930"/>
            </a:xfrm>
            <a:prstGeom prst="rect">
              <a:avLst/>
            </a:prstGeom>
          </p:spPr>
          <p:txBody>
            <a:bodyPr vert="horz" wrap="non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400" b="1" cap="none" spc="-50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번 호</a:t>
              </a:r>
              <a:endParaRPr lang="ko-KR" altLang="en-US" sz="1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19" name="직사각형 18"/>
            <p:cNvSpPr>
              <a:spLocks/>
            </p:cNvSpPr>
            <p:nvPr/>
          </p:nvSpPr>
          <p:spPr>
            <a:xfrm>
              <a:off x="697230" y="2635250"/>
              <a:ext cx="7765415" cy="46228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0" name="직사각형 19"/>
            <p:cNvSpPr>
              <a:spLocks/>
            </p:cNvSpPr>
            <p:nvPr/>
          </p:nvSpPr>
          <p:spPr>
            <a:xfrm>
              <a:off x="697230" y="3126740"/>
              <a:ext cx="7765415" cy="462280"/>
            </a:xfrm>
            <a:prstGeom prst="rect">
              <a:avLst/>
            </a:prstGeom>
            <a:solidFill>
              <a:schemeClr val="bg1">
                <a:lumMod val="95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1" name="직사각형 20"/>
            <p:cNvSpPr>
              <a:spLocks/>
            </p:cNvSpPr>
            <p:nvPr/>
          </p:nvSpPr>
          <p:spPr>
            <a:xfrm>
              <a:off x="697230" y="3617595"/>
              <a:ext cx="7765415" cy="46228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2" name="직사각형 21"/>
            <p:cNvSpPr>
              <a:spLocks/>
            </p:cNvSpPr>
            <p:nvPr/>
          </p:nvSpPr>
          <p:spPr>
            <a:xfrm>
              <a:off x="697230" y="4108450"/>
              <a:ext cx="7765415" cy="462280"/>
            </a:xfrm>
            <a:prstGeom prst="rect">
              <a:avLst/>
            </a:prstGeom>
            <a:solidFill>
              <a:schemeClr val="bg1">
                <a:lumMod val="95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3" name="직사각형 22"/>
            <p:cNvSpPr>
              <a:spLocks/>
            </p:cNvSpPr>
            <p:nvPr/>
          </p:nvSpPr>
          <p:spPr>
            <a:xfrm>
              <a:off x="697230" y="4599940"/>
              <a:ext cx="7765415" cy="46228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4" name="직사각형 23"/>
            <p:cNvSpPr>
              <a:spLocks/>
            </p:cNvSpPr>
            <p:nvPr/>
          </p:nvSpPr>
          <p:spPr>
            <a:xfrm>
              <a:off x="697230" y="5090795"/>
              <a:ext cx="7765415" cy="462280"/>
            </a:xfrm>
            <a:prstGeom prst="rect">
              <a:avLst/>
            </a:prstGeom>
            <a:solidFill>
              <a:schemeClr val="bg1">
                <a:lumMod val="95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5" name="직사각형 24"/>
            <p:cNvSpPr>
              <a:spLocks/>
            </p:cNvSpPr>
            <p:nvPr/>
          </p:nvSpPr>
          <p:spPr>
            <a:xfrm>
              <a:off x="697230" y="5582285"/>
              <a:ext cx="7765415" cy="46228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73005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6" name="직사각형 25"/>
            <p:cNvSpPr>
              <a:spLocks/>
            </p:cNvSpPr>
            <p:nvPr/>
          </p:nvSpPr>
          <p:spPr>
            <a:xfrm>
              <a:off x="697230" y="6073140"/>
              <a:ext cx="7765415" cy="462280"/>
            </a:xfrm>
            <a:prstGeom prst="rect">
              <a:avLst/>
            </a:prstGeom>
            <a:solidFill>
              <a:schemeClr val="bg1">
                <a:lumMod val="95000"/>
                <a:alpha val="80070"/>
              </a:schemeClr>
            </a:solidFill>
            <a:ln w="6350" cap="flat" cmpd="sng">
              <a:solidFill>
                <a:schemeClr val="bg1">
                  <a:lumMod val="85000"/>
                  <a:alpha val="10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7" name="직사각형 26"/>
            <p:cNvSpPr>
              <a:spLocks/>
            </p:cNvSpPr>
            <p:nvPr/>
          </p:nvSpPr>
          <p:spPr>
            <a:xfrm>
              <a:off x="962660" y="2069465"/>
              <a:ext cx="295275" cy="4501515"/>
            </a:xfrm>
            <a:prstGeom prst="rect">
              <a:avLst/>
            </a:prstGeom>
          </p:spPr>
          <p:txBody>
            <a:bodyPr vert="horz" wrap="non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2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3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4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5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6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7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8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9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6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9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cxnSp>
          <p:nvCxnSpPr>
            <p:cNvPr id="28" name="직선 연결선 27"/>
            <p:cNvCxnSpPr/>
            <p:nvPr/>
          </p:nvCxnSpPr>
          <p:spPr>
            <a:xfrm>
              <a:off x="1547495" y="1741805"/>
              <a:ext cx="1905" cy="4909185"/>
            </a:xfrm>
            <a:prstGeom prst="line">
              <a:avLst/>
            </a:prstGeom>
            <a:ln w="28575" cap="flat" cmpd="sng">
              <a:solidFill>
                <a:schemeClr val="bg1">
                  <a:alpha val="10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>
              <a:spLocks/>
            </p:cNvSpPr>
            <p:nvPr/>
          </p:nvSpPr>
          <p:spPr>
            <a:xfrm>
              <a:off x="1619885" y="2160270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비계기둥에 미끄러짐이나 침하방지를 위해 밑받침 철물 또는 깔판·깔목 등을 사용하고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밑둥잡이를 설치하는 등의 조취를 하였는가? 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cxnSp>
          <p:nvCxnSpPr>
            <p:cNvPr id="30" name="직선 연결선 29"/>
            <p:cNvCxnSpPr/>
            <p:nvPr/>
          </p:nvCxnSpPr>
          <p:spPr>
            <a:xfrm>
              <a:off x="6687185" y="1741805"/>
              <a:ext cx="1905" cy="4909185"/>
            </a:xfrm>
            <a:prstGeom prst="line">
              <a:avLst/>
            </a:prstGeom>
            <a:ln w="28575" cap="flat" cmpd="sng">
              <a:solidFill>
                <a:schemeClr val="bg1">
                  <a:alpha val="10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/>
            <p:cNvSpPr>
              <a:spLocks/>
            </p:cNvSpPr>
            <p:nvPr/>
          </p:nvSpPr>
          <p:spPr>
            <a:xfrm>
              <a:off x="1619885" y="2651125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비계기둥에 이동이나 흔들림을 방지하기 위해 수평재, 가새 등이 견고하게 고정되어 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있는가?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2" name="직사각형 31"/>
            <p:cNvSpPr>
              <a:spLocks/>
            </p:cNvSpPr>
            <p:nvPr/>
          </p:nvSpPr>
          <p:spPr>
            <a:xfrm>
              <a:off x="1619885" y="3133725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작업발판은 비계의 장선 등에 이탈되거나 탈락하지 않도록 2개 이상의 지지물에 고정되어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있는가?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3" name="직사각형 32"/>
            <p:cNvSpPr>
              <a:spLocks/>
            </p:cNvSpPr>
            <p:nvPr/>
          </p:nvSpPr>
          <p:spPr>
            <a:xfrm>
              <a:off x="1619885" y="3672205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작업발판의 전체 폭은 40cm 이상이어야 하고, 발판재료간 틈은 3cm 이하로 설치되어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있는가?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4" name="직사각형 33"/>
            <p:cNvSpPr>
              <a:spLocks/>
            </p:cNvSpPr>
            <p:nvPr/>
          </p:nvSpPr>
          <p:spPr>
            <a:xfrm>
              <a:off x="1619885" y="4128770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작업발판은 작업이나 이동 시의 떨어짐, 넘어짐, 미끄러짐 등으로 인한 재해를 예방할 수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있는 구조로 설치되어 있는가?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5" name="직사각형 34"/>
            <p:cNvSpPr>
              <a:spLocks/>
            </p:cNvSpPr>
            <p:nvPr/>
          </p:nvSpPr>
          <p:spPr>
            <a:xfrm>
              <a:off x="1619885" y="4608830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근로자가 떨어질 우려가 있는 통로, 작업발판의 가장자리, 개구부 주변, 경사로 등에는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안전난간이 설치되어 있는가?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6" name="직사각형 35"/>
            <p:cNvSpPr>
              <a:spLocks/>
            </p:cNvSpPr>
            <p:nvPr/>
          </p:nvSpPr>
          <p:spPr>
            <a:xfrm>
              <a:off x="1619885" y="5112385"/>
              <a:ext cx="5330190" cy="4298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난간기둥의 설치간격은 수평거리 2m를 초과하지 않는 범위에서 상부 난간대와 중간 난간</a:t>
              </a:r>
              <a:b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대를 견고하게 떠받칠 수 있도록 적정 간격을 유지하고 있는가?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7" name="직사각형 36"/>
            <p:cNvSpPr>
              <a:spLocks/>
            </p:cNvSpPr>
            <p:nvPr/>
          </p:nvSpPr>
          <p:spPr>
            <a:xfrm>
              <a:off x="1619885" y="5616575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낙하물 방지망의 내민길이는 비계 또는 구조체의 외측에서 수평거리 2m이상으로 하고, 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수평면과의 경사각도는 20~30˚ 정도로 설치하였는가?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38" name="직사각형 37"/>
            <p:cNvSpPr>
              <a:spLocks/>
            </p:cNvSpPr>
            <p:nvPr/>
          </p:nvSpPr>
          <p:spPr>
            <a:xfrm>
              <a:off x="1619885" y="6071870"/>
              <a:ext cx="5330190" cy="455295"/>
            </a:xfrm>
            <a:prstGeom prst="rect">
              <a:avLst/>
            </a:prstGeom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근로자, 보행자 및 차량 등의 통행이 빈번한 곳의 첫 단에 낙하물 방지망 대신에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marL="0" indent="0" algn="l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1000" b="1" cap="none" spc="-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방호선반을 설치하였는가?</a:t>
              </a:r>
              <a:endParaRPr lang="ko-KR" altLang="en-US" sz="1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2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7460" y="1741805"/>
              <a:ext cx="371475" cy="375285"/>
            </a:xfrm>
            <a:prstGeom prst="rect">
              <a:avLst/>
            </a:prstGeom>
            <a:noFill/>
          </p:spPr>
        </p:pic>
      </p:grpSp>
      <p:grpSp>
        <p:nvGrpSpPr>
          <p:cNvPr id="40" name="그룹 39"/>
          <p:cNvGrpSpPr/>
          <p:nvPr/>
        </p:nvGrpSpPr>
        <p:grpSpPr>
          <a:xfrm>
            <a:off x="655826" y="1270635"/>
            <a:ext cx="426214" cy="361950"/>
            <a:chOff x="655826" y="1270635"/>
            <a:chExt cx="426214" cy="361950"/>
          </a:xfrm>
        </p:grpSpPr>
        <p:sp>
          <p:nvSpPr>
            <p:cNvPr id="41" name="Delay 4"/>
            <p:cNvSpPr/>
            <p:nvPr/>
          </p:nvSpPr>
          <p:spPr>
            <a:xfrm flipH="1">
              <a:off x="655826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그림 41" descr="아이콘_비계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44" name="모서리가 둥근 직사각형 4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715264" y="1842749"/>
            <a:ext cx="7781290" cy="4030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>
            <a:off x="1003296" y="2202789"/>
            <a:ext cx="7272808" cy="3249950"/>
            <a:chOff x="755576" y="3645023"/>
            <a:chExt cx="8208911" cy="3668260"/>
          </a:xfrm>
        </p:grpSpPr>
        <p:pic>
          <p:nvPicPr>
            <p:cNvPr id="23" name="_x358723016" descr="EMB00005b142b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3645024"/>
              <a:ext cx="4032448" cy="3668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_x358723096" descr="EMB00005b142be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558" y="3645023"/>
              <a:ext cx="4054929" cy="3668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48</a:t>
            </a:fld>
            <a:endParaRPr lang="ko-KR" altLang="en-US"/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1185744" y="5929535"/>
            <a:ext cx="7418704" cy="30777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('18.01.30,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대전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0000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신축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신축현장 외부 강관비계 해체 작업 중 추락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(H=20m)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사망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</p:txBody>
      </p:sp>
      <p:sp>
        <p:nvSpPr>
          <p:cNvPr id="14" name="모서리가 둥근 직사각형 13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1149350" y="1260897"/>
            <a:ext cx="3621405" cy="3586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외부 강관비계 해체 작업 중 추락</a:t>
            </a:r>
          </a:p>
        </p:txBody>
      </p:sp>
      <p:sp>
        <p:nvSpPr>
          <p:cNvPr id="16" name="Rounded Rectangle 7"/>
          <p:cNvSpPr/>
          <p:nvPr/>
        </p:nvSpPr>
        <p:spPr>
          <a:xfrm>
            <a:off x="680720" y="1268730"/>
            <a:ext cx="426214" cy="3559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그림 16" descr="아이콘_비계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3113" y="1357298"/>
            <a:ext cx="227866" cy="210131"/>
          </a:xfrm>
          <a:prstGeom prst="rect">
            <a:avLst/>
          </a:prstGeom>
        </p:spPr>
      </p:pic>
      <p:pic>
        <p:nvPicPr>
          <p:cNvPr id="18" name="그림 17" descr="추락_아이콘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3717032"/>
            <a:ext cx="1033274" cy="978410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2299440" y="4939093"/>
            <a:ext cx="864096" cy="357190"/>
            <a:chOff x="2267744" y="3429000"/>
            <a:chExt cx="864096" cy="357190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2287672" y="3429000"/>
              <a:ext cx="843297" cy="35719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67744" y="3447636"/>
              <a:ext cx="8640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+mj-ea"/>
                  <a:ea typeface="+mj-ea"/>
                </a:rPr>
                <a:t>약 </a:t>
              </a:r>
              <a:r>
                <a:rPr lang="en-US" altLang="ko-KR" sz="1400" dirty="0">
                  <a:latin typeface="+mj-ea"/>
                  <a:ea typeface="+mj-ea"/>
                </a:rPr>
                <a:t>20m</a:t>
              </a:r>
              <a:endParaRPr lang="ko-KR" altLang="en-US" sz="1400" dirty="0">
                <a:latin typeface="+mj-ea"/>
                <a:ea typeface="+mj-ea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5971848" y="4939093"/>
            <a:ext cx="1080120" cy="357190"/>
            <a:chOff x="1979713" y="2000240"/>
            <a:chExt cx="1080120" cy="357190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2000232" y="2000240"/>
              <a:ext cx="1057611" cy="35719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79713" y="2018876"/>
              <a:ext cx="108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>
                  <a:latin typeface="+mj-ea"/>
                  <a:ea typeface="+mj-ea"/>
                </a:rPr>
                <a:t>재해위치</a:t>
              </a:r>
            </a:p>
          </p:txBody>
        </p:sp>
      </p:grp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49</a:t>
            </a:fld>
            <a:endParaRPr lang="ko-KR" altLang="en-US"/>
          </a:p>
        </p:txBody>
      </p:sp>
      <p:sp>
        <p:nvSpPr>
          <p:cNvPr id="15" name="모서리가 둥근 직사각형 14"/>
          <p:cNvSpPr>
            <a:spLocks/>
          </p:cNvSpPr>
          <p:nvPr/>
        </p:nvSpPr>
        <p:spPr>
          <a:xfrm>
            <a:off x="827405" y="1268730"/>
            <a:ext cx="7634605" cy="3638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600" b="0" cap="none" dirty="0"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1149350" y="1260134"/>
            <a:ext cx="3621405" cy="387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재해발생 원인 및 대책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1043305" y="1824990"/>
            <a:ext cx="7418704" cy="16158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발생원인 ]</a:t>
            </a:r>
            <a:endParaRPr lang="ko-KR" altLang="en-US" sz="18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추락방지조치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</a:t>
            </a: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▶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근로자가 떨어질 위험이 있는 경우에는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안전대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부착설비를 설치하고 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안전대를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걸고 작업하도록 하여야 하나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043305" y="3573016"/>
            <a:ext cx="7418704" cy="16158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예방대책 ]</a:t>
            </a:r>
            <a:endParaRPr lang="ko-KR" altLang="en-US" sz="18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추락 방지조치 철저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▶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근로자가 떨어질 위험이 있는 경우에는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안전대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부착설비를 설치하고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안전대를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걸고 작업하도록 하여야 함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1356042" y="2395010"/>
            <a:ext cx="179705" cy="179705"/>
            <a:chOff x="683260" y="1793240"/>
            <a:chExt cx="179705" cy="179705"/>
          </a:xfrm>
        </p:grpSpPr>
        <p:sp>
          <p:nvSpPr>
            <p:cNvPr id="20" name="타원 1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356042" y="4148066"/>
            <a:ext cx="179705" cy="179705"/>
            <a:chOff x="683260" y="1793240"/>
            <a:chExt cx="179705" cy="179705"/>
          </a:xfrm>
        </p:grpSpPr>
        <p:sp>
          <p:nvSpPr>
            <p:cNvPr id="26" name="타원 25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77237" y="1270635"/>
            <a:ext cx="426214" cy="361950"/>
            <a:chOff x="577237" y="1270635"/>
            <a:chExt cx="426214" cy="361950"/>
          </a:xfrm>
        </p:grpSpPr>
        <p:sp>
          <p:nvSpPr>
            <p:cNvPr id="32" name="Delay 4"/>
            <p:cNvSpPr/>
            <p:nvPr/>
          </p:nvSpPr>
          <p:spPr>
            <a:xfrm flipH="1">
              <a:off x="577237" y="1270635"/>
              <a:ext cx="426214" cy="361950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그림 32" descr="아이콘_비계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377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38" name="모서리가 둥근 직사각형 37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5009-F012-4E82-AACA-A94974B48662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8" name="내용 개체 틀 4"/>
          <p:cNvSpPr txBox="1">
            <a:spLocks/>
          </p:cNvSpPr>
          <p:nvPr/>
        </p:nvSpPr>
        <p:spPr>
          <a:xfrm>
            <a:off x="1691680" y="6028655"/>
            <a:ext cx="6336704" cy="4320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None/>
              <a:defRPr/>
            </a:pPr>
            <a:r>
              <a:rPr lang="en-US" altLang="ko-KR" sz="1400" b="1" spc="-150" dirty="0">
                <a:solidFill>
                  <a:srgbClr val="897859"/>
                </a:solidFill>
                <a:latin typeface="+mj-ea"/>
                <a:ea typeface="+mj-ea"/>
              </a:rPr>
              <a:t>※ ’17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년 경제적 손실 </a:t>
            </a:r>
            <a:r>
              <a:rPr lang="ko-KR" altLang="en-US" sz="1400" b="1" spc="-150" dirty="0" err="1">
                <a:solidFill>
                  <a:srgbClr val="897859"/>
                </a:solidFill>
                <a:latin typeface="+mj-ea"/>
                <a:ea typeface="+mj-ea"/>
              </a:rPr>
              <a:t>추정액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 약 </a:t>
            </a:r>
            <a:r>
              <a:rPr lang="en-US" altLang="ko-KR" sz="1400" b="1" spc="-150" dirty="0">
                <a:solidFill>
                  <a:srgbClr val="897859"/>
                </a:solidFill>
                <a:latin typeface="+mj-ea"/>
                <a:ea typeface="+mj-ea"/>
              </a:rPr>
              <a:t>22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조</a:t>
            </a:r>
            <a:r>
              <a:rPr lang="en-US" altLang="ko-KR" sz="1400" b="1" spc="-150" dirty="0">
                <a:solidFill>
                  <a:srgbClr val="897859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교통사고의 </a:t>
            </a:r>
            <a:r>
              <a:rPr lang="en-US" altLang="ko-KR" sz="1400" b="1" spc="-150" dirty="0">
                <a:solidFill>
                  <a:srgbClr val="897859"/>
                </a:solidFill>
                <a:latin typeface="+mj-ea"/>
                <a:ea typeface="+mj-ea"/>
              </a:rPr>
              <a:t>1.6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배</a:t>
            </a:r>
            <a:r>
              <a:rPr lang="en-US" altLang="ko-KR" sz="1400" b="1" spc="-150" dirty="0">
                <a:solidFill>
                  <a:srgbClr val="897859"/>
                </a:solidFill>
                <a:latin typeface="+mj-ea"/>
                <a:ea typeface="+mj-ea"/>
              </a:rPr>
              <a:t>, 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자연재난의 </a:t>
            </a:r>
            <a:r>
              <a:rPr lang="en-US" altLang="ko-KR" sz="1400" b="1" spc="-150" dirty="0">
                <a:solidFill>
                  <a:srgbClr val="897859"/>
                </a:solidFill>
                <a:latin typeface="+mj-ea"/>
                <a:ea typeface="+mj-ea"/>
              </a:rPr>
              <a:t>16</a:t>
            </a:r>
            <a:r>
              <a:rPr lang="ko-KR" altLang="en-US" sz="1400" b="1" spc="-150" dirty="0">
                <a:solidFill>
                  <a:srgbClr val="897859"/>
                </a:solidFill>
                <a:latin typeface="+mj-ea"/>
                <a:ea typeface="+mj-ea"/>
              </a:rPr>
              <a:t>배 수준</a:t>
            </a:r>
            <a:endParaRPr lang="en-US" altLang="ko-KR" sz="1400" b="1" spc="-150" dirty="0">
              <a:solidFill>
                <a:srgbClr val="897859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산재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사망사고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의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현주소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5" name="텍스트 상자 2094"/>
          <p:cNvSpPr txBox="1">
            <a:spLocks/>
          </p:cNvSpPr>
          <p:nvPr/>
        </p:nvSpPr>
        <p:spPr>
          <a:xfrm>
            <a:off x="1214414" y="1571612"/>
            <a:ext cx="6573520" cy="103505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산업현장에서 사고로 연간</a:t>
            </a:r>
            <a:b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천여명 사망, 경제손실 약 22조원</a:t>
            </a:r>
            <a:endParaRPr lang="ko-KR" altLang="en-US" sz="28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7144992" y="1500174"/>
            <a:ext cx="1060474" cy="1056799"/>
            <a:chOff x="6940550" y="1617980"/>
            <a:chExt cx="1282700" cy="1278255"/>
          </a:xfrm>
        </p:grpSpPr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rgbClr val="708F30"/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693"/>
            <a:stretch>
              <a:fillRect/>
            </a:stretch>
          </p:blipFill>
          <p:spPr>
            <a:xfrm>
              <a:off x="6940550" y="1617980"/>
              <a:ext cx="726440" cy="1278255"/>
            </a:xfrm>
            <a:prstGeom prst="rect">
              <a:avLst/>
            </a:prstGeom>
            <a:noFill/>
          </p:spPr>
        </p:pic>
        <p:pic>
          <p:nvPicPr>
            <p:cNvPr id="38" name="그림 37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rgbClr val="708F30"/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29" t="888" r="-1694" b="-888"/>
            <a:stretch>
              <a:fillRect/>
            </a:stretch>
          </p:blipFill>
          <p:spPr>
            <a:xfrm>
              <a:off x="7519035" y="1617980"/>
              <a:ext cx="703580" cy="1278255"/>
            </a:xfrm>
            <a:prstGeom prst="rect">
              <a:avLst/>
            </a:prstGeom>
            <a:noFill/>
          </p:spPr>
        </p:pic>
      </p:grpSp>
      <p:grpSp>
        <p:nvGrpSpPr>
          <p:cNvPr id="39" name="그룹 38"/>
          <p:cNvGrpSpPr/>
          <p:nvPr/>
        </p:nvGrpSpPr>
        <p:grpSpPr>
          <a:xfrm>
            <a:off x="1635440" y="2992435"/>
            <a:ext cx="6311265" cy="1271270"/>
            <a:chOff x="1992630" y="3349625"/>
            <a:chExt cx="6311265" cy="1271270"/>
          </a:xfrm>
        </p:grpSpPr>
        <p:sp>
          <p:nvSpPr>
            <p:cNvPr id="40" name="도형 7"/>
            <p:cNvSpPr>
              <a:spLocks/>
            </p:cNvSpPr>
            <p:nvPr/>
          </p:nvSpPr>
          <p:spPr>
            <a:xfrm>
              <a:off x="1992630" y="3349625"/>
              <a:ext cx="6311265" cy="1271270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41" name="텍스트 상자 2098"/>
            <p:cNvSpPr txBox="1">
              <a:spLocks/>
            </p:cNvSpPr>
            <p:nvPr/>
          </p:nvSpPr>
          <p:spPr>
            <a:xfrm>
              <a:off x="2349500" y="3571875"/>
              <a:ext cx="5810885" cy="877570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매년 일터에서는 약 2,000명이 </a:t>
              </a:r>
              <a:r>
                <a:rPr lang="en-US" altLang="ko-KR" sz="19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사망하</a:t>
              </a:r>
              <a:r>
                <a:rPr lang="ko-KR" altLang="en-US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고</a:t>
              </a:r>
              <a: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,</a:t>
              </a:r>
              <a:b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 중 업무상 사고로 약 1,000명(‘18년 971명) 가량이 목숨을 잃고 있는 상황</a:t>
              </a:r>
              <a:endParaRPr lang="ko-KR" altLang="en-US" sz="19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635440" y="4595810"/>
            <a:ext cx="6311265" cy="1271270"/>
            <a:chOff x="1992630" y="4953000"/>
            <a:chExt cx="6311265" cy="1271270"/>
          </a:xfrm>
        </p:grpSpPr>
        <p:sp>
          <p:nvSpPr>
            <p:cNvPr id="43" name="도형 2100"/>
            <p:cNvSpPr>
              <a:spLocks/>
            </p:cNvSpPr>
            <p:nvPr/>
          </p:nvSpPr>
          <p:spPr>
            <a:xfrm>
              <a:off x="1992630" y="4953000"/>
              <a:ext cx="6311265" cy="1271270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44" name="텍스트 상자 2106"/>
            <p:cNvSpPr txBox="1">
              <a:spLocks/>
            </p:cNvSpPr>
            <p:nvPr/>
          </p:nvSpPr>
          <p:spPr>
            <a:xfrm>
              <a:off x="2349500" y="5127625"/>
              <a:ext cx="5810885" cy="877570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산업재해로 인한 직‧간접 손실액은 22조원 규모로</a:t>
              </a:r>
              <a:b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일터에서의 사망 및 심각한 부상은 높은 사회적,</a:t>
              </a:r>
              <a:b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9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재정적, 개인적 비용을 수반</a:t>
              </a:r>
              <a:endParaRPr lang="ko-KR" altLang="en-US" sz="19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812474" y="2976515"/>
            <a:ext cx="739313" cy="638565"/>
            <a:chOff x="608965" y="2291389"/>
            <a:chExt cx="938212" cy="810360"/>
          </a:xfrm>
        </p:grpSpPr>
        <p:sp>
          <p:nvSpPr>
            <p:cNvPr id="46" name="도형 8"/>
            <p:cNvSpPr>
              <a:spLocks/>
            </p:cNvSpPr>
            <p:nvPr/>
          </p:nvSpPr>
          <p:spPr>
            <a:xfrm>
              <a:off x="608965" y="2304190"/>
              <a:ext cx="797560" cy="79755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47" name="도형 9"/>
            <p:cNvSpPr>
              <a:spLocks/>
            </p:cNvSpPr>
            <p:nvPr/>
          </p:nvSpPr>
          <p:spPr>
            <a:xfrm rot="5400000" flipH="1">
              <a:off x="1334135" y="2566756"/>
              <a:ext cx="284480" cy="141605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48" name="텍스트 상자 2097"/>
            <p:cNvSpPr txBox="1">
              <a:spLocks/>
            </p:cNvSpPr>
            <p:nvPr/>
          </p:nvSpPr>
          <p:spPr>
            <a:xfrm>
              <a:off x="827973" y="2291389"/>
              <a:ext cx="225425" cy="544830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2800" b="0" cap="none" dirty="0">
                <a:solidFill>
                  <a:schemeClr val="tx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812474" y="4572693"/>
            <a:ext cx="740064" cy="635603"/>
            <a:chOff x="608965" y="3345665"/>
            <a:chExt cx="939165" cy="806600"/>
          </a:xfrm>
        </p:grpSpPr>
        <p:sp>
          <p:nvSpPr>
            <p:cNvPr id="50" name="도형 2107"/>
            <p:cNvSpPr>
              <a:spLocks/>
            </p:cNvSpPr>
            <p:nvPr/>
          </p:nvSpPr>
          <p:spPr>
            <a:xfrm>
              <a:off x="608965" y="3363595"/>
              <a:ext cx="788670" cy="78867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51" name="도형 2108"/>
            <p:cNvSpPr>
              <a:spLocks/>
            </p:cNvSpPr>
            <p:nvPr/>
          </p:nvSpPr>
          <p:spPr>
            <a:xfrm rot="5400000" flipH="1">
              <a:off x="1321435" y="3630933"/>
              <a:ext cx="302260" cy="151130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52" name="텍스트 상자 2097"/>
            <p:cNvSpPr txBox="1">
              <a:spLocks/>
            </p:cNvSpPr>
            <p:nvPr/>
          </p:nvSpPr>
          <p:spPr>
            <a:xfrm>
              <a:off x="838718" y="3345665"/>
              <a:ext cx="226060" cy="545465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715264" y="1842749"/>
            <a:ext cx="7781290" cy="4030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그룹 31"/>
          <p:cNvGrpSpPr/>
          <p:nvPr/>
        </p:nvGrpSpPr>
        <p:grpSpPr>
          <a:xfrm>
            <a:off x="971600" y="2132856"/>
            <a:ext cx="7272808" cy="3193717"/>
            <a:chOff x="2636419" y="5012397"/>
            <a:chExt cx="8280920" cy="3636410"/>
          </a:xfrm>
        </p:grpSpPr>
        <p:pic>
          <p:nvPicPr>
            <p:cNvPr id="14" name="_x358721816" descr="DRW00005b142c1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6419" y="5012397"/>
              <a:ext cx="4104456" cy="36364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_x363643136" descr="EMB00005b142c1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6898" y="5040809"/>
              <a:ext cx="3960441" cy="35983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50</a:t>
            </a:fld>
            <a:endParaRPr lang="ko-KR" altLang="en-US"/>
          </a:p>
        </p:txBody>
      </p:sp>
      <p:sp>
        <p:nvSpPr>
          <p:cNvPr id="20" name="TextBox 19"/>
          <p:cNvSpPr txBox="1">
            <a:spLocks/>
          </p:cNvSpPr>
          <p:nvPr/>
        </p:nvSpPr>
        <p:spPr>
          <a:xfrm>
            <a:off x="971600" y="5929535"/>
            <a:ext cx="7418704" cy="5232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('17.08.12,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포항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0000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신축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신축현장에서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피재자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2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명은 지상에서 작업 중 높이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16.6m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의 비계가 전도되면서 하부에 깔려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1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명은 사망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, 1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명은 부상당한 재해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21" name="모서리가 둥근 직사각형 2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2" name="TextBox 21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지상에서 작업 중 전도되는 비계에 깔려 사망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1,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부상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1</a:t>
              </a:r>
              <a:endPara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3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그림 23" descr="아이콘_비계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7" name="모서리가 둥근 직사각형 2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715264" y="1700808"/>
            <a:ext cx="7673160" cy="4968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51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비계 조립 상태</a:t>
              </a:r>
            </a:p>
          </p:txBody>
        </p:sp>
        <p:sp>
          <p:nvSpPr>
            <p:cNvPr id="13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그림 13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18" name="Picture 2" descr="C:\Users\user\Desktop\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146223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52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55576" y="1700808"/>
            <a:ext cx="7632848" cy="4968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비계 조립 상태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16" name="_x358722776" descr="EMB00005b142c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06974"/>
            <a:ext cx="6616476" cy="4665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모서리가 둥근 직사각형 2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500430" y="3857628"/>
            <a:ext cx="42862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929058" y="4643446"/>
            <a:ext cx="42862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268336" y="5357826"/>
            <a:ext cx="42862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비계 붕괴 형태</a:t>
              </a:r>
            </a:p>
          </p:txBody>
        </p:sp>
        <p:sp>
          <p:nvSpPr>
            <p:cNvPr id="13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그림 13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53</a:t>
            </a:fld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755576" y="1700808"/>
            <a:ext cx="7632848" cy="4968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_x127445592" descr="EMB000049e823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6774115" cy="3430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277133" y="3839698"/>
            <a:ext cx="42862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5572132" y="4429132"/>
            <a:ext cx="42862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214810" y="4929198"/>
            <a:ext cx="42862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54</a:t>
            </a:fld>
            <a:endParaRPr lang="ko-KR" altLang="en-US"/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1043305" y="1824990"/>
            <a:ext cx="7418704" cy="235449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발생원인 ]</a:t>
            </a:r>
            <a:endParaRPr lang="ko-KR" altLang="en-US" sz="18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강관비계 조립시의 준수사항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미이행</a:t>
            </a: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</a:t>
            </a:r>
            <a:r>
              <a: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▶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강관비계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교차가새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벽이음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수직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수평 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5m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이내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마다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)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미설치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강관비계의 구조의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미준수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▶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비계기둥의 간격은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띠장방향에서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1.5m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이상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1.8m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이하로 설치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미준수</a:t>
            </a:r>
            <a:endParaRPr lang="ko-KR" altLang="en-US" sz="160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1356042" y="2395010"/>
            <a:ext cx="179705" cy="179705"/>
            <a:chOff x="683260" y="1793240"/>
            <a:chExt cx="179705" cy="179705"/>
          </a:xfrm>
        </p:grpSpPr>
        <p:sp>
          <p:nvSpPr>
            <p:cNvPr id="21" name="타원 2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6" name="모서리가 둥근 직사각형 15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7" name="TextBox 16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27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8" name="그림 27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30" name="그룹 29"/>
          <p:cNvGrpSpPr/>
          <p:nvPr/>
        </p:nvGrpSpPr>
        <p:grpSpPr>
          <a:xfrm>
            <a:off x="1357041" y="3122213"/>
            <a:ext cx="179705" cy="179705"/>
            <a:chOff x="683260" y="1793240"/>
            <a:chExt cx="179705" cy="179705"/>
          </a:xfrm>
        </p:grpSpPr>
        <p:sp>
          <p:nvSpPr>
            <p:cNvPr id="31" name="타원 3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1043305" y="3933056"/>
            <a:ext cx="7418704" cy="1985159"/>
            <a:chOff x="1043305" y="3573016"/>
            <a:chExt cx="7418704" cy="1985159"/>
          </a:xfrm>
        </p:grpSpPr>
        <p:sp>
          <p:nvSpPr>
            <p:cNvPr id="19" name="TextBox 18"/>
            <p:cNvSpPr txBox="1">
              <a:spLocks/>
            </p:cNvSpPr>
            <p:nvPr/>
          </p:nvSpPr>
          <p:spPr>
            <a:xfrm>
              <a:off x="1043305" y="3573016"/>
              <a:ext cx="7418704" cy="198515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예방대책 ]</a:t>
              </a:r>
              <a:endParaRPr lang="ko-KR" altLang="en-US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강관비계 조립시의 준수사항 이행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/>
              </a:r>
              <a:b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▶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강관비계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교차가새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,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벽이음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간격 준수하여 설치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강관비계의 구조의 준수 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/>
              </a:r>
              <a:b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▶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비계기둥의 간격은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띠장방향에서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1.5m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이상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, 1.8m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이하로 설치 준수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1356042" y="4148066"/>
              <a:ext cx="179705" cy="179705"/>
              <a:chOff x="683260" y="1793240"/>
              <a:chExt cx="179705" cy="179705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그룹 32"/>
            <p:cNvGrpSpPr/>
            <p:nvPr/>
          </p:nvGrpSpPr>
          <p:grpSpPr>
            <a:xfrm>
              <a:off x="1351025" y="4869160"/>
              <a:ext cx="179705" cy="179705"/>
              <a:chOff x="683260" y="1793240"/>
              <a:chExt cx="179705" cy="179705"/>
            </a:xfrm>
          </p:grpSpPr>
          <p:sp>
            <p:nvSpPr>
              <p:cNvPr id="34" name="타원 3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2" name="모서리가 둥근 직사각형 4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55</a:t>
            </a:fld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715264" y="1842749"/>
            <a:ext cx="7781290" cy="3458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>
            <a:spLocks/>
          </p:cNvSpPr>
          <p:nvPr/>
        </p:nvSpPr>
        <p:spPr>
          <a:xfrm>
            <a:off x="899592" y="5373216"/>
            <a:ext cx="7560840" cy="106695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('18.03.2,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부산 공동주택신축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외벽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커튼월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작업을 위해 설치한 작업대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(PCS: Portable Climbing System)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를 상승시키는 작업 중 작업대를 지지하는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슈브라켓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콘이 매립된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  <a:p>
            <a:pPr>
              <a:lnSpc>
                <a:spcPts val="1900"/>
              </a:lnSpc>
              <a:defRPr/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타이로드에서 탈락되면서 작업대와 작업자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3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명이 추락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(H=201m)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아래 떨어져 사망하고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,</a:t>
            </a:r>
          </a:p>
          <a:p>
            <a:pPr>
              <a:lnSpc>
                <a:spcPts val="1900"/>
              </a:lnSpc>
              <a:defRPr/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지상하부에 근로자가 작업대에 맞아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1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명이 사망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, 4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명이 부상당한 재해임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7" name="모서리가 둥근 직사각형 16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8" name="TextBox 17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커튼월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작업대 상승작업 중 추락</a:t>
              </a:r>
            </a:p>
          </p:txBody>
        </p:sp>
        <p:sp>
          <p:nvSpPr>
            <p:cNvPr id="19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그림 19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971600" y="2060848"/>
            <a:ext cx="7228340" cy="2880320"/>
            <a:chOff x="940238" y="2060848"/>
            <a:chExt cx="7948685" cy="316736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238" y="2074995"/>
              <a:ext cx="4051285" cy="31532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_x373104048" descr="EMB000029f4431a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2060848"/>
              <a:ext cx="3812867" cy="31673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56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15264" y="1700808"/>
            <a:ext cx="7673160" cy="4968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커튼월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작업대 상승 중 재해발생 상황도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20" name="Picture 2" descr="C:\Users\user\Desktop\상황도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400600" cy="4648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715264" y="1700809"/>
            <a:ext cx="7673160" cy="4392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971600" y="1916832"/>
            <a:ext cx="7136195" cy="3960440"/>
            <a:chOff x="971600" y="1916832"/>
            <a:chExt cx="8172400" cy="4535512"/>
          </a:xfrm>
        </p:grpSpPr>
        <p:pic>
          <p:nvPicPr>
            <p:cNvPr id="19" name="_x357895360" descr="EMB000039300a7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916832"/>
              <a:ext cx="3990058" cy="45355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_x357929360" descr="DRW000039300a8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4514" y="1916832"/>
              <a:ext cx="4029486" cy="45355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57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커튼월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작업대 상승작업 시 설치하는 유압실린더 및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유압기</a:t>
              </a:r>
              <a:endPara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0" name="직사각형 19"/>
          <p:cNvSpPr/>
          <p:nvPr/>
        </p:nvSpPr>
        <p:spPr>
          <a:xfrm>
            <a:off x="1074639" y="2006299"/>
            <a:ext cx="87273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 err="1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유압기</a:t>
            </a:r>
            <a:endParaRPr lang="ko-KR" altLang="en-US" sz="1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716016" y="2003740"/>
            <a:ext cx="137678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유압 실린더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58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6085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latin typeface="+mj-ea"/>
                </a:rPr>
                <a:t>커튼월</a:t>
              </a:r>
              <a:r>
                <a:rPr lang="ko-KR" altLang="en-US" sz="1600" b="1" spc="-150" dirty="0">
                  <a:latin typeface="+mj-ea"/>
                </a:rPr>
                <a:t> 작업대 사고직전 상승작업 상황도 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19" name="_x357897120" descr="EMB000039300a7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4" t="656" r="12735" b="1610"/>
          <a:stretch>
            <a:fillRect/>
          </a:stretch>
        </p:blipFill>
        <p:spPr bwMode="auto">
          <a:xfrm>
            <a:off x="1115616" y="1988840"/>
            <a:ext cx="6842257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모서리가 둥근 직사각형 2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59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6085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latin typeface="+mj-ea"/>
                </a:rPr>
                <a:t>커튼월</a:t>
              </a:r>
              <a:r>
                <a:rPr lang="ko-KR" altLang="en-US" sz="1600" b="1" spc="-150" dirty="0">
                  <a:latin typeface="+mj-ea"/>
                </a:rPr>
                <a:t> 작업대 </a:t>
              </a:r>
              <a:r>
                <a:rPr lang="ko-KR" altLang="en-US" sz="1600" b="1" spc="-150" dirty="0" err="1">
                  <a:latin typeface="+mj-ea"/>
                </a:rPr>
                <a:t>슈</a:t>
              </a:r>
              <a:r>
                <a:rPr lang="ko-KR" altLang="en-US" sz="1600" b="1" spc="-150" dirty="0">
                  <a:latin typeface="+mj-ea"/>
                </a:rPr>
                <a:t> </a:t>
              </a:r>
              <a:r>
                <a:rPr lang="ko-KR" altLang="en-US" sz="1600" b="1" spc="-150" dirty="0" err="1">
                  <a:latin typeface="+mj-ea"/>
                </a:rPr>
                <a:t>브라켓</a:t>
              </a:r>
              <a:r>
                <a:rPr lang="ko-KR" altLang="en-US" sz="1600" b="1" spc="-150" dirty="0">
                  <a:latin typeface="+mj-ea"/>
                </a:rPr>
                <a:t> 및 타이로드 설치 전경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1" name="그룹 20"/>
          <p:cNvGrpSpPr/>
          <p:nvPr/>
        </p:nvGrpSpPr>
        <p:grpSpPr>
          <a:xfrm>
            <a:off x="1043608" y="2060848"/>
            <a:ext cx="7101596" cy="3816424"/>
            <a:chOff x="548187" y="3405061"/>
            <a:chExt cx="8208911" cy="4411499"/>
          </a:xfrm>
        </p:grpSpPr>
        <p:pic>
          <p:nvPicPr>
            <p:cNvPr id="19" name="_x357898320" descr="EMB000039300a6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187" y="3405628"/>
              <a:ext cx="3960440" cy="44109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_x357894880" descr="DRW000039300a6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673" y="3405061"/>
              <a:ext cx="4113425" cy="44114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모서리가 둥근 직사각형 2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</a:t>
            </a:fld>
            <a:endParaRPr lang="ko-KR" altLang="en-US"/>
          </a:p>
        </p:txBody>
      </p:sp>
      <p:grpSp>
        <p:nvGrpSpPr>
          <p:cNvPr id="36" name="그룹 35"/>
          <p:cNvGrpSpPr/>
          <p:nvPr/>
        </p:nvGrpSpPr>
        <p:grpSpPr>
          <a:xfrm>
            <a:off x="1779243" y="2722560"/>
            <a:ext cx="6311265" cy="985520"/>
            <a:chOff x="1992630" y="3079750"/>
            <a:chExt cx="6311265" cy="985520"/>
          </a:xfrm>
        </p:grpSpPr>
        <p:sp>
          <p:nvSpPr>
            <p:cNvPr id="37" name="도형 7"/>
            <p:cNvSpPr>
              <a:spLocks/>
            </p:cNvSpPr>
            <p:nvPr/>
          </p:nvSpPr>
          <p:spPr>
            <a:xfrm>
              <a:off x="1992630" y="3079750"/>
              <a:ext cx="6311265" cy="985520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45" name="텍스트 상자 2098"/>
            <p:cNvSpPr txBox="1">
              <a:spLocks/>
            </p:cNvSpPr>
            <p:nvPr/>
          </p:nvSpPr>
          <p:spPr>
            <a:xfrm>
              <a:off x="2349500" y="3143250"/>
              <a:ext cx="5810885" cy="831850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건설업이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전체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사</a:t>
              </a:r>
              <a:r>
                <a:rPr lang="ko-KR" altLang="en-US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고사망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재해의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50%(485명)를 점유하고 있으며, 이 중 추락사고는 동 업종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사망재해의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</a:t>
              </a:r>
              <a:r>
                <a:rPr lang="en-US" altLang="ko-KR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60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%</a:t>
              </a:r>
            </a:p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(290명)를 차지</a:t>
              </a:r>
              <a:b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endPara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1779243" y="4017639"/>
            <a:ext cx="6311265" cy="985520"/>
            <a:chOff x="1992630" y="4238625"/>
            <a:chExt cx="6311265" cy="985520"/>
          </a:xfrm>
        </p:grpSpPr>
        <p:sp>
          <p:nvSpPr>
            <p:cNvPr id="47" name="도형 2100"/>
            <p:cNvSpPr>
              <a:spLocks/>
            </p:cNvSpPr>
            <p:nvPr/>
          </p:nvSpPr>
          <p:spPr>
            <a:xfrm>
              <a:off x="1992630" y="4238625"/>
              <a:ext cx="6311265" cy="985520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48" name="텍스트 상자 2106"/>
            <p:cNvSpPr txBox="1">
              <a:spLocks/>
            </p:cNvSpPr>
            <p:nvPr/>
          </p:nvSpPr>
          <p:spPr>
            <a:xfrm>
              <a:off x="2349500" y="4318000"/>
              <a:ext cx="5810885" cy="831850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지게차는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사</a:t>
              </a:r>
              <a:r>
                <a:rPr lang="ko-KR" altLang="en-US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고사망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재해 발생 기인물 1순위*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이며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,</a:t>
              </a:r>
              <a:b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서비스업의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경우국가 및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지방자치단체의</a:t>
              </a:r>
              <a:r>
                <a:rPr lang="en-US" altLang="ko-KR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사업에서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</a:t>
              </a:r>
            </a:p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사망사고가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대폭증가</a:t>
              </a:r>
              <a:b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/>
              </a:r>
              <a:b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endPara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1779243" y="5491818"/>
            <a:ext cx="6311265" cy="866140"/>
            <a:chOff x="1992630" y="5634694"/>
            <a:chExt cx="6311265" cy="866140"/>
          </a:xfrm>
        </p:grpSpPr>
        <p:sp>
          <p:nvSpPr>
            <p:cNvPr id="50" name="도형 2112"/>
            <p:cNvSpPr>
              <a:spLocks/>
            </p:cNvSpPr>
            <p:nvPr/>
          </p:nvSpPr>
          <p:spPr>
            <a:xfrm>
              <a:off x="1992630" y="5634694"/>
              <a:ext cx="6311265" cy="866140"/>
            </a:xfrm>
            <a:prstGeom prst="roundRect">
              <a:avLst/>
            </a:prstGeom>
            <a:solidFill>
              <a:srgbClr val="FFFFFF"/>
            </a:solidFill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51" name="텍스트 상자 2114"/>
            <p:cNvSpPr txBox="1">
              <a:spLocks/>
            </p:cNvSpPr>
            <p:nvPr/>
          </p:nvSpPr>
          <p:spPr>
            <a:xfrm>
              <a:off x="2349500" y="5786454"/>
              <a:ext cx="5811520" cy="555625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1" cap="none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질식사고는 사망에 이르는 비율이 일반사고(1.2%)에 </a:t>
              </a:r>
              <a:r>
                <a:rPr lang="en-US" altLang="ko-KR" sz="1800" b="1" cap="none" spc="-15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비해</a:t>
              </a:r>
              <a:r>
                <a:rPr lang="en-US" altLang="ko-KR" sz="1800" b="1" cap="none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/>
              </a:r>
              <a:br>
                <a:rPr lang="en-US" altLang="ko-KR" sz="1800" b="1" cap="none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1800" b="1" cap="none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40배 가량 높은 치명적 사고로, 연간 19명의 사망자 발생</a:t>
              </a:r>
              <a:br>
                <a:rPr lang="en-US" altLang="ko-KR" sz="1800" b="1" cap="none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endParaRPr lang="en-US" altLang="ko-KR" sz="18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53" name="텍스트 상자 2094"/>
          <p:cNvSpPr txBox="1">
            <a:spLocks/>
          </p:cNvSpPr>
          <p:nvPr/>
        </p:nvSpPr>
        <p:spPr>
          <a:xfrm>
            <a:off x="1071538" y="1487949"/>
            <a:ext cx="6573520" cy="103505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산업재해로</a:t>
            </a: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인한</a:t>
            </a: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사</a:t>
            </a:r>
            <a:r>
              <a:rPr lang="ko-KR" altLang="en-US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망사고</a:t>
            </a: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에</a:t>
            </a:r>
            <a:b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2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대한</a:t>
            </a: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국민 </a:t>
            </a:r>
            <a:r>
              <a:rPr lang="en-US" altLang="ko-KR" sz="2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불안</a:t>
            </a: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가중</a:t>
            </a:r>
            <a: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2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endParaRPr lang="en-US" altLang="ko-KR" sz="28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6726236" y="1428736"/>
            <a:ext cx="1060474" cy="1056799"/>
            <a:chOff x="6940550" y="1617980"/>
            <a:chExt cx="1282700" cy="1278255"/>
          </a:xfrm>
        </p:grpSpPr>
        <p:pic>
          <p:nvPicPr>
            <p:cNvPr id="55" name="그림 5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708F30"/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693"/>
            <a:stretch>
              <a:fillRect/>
            </a:stretch>
          </p:blipFill>
          <p:spPr>
            <a:xfrm>
              <a:off x="6940550" y="1617980"/>
              <a:ext cx="726440" cy="1278255"/>
            </a:xfrm>
            <a:prstGeom prst="rect">
              <a:avLst/>
            </a:prstGeom>
            <a:noFill/>
          </p:spPr>
        </p:pic>
        <p:pic>
          <p:nvPicPr>
            <p:cNvPr id="56" name="그림 55"/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rgbClr val="708F30"/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29" t="888" r="-1694" b="-888"/>
            <a:stretch>
              <a:fillRect/>
            </a:stretch>
          </p:blipFill>
          <p:spPr>
            <a:xfrm>
              <a:off x="7519035" y="1617980"/>
              <a:ext cx="703580" cy="1278255"/>
            </a:xfrm>
            <a:prstGeom prst="rect">
              <a:avLst/>
            </a:prstGeom>
            <a:noFill/>
          </p:spPr>
        </p:pic>
      </p:grpSp>
      <p:grpSp>
        <p:nvGrpSpPr>
          <p:cNvPr id="57" name="그룹 56"/>
          <p:cNvGrpSpPr/>
          <p:nvPr/>
        </p:nvGrpSpPr>
        <p:grpSpPr>
          <a:xfrm>
            <a:off x="950047" y="3990889"/>
            <a:ext cx="740064" cy="635603"/>
            <a:chOff x="608965" y="3345665"/>
            <a:chExt cx="939165" cy="806600"/>
          </a:xfrm>
        </p:grpSpPr>
        <p:sp>
          <p:nvSpPr>
            <p:cNvPr id="58" name="도형 2107"/>
            <p:cNvSpPr>
              <a:spLocks/>
            </p:cNvSpPr>
            <p:nvPr/>
          </p:nvSpPr>
          <p:spPr>
            <a:xfrm>
              <a:off x="608965" y="3363595"/>
              <a:ext cx="788670" cy="78867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59" name="도형 2108"/>
            <p:cNvSpPr>
              <a:spLocks/>
            </p:cNvSpPr>
            <p:nvPr/>
          </p:nvSpPr>
          <p:spPr>
            <a:xfrm rot="5400000" flipH="1">
              <a:off x="1321435" y="3630933"/>
              <a:ext cx="302260" cy="151130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60" name="텍스트 상자 2097"/>
            <p:cNvSpPr txBox="1">
              <a:spLocks/>
            </p:cNvSpPr>
            <p:nvPr/>
          </p:nvSpPr>
          <p:spPr>
            <a:xfrm>
              <a:off x="838718" y="3345665"/>
              <a:ext cx="226060" cy="545465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950047" y="2717466"/>
            <a:ext cx="739313" cy="638565"/>
            <a:chOff x="608965" y="2291389"/>
            <a:chExt cx="938212" cy="810360"/>
          </a:xfrm>
        </p:grpSpPr>
        <p:sp>
          <p:nvSpPr>
            <p:cNvPr id="62" name="도형 8"/>
            <p:cNvSpPr>
              <a:spLocks/>
            </p:cNvSpPr>
            <p:nvPr/>
          </p:nvSpPr>
          <p:spPr>
            <a:xfrm>
              <a:off x="608965" y="2304190"/>
              <a:ext cx="797560" cy="79755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63" name="도형 9"/>
            <p:cNvSpPr>
              <a:spLocks/>
            </p:cNvSpPr>
            <p:nvPr/>
          </p:nvSpPr>
          <p:spPr>
            <a:xfrm rot="5400000" flipH="1">
              <a:off x="1334135" y="2566756"/>
              <a:ext cx="284480" cy="141605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64" name="텍스트 상자 2097"/>
            <p:cNvSpPr txBox="1">
              <a:spLocks/>
            </p:cNvSpPr>
            <p:nvPr/>
          </p:nvSpPr>
          <p:spPr>
            <a:xfrm>
              <a:off x="827973" y="2291389"/>
              <a:ext cx="225425" cy="544830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2800" b="0" cap="none" dirty="0">
                <a:solidFill>
                  <a:schemeClr val="tx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950047" y="5505107"/>
            <a:ext cx="728805" cy="632482"/>
            <a:chOff x="605790" y="4885055"/>
            <a:chExt cx="924877" cy="802640"/>
          </a:xfrm>
        </p:grpSpPr>
        <p:sp>
          <p:nvSpPr>
            <p:cNvPr id="66" name="도형 2119"/>
            <p:cNvSpPr>
              <a:spLocks/>
            </p:cNvSpPr>
            <p:nvPr/>
          </p:nvSpPr>
          <p:spPr>
            <a:xfrm>
              <a:off x="605790" y="4885055"/>
              <a:ext cx="802640" cy="80264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67" name="도형 2120"/>
            <p:cNvSpPr>
              <a:spLocks/>
            </p:cNvSpPr>
            <p:nvPr/>
          </p:nvSpPr>
          <p:spPr>
            <a:xfrm rot="5400000" flipH="1">
              <a:off x="1289685" y="5116843"/>
              <a:ext cx="321310" cy="160655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68" name="텍스트 상자 2097"/>
            <p:cNvSpPr txBox="1">
              <a:spLocks/>
            </p:cNvSpPr>
            <p:nvPr/>
          </p:nvSpPr>
          <p:spPr>
            <a:xfrm>
              <a:off x="838718" y="4898189"/>
              <a:ext cx="226060" cy="545466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</a:p>
          </p:txBody>
        </p:sp>
      </p:grpSp>
      <p:sp>
        <p:nvSpPr>
          <p:cNvPr id="31" name="TextBox 30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산재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사망사고의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현주소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텍스트 상자 2118"/>
          <p:cNvSpPr txBox="1">
            <a:spLocks/>
          </p:cNvSpPr>
          <p:nvPr/>
        </p:nvSpPr>
        <p:spPr>
          <a:xfrm>
            <a:off x="1041394" y="5070570"/>
            <a:ext cx="7510145" cy="33826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171450" indent="-171450" defTabSz="508000" eaLnBrk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latin typeface="+mj-lt"/>
              </a:rPr>
              <a:t>제조업에서 </a:t>
            </a:r>
            <a:r>
              <a:rPr lang="ko-KR" altLang="en-US" sz="1200" dirty="0">
                <a:latin typeface="+mj-lt"/>
              </a:rPr>
              <a:t>지난 </a:t>
            </a:r>
            <a:r>
              <a:rPr lang="en-US" altLang="ko-KR" sz="1200" dirty="0">
                <a:latin typeface="+mj-lt"/>
              </a:rPr>
              <a:t>5</a:t>
            </a:r>
            <a:r>
              <a:rPr lang="ko-KR" altLang="en-US" sz="1200" dirty="0">
                <a:latin typeface="+mj-lt"/>
              </a:rPr>
              <a:t>년간 평균 사고사망자 </a:t>
            </a:r>
            <a:r>
              <a:rPr lang="en-US" altLang="ko-KR" sz="1200" dirty="0">
                <a:latin typeface="+mj-lt"/>
              </a:rPr>
              <a:t>21</a:t>
            </a:r>
            <a:r>
              <a:rPr lang="ko-KR" altLang="en-US" sz="1200" dirty="0">
                <a:latin typeface="+mj-lt"/>
              </a:rPr>
              <a:t>명 발생</a:t>
            </a:r>
            <a:r>
              <a:rPr lang="en-US" altLang="ko-KR" sz="1200" dirty="0">
                <a:latin typeface="+mj-lt"/>
              </a:rPr>
              <a:t>(8.8%), </a:t>
            </a:r>
            <a:r>
              <a:rPr lang="ko-KR" altLang="en-US" sz="1200" dirty="0">
                <a:latin typeface="+mj-lt"/>
              </a:rPr>
              <a:t>주요 사고 </a:t>
            </a:r>
            <a:r>
              <a:rPr lang="ko-KR" altLang="en-US" sz="1200" dirty="0" smtClean="0">
                <a:latin typeface="+mj-lt"/>
              </a:rPr>
              <a:t>유형으로 충돌 </a:t>
            </a:r>
            <a:r>
              <a:rPr lang="en-US" altLang="ko-KR" sz="1200" dirty="0">
                <a:latin typeface="+mj-lt"/>
              </a:rPr>
              <a:t>36.9%, </a:t>
            </a:r>
            <a:r>
              <a:rPr lang="ko-KR" altLang="en-US" sz="1200" dirty="0">
                <a:latin typeface="+mj-lt"/>
              </a:rPr>
              <a:t>깔림 </a:t>
            </a:r>
            <a:r>
              <a:rPr lang="en-US" altLang="ko-KR" sz="1200" dirty="0">
                <a:latin typeface="+mj-lt"/>
              </a:rPr>
              <a:t>21.4</a:t>
            </a:r>
            <a:r>
              <a:rPr lang="en-US" altLang="ko-KR" sz="1200" dirty="0" smtClean="0">
                <a:latin typeface="+mj-lt"/>
              </a:rPr>
              <a:t>%,</a:t>
            </a:r>
          </a:p>
          <a:p>
            <a:pPr defTabSz="508000" eaLnBrk="0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+mj-lt"/>
              </a:rPr>
              <a:t> </a:t>
            </a:r>
            <a:r>
              <a:rPr lang="en-US" altLang="ko-KR" sz="1200" dirty="0" smtClean="0">
                <a:latin typeface="+mj-lt"/>
              </a:rPr>
              <a:t>  </a:t>
            </a:r>
            <a:r>
              <a:rPr lang="ko-KR" altLang="en-US" sz="1200" dirty="0">
                <a:latin typeface="+mj-lt"/>
              </a:rPr>
              <a:t>추락 </a:t>
            </a:r>
            <a:r>
              <a:rPr lang="en-US" altLang="ko-KR" sz="1200" dirty="0">
                <a:latin typeface="+mj-lt"/>
              </a:rPr>
              <a:t>13.6%</a:t>
            </a:r>
            <a:r>
              <a:rPr lang="ko-KR" altLang="en-US" sz="1200" dirty="0">
                <a:latin typeface="+mj-lt"/>
              </a:rPr>
              <a:t>를 점유 </a:t>
            </a:r>
            <a:endParaRPr lang="en-US" altLang="ko-KR" sz="1200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맑은 고딕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60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7525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latin typeface="+mj-ea"/>
                </a:rPr>
                <a:t>커튼월</a:t>
              </a:r>
              <a:r>
                <a:rPr lang="ko-KR" altLang="en-US" sz="1600" b="1" spc="-150" dirty="0">
                  <a:latin typeface="+mj-ea"/>
                </a:rPr>
                <a:t> 작업대 </a:t>
              </a:r>
              <a:r>
                <a:rPr lang="ko-KR" altLang="en-US" sz="1600" b="1" spc="-150" dirty="0" err="1">
                  <a:latin typeface="+mj-ea"/>
                </a:rPr>
                <a:t>슈</a:t>
              </a:r>
              <a:r>
                <a:rPr lang="ko-KR" altLang="en-US" sz="1600" b="1" spc="-150" dirty="0">
                  <a:latin typeface="+mj-ea"/>
                </a:rPr>
                <a:t> </a:t>
              </a:r>
              <a:r>
                <a:rPr lang="ko-KR" altLang="en-US" sz="1600" b="1" spc="-150" dirty="0" err="1">
                  <a:latin typeface="+mj-ea"/>
                </a:rPr>
                <a:t>브라켓</a:t>
              </a:r>
              <a:r>
                <a:rPr lang="ko-KR" altLang="en-US" sz="1600" b="1" spc="-150" dirty="0">
                  <a:latin typeface="+mj-ea"/>
                </a:rPr>
                <a:t> 및 타이로드 상세도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2" name="그룹 21"/>
          <p:cNvGrpSpPr/>
          <p:nvPr/>
        </p:nvGrpSpPr>
        <p:grpSpPr>
          <a:xfrm>
            <a:off x="952427" y="1988840"/>
            <a:ext cx="7219973" cy="3960440"/>
            <a:chOff x="603800" y="3002142"/>
            <a:chExt cx="8268343" cy="4535512"/>
          </a:xfrm>
        </p:grpSpPr>
        <p:pic>
          <p:nvPicPr>
            <p:cNvPr id="21" name="_x357896800" descr="DRW000039300a5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00" y="3002142"/>
              <a:ext cx="4167495" cy="45355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_x358160272" descr="DRW000039300a2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9695" y="3007893"/>
              <a:ext cx="4032448" cy="23603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_x358159072" descr="DRW000039300a3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9695" y="5440296"/>
              <a:ext cx="4032448" cy="20973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직사각형 22"/>
          <p:cNvSpPr/>
          <p:nvPr/>
        </p:nvSpPr>
        <p:spPr>
          <a:xfrm>
            <a:off x="7164288" y="6073551"/>
            <a:ext cx="1004117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ea"/>
                <a:ea typeface="+mn-ea"/>
              </a:rPr>
              <a:t>상세 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ea"/>
                <a:ea typeface="+mn-ea"/>
              </a:rPr>
              <a:t>“B”</a:t>
            </a:r>
            <a:endParaRPr lang="ko-KR" altLang="en-US" sz="14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61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6085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latin typeface="+mj-ea"/>
                </a:rPr>
                <a:t>커튼월</a:t>
              </a:r>
              <a:r>
                <a:rPr lang="ko-KR" altLang="en-US" sz="1600" b="1" spc="-150" dirty="0">
                  <a:latin typeface="+mj-ea"/>
                </a:rPr>
                <a:t> 작업대 </a:t>
              </a:r>
              <a:r>
                <a:rPr lang="ko-KR" altLang="en-US" sz="1600" b="1" spc="-150" dirty="0" err="1">
                  <a:latin typeface="+mj-ea"/>
                </a:rPr>
                <a:t>클라이밍콘과</a:t>
              </a:r>
              <a:r>
                <a:rPr lang="ko-KR" altLang="en-US" sz="1600" b="1" spc="-150" dirty="0">
                  <a:latin typeface="+mj-ea"/>
                </a:rPr>
                <a:t> 타이로드 매입길이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3" name="그룹 22"/>
          <p:cNvGrpSpPr/>
          <p:nvPr/>
        </p:nvGrpSpPr>
        <p:grpSpPr>
          <a:xfrm>
            <a:off x="927400" y="1988840"/>
            <a:ext cx="7245000" cy="3663440"/>
            <a:chOff x="467544" y="2729507"/>
            <a:chExt cx="8164711" cy="4128493"/>
          </a:xfrm>
        </p:grpSpPr>
        <p:pic>
          <p:nvPicPr>
            <p:cNvPr id="19" name="_x978226728" descr="EMB000039300aa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917"/>
            <a:stretch>
              <a:fillRect/>
            </a:stretch>
          </p:blipFill>
          <p:spPr bwMode="auto">
            <a:xfrm>
              <a:off x="467544" y="2729507"/>
              <a:ext cx="4051285" cy="41284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_x978224808" descr="DRW000039300ab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035" y="2738469"/>
              <a:ext cx="4039220" cy="41195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직사각형 20"/>
          <p:cNvSpPr/>
          <p:nvPr/>
        </p:nvSpPr>
        <p:spPr>
          <a:xfrm>
            <a:off x="755576" y="5823688"/>
            <a:ext cx="38219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클라이밍콘과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타이로드 설치 상세도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4355976" y="5805264"/>
            <a:ext cx="41099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사고작업대 실제 설치 상태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코아채취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측정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62</a:t>
            </a:fld>
            <a:endParaRPr lang="ko-KR" altLang="en-US"/>
          </a:p>
        </p:txBody>
      </p:sp>
      <p:sp>
        <p:nvSpPr>
          <p:cNvPr id="4" name="TextBox 3"/>
          <p:cNvSpPr txBox="1">
            <a:spLocks/>
          </p:cNvSpPr>
          <p:nvPr/>
        </p:nvSpPr>
        <p:spPr>
          <a:xfrm>
            <a:off x="1043305" y="1824990"/>
            <a:ext cx="7418704" cy="235449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 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슈브라켓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고정용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클라이밍콘에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타이로드 매입길이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미준수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설계도서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미준수</a:t>
            </a: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클라이밍콘과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타이로드의 체결상태 확인 절차 미비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상승작업 중인 </a:t>
            </a: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PCS 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작업대 하부의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낙하물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에 대한 안전조치 미흡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건물 외벽마감용 </a:t>
            </a: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PCS 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작업대 상승작업 시 관리감독자 미 배치</a:t>
            </a:r>
            <a:endParaRPr lang="ko-KR" altLang="en-US" sz="1600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sz="16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6" name="모서리가 둥근 직사각형 5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7" name="TextBox 6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8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9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그림 9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2" name="TextBox 11"/>
          <p:cNvSpPr txBox="1">
            <a:spLocks/>
          </p:cNvSpPr>
          <p:nvPr/>
        </p:nvSpPr>
        <p:spPr>
          <a:xfrm>
            <a:off x="1043305" y="3933056"/>
            <a:ext cx="7418704" cy="198515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예방대책 ]</a:t>
            </a:r>
            <a:endParaRPr lang="ko-KR" altLang="en-US" sz="18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건물외벽에 작업대 지지용 앵커설치 시 설계기준 준수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 </a:t>
            </a:r>
            <a:r>
              <a:rPr lang="ko-KR" altLang="en-US" sz="1600" b="1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클라이밍콘과</a:t>
            </a: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타이로드의 체결상태 확인 철저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 동일 작업구역 내 상하동시작업 금지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 건물 외벽에서 작업대 조립해체 변경 시 관리감독자 배치</a:t>
            </a:r>
            <a:endParaRPr lang="ko-KR" altLang="en-US" sz="1600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13" name="그룹 22"/>
          <p:cNvGrpSpPr/>
          <p:nvPr/>
        </p:nvGrpSpPr>
        <p:grpSpPr>
          <a:xfrm>
            <a:off x="1356042" y="4508106"/>
            <a:ext cx="179705" cy="179705"/>
            <a:chOff x="683260" y="1793240"/>
            <a:chExt cx="179705" cy="179705"/>
          </a:xfrm>
        </p:grpSpPr>
        <p:sp>
          <p:nvSpPr>
            <p:cNvPr id="17" name="타원 16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32"/>
          <p:cNvGrpSpPr/>
          <p:nvPr/>
        </p:nvGrpSpPr>
        <p:grpSpPr>
          <a:xfrm>
            <a:off x="1351025" y="5229200"/>
            <a:ext cx="179705" cy="179705"/>
            <a:chOff x="683260" y="1793240"/>
            <a:chExt cx="179705" cy="179705"/>
          </a:xfrm>
        </p:grpSpPr>
        <p:sp>
          <p:nvSpPr>
            <p:cNvPr id="15" name="타원 1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1356042" y="2395010"/>
            <a:ext cx="179705" cy="179705"/>
            <a:chOff x="683260" y="1793240"/>
            <a:chExt cx="179705" cy="179705"/>
          </a:xfrm>
        </p:grpSpPr>
        <p:sp>
          <p:nvSpPr>
            <p:cNvPr id="28" name="타원 2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1351025" y="2762173"/>
            <a:ext cx="179705" cy="179705"/>
            <a:chOff x="683260" y="1793240"/>
            <a:chExt cx="179705" cy="179705"/>
          </a:xfrm>
        </p:grpSpPr>
        <p:sp>
          <p:nvSpPr>
            <p:cNvPr id="31" name="타원 3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1351025" y="3126485"/>
            <a:ext cx="179705" cy="179705"/>
            <a:chOff x="683260" y="1793240"/>
            <a:chExt cx="179705" cy="179705"/>
          </a:xfrm>
        </p:grpSpPr>
        <p:sp>
          <p:nvSpPr>
            <p:cNvPr id="34" name="타원 3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1351025" y="3499187"/>
            <a:ext cx="179705" cy="179705"/>
            <a:chOff x="683260" y="1793240"/>
            <a:chExt cx="179705" cy="179705"/>
          </a:xfrm>
        </p:grpSpPr>
        <p:sp>
          <p:nvSpPr>
            <p:cNvPr id="37" name="타원 36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22"/>
          <p:cNvGrpSpPr/>
          <p:nvPr/>
        </p:nvGrpSpPr>
        <p:grpSpPr>
          <a:xfrm>
            <a:off x="1351025" y="4880078"/>
            <a:ext cx="179705" cy="179705"/>
            <a:chOff x="683260" y="1793240"/>
            <a:chExt cx="179705" cy="179705"/>
          </a:xfrm>
        </p:grpSpPr>
        <p:sp>
          <p:nvSpPr>
            <p:cNvPr id="40" name="타원 3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그룹 32"/>
          <p:cNvGrpSpPr/>
          <p:nvPr/>
        </p:nvGrpSpPr>
        <p:grpSpPr>
          <a:xfrm>
            <a:off x="1357041" y="5600158"/>
            <a:ext cx="179705" cy="179705"/>
            <a:chOff x="683260" y="1793240"/>
            <a:chExt cx="179705" cy="179705"/>
          </a:xfrm>
        </p:grpSpPr>
        <p:sp>
          <p:nvSpPr>
            <p:cNvPr id="43" name="타원 4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0" name="모서리가 둥근 직사각형 4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1.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비계 작업안전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63</a:t>
            </a:fld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7" name="모서리가 둥근 직사각형 6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8" name="TextBox 7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트럭류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충돌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 등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(4.8%)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9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0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그림 10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31" name="그룹 30"/>
          <p:cNvGrpSpPr/>
          <p:nvPr/>
        </p:nvGrpSpPr>
        <p:grpSpPr>
          <a:xfrm>
            <a:off x="1348574" y="2175191"/>
            <a:ext cx="4879610" cy="1938992"/>
            <a:chOff x="1348574" y="2175191"/>
            <a:chExt cx="4879610" cy="1938992"/>
          </a:xfrm>
        </p:grpSpPr>
        <p:sp>
          <p:nvSpPr>
            <p:cNvPr id="5" name="직사각형 4"/>
            <p:cNvSpPr/>
            <p:nvPr/>
          </p:nvSpPr>
          <p:spPr>
            <a:xfrm>
              <a:off x="1547664" y="2175191"/>
              <a:ext cx="468052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3810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덤프트럭 충돌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: 9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명</a:t>
              </a:r>
              <a:endParaRPr lang="en-US" altLang="ko-KR" sz="20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marL="0" marR="3810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콘크리트 </a:t>
              </a: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펌프카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전도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·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충돌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: 7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marR="3810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콘크리트 믹서트럭 충돌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: 4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marR="3810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숏크리트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차량 충돌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: 1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1356042" y="2395010"/>
              <a:ext cx="179705" cy="179705"/>
              <a:chOff x="683260" y="1793240"/>
              <a:chExt cx="179705" cy="179705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1351025" y="2852936"/>
              <a:ext cx="179705" cy="179705"/>
              <a:chOff x="683260" y="1793240"/>
              <a:chExt cx="179705" cy="1797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그룹 24"/>
            <p:cNvGrpSpPr/>
            <p:nvPr/>
          </p:nvGrpSpPr>
          <p:grpSpPr>
            <a:xfrm>
              <a:off x="1348574" y="3295902"/>
              <a:ext cx="179705" cy="179705"/>
              <a:chOff x="683260" y="1793240"/>
              <a:chExt cx="179705" cy="1797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그룹 27"/>
            <p:cNvGrpSpPr/>
            <p:nvPr/>
          </p:nvGrpSpPr>
          <p:grpSpPr>
            <a:xfrm>
              <a:off x="1348574" y="3761818"/>
              <a:ext cx="179705" cy="179705"/>
              <a:chOff x="683260" y="1793240"/>
              <a:chExt cx="179705" cy="179705"/>
            </a:xfrm>
          </p:grpSpPr>
          <p:sp>
            <p:nvSpPr>
              <p:cNvPr id="29" name="타원 2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1028" name="Picture 4" descr="D:\맥 공유\18-5-29\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132856"/>
            <a:ext cx="2293742" cy="2054269"/>
          </a:xfrm>
          <a:prstGeom prst="rect">
            <a:avLst/>
          </a:prstGeom>
          <a:noFill/>
        </p:spPr>
      </p:pic>
      <p:sp>
        <p:nvSpPr>
          <p:cNvPr id="37" name="모서리가 둥근 직사각형 3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2.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트럭류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>
            <a:spLocks/>
          </p:cNvSpPr>
          <p:nvPr/>
        </p:nvSpPr>
        <p:spPr>
          <a:xfrm>
            <a:off x="1187624" y="2214554"/>
            <a:ext cx="4464496" cy="1754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후진 중 후방 근로자를 확인하지 못하여 덤프트럭에 치임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주행 중 운전자 부주의로 근로자를 치거나 다른 차량과 추돌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적재함 위에서 자재 상⋅하차 중 자재에 맞거나 실족하여 떨어짐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주⋅정차 중 브레이크 미사용으로 차량이 미끄러져 차량이 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깔리거나 치임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굴착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단부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및 경사지 등에서 운전미숙으로 차량이 넘어짐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32" name="그룹 22"/>
          <p:cNvGrpSpPr/>
          <p:nvPr/>
        </p:nvGrpSpPr>
        <p:grpSpPr>
          <a:xfrm>
            <a:off x="1043609" y="2341479"/>
            <a:ext cx="144016" cy="144016"/>
            <a:chOff x="683260" y="1793240"/>
            <a:chExt cx="179705" cy="179705"/>
          </a:xfrm>
        </p:grpSpPr>
        <p:sp>
          <p:nvSpPr>
            <p:cNvPr id="33" name="타원 3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1043608" y="1785926"/>
            <a:ext cx="1368152" cy="307777"/>
            <a:chOff x="1043608" y="3123876"/>
            <a:chExt cx="1368152" cy="307777"/>
          </a:xfrm>
        </p:grpSpPr>
        <p:sp>
          <p:nvSpPr>
            <p:cNvPr id="36" name="사각형 설명선 35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주요 사고유형</a:t>
              </a:r>
            </a:p>
          </p:txBody>
        </p:sp>
      </p:grpSp>
      <p:grpSp>
        <p:nvGrpSpPr>
          <p:cNvPr id="38" name="그룹 22"/>
          <p:cNvGrpSpPr/>
          <p:nvPr/>
        </p:nvGrpSpPr>
        <p:grpSpPr>
          <a:xfrm>
            <a:off x="1043608" y="2618484"/>
            <a:ext cx="144016" cy="144016"/>
            <a:chOff x="683260" y="1793240"/>
            <a:chExt cx="179705" cy="179705"/>
          </a:xfrm>
        </p:grpSpPr>
        <p:sp>
          <p:nvSpPr>
            <p:cNvPr id="39" name="타원 3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22"/>
          <p:cNvGrpSpPr/>
          <p:nvPr/>
        </p:nvGrpSpPr>
        <p:grpSpPr>
          <a:xfrm>
            <a:off x="1043608" y="2888760"/>
            <a:ext cx="144016" cy="144016"/>
            <a:chOff x="683260" y="1793240"/>
            <a:chExt cx="179705" cy="179705"/>
          </a:xfrm>
        </p:grpSpPr>
        <p:sp>
          <p:nvSpPr>
            <p:cNvPr id="42" name="타원 4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22"/>
          <p:cNvGrpSpPr/>
          <p:nvPr/>
        </p:nvGrpSpPr>
        <p:grpSpPr>
          <a:xfrm>
            <a:off x="1043608" y="3176792"/>
            <a:ext cx="144016" cy="144016"/>
            <a:chOff x="683260" y="1793240"/>
            <a:chExt cx="179705" cy="179705"/>
          </a:xfrm>
        </p:grpSpPr>
        <p:sp>
          <p:nvSpPr>
            <p:cNvPr id="45" name="타원 4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22"/>
          <p:cNvGrpSpPr/>
          <p:nvPr/>
        </p:nvGrpSpPr>
        <p:grpSpPr>
          <a:xfrm>
            <a:off x="1043608" y="3709724"/>
            <a:ext cx="144016" cy="144016"/>
            <a:chOff x="683260" y="1793240"/>
            <a:chExt cx="179705" cy="179705"/>
          </a:xfrm>
        </p:grpSpPr>
        <p:sp>
          <p:nvSpPr>
            <p:cNvPr id="48" name="타원 4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그룹 49"/>
          <p:cNvGrpSpPr/>
          <p:nvPr/>
        </p:nvGrpSpPr>
        <p:grpSpPr>
          <a:xfrm>
            <a:off x="1043608" y="4058854"/>
            <a:ext cx="1368152" cy="307777"/>
            <a:chOff x="1043608" y="3123876"/>
            <a:chExt cx="1368152" cy="307777"/>
          </a:xfrm>
        </p:grpSpPr>
        <p:sp>
          <p:nvSpPr>
            <p:cNvPr id="51" name="사각형 설명선 50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안전 점검사항</a:t>
              </a: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1043608" y="4419356"/>
            <a:ext cx="8280919" cy="1939325"/>
            <a:chOff x="1043608" y="4491364"/>
            <a:chExt cx="8280919" cy="1939325"/>
          </a:xfrm>
        </p:grpSpPr>
        <p:sp>
          <p:nvSpPr>
            <p:cNvPr id="54" name="TextBox 53"/>
            <p:cNvSpPr txBox="1">
              <a:spLocks/>
            </p:cNvSpPr>
            <p:nvPr/>
          </p:nvSpPr>
          <p:spPr>
            <a:xfrm>
              <a:off x="1187624" y="4491697"/>
              <a:ext cx="4464496" cy="193899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안전장치 부착 및 작동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후방경보장치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후방카메라 등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</a:t>
              </a:r>
            </a:p>
            <a:p>
              <a:pPr eaLnBrk="0" fontAlgn="base"/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안전블록 또는 안전지주 급강하 방지장치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주⋅정차 시 시동을 끄거나 브레이크 체결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경사면에는 바퀴 하부에 고임목 설치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운전자 자격 유무 및 안전교육 실시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주행경로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현장 내 속도제한 준수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55" name="그룹 22"/>
            <p:cNvGrpSpPr/>
            <p:nvPr/>
          </p:nvGrpSpPr>
          <p:grpSpPr>
            <a:xfrm>
              <a:off x="1043609" y="4618622"/>
              <a:ext cx="144016" cy="144016"/>
              <a:chOff x="683260" y="1793240"/>
              <a:chExt cx="179705" cy="179705"/>
            </a:xfrm>
          </p:grpSpPr>
          <p:sp>
            <p:nvSpPr>
              <p:cNvPr id="78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6" name="그룹 22"/>
            <p:cNvGrpSpPr/>
            <p:nvPr/>
          </p:nvGrpSpPr>
          <p:grpSpPr>
            <a:xfrm>
              <a:off x="1043608" y="5348571"/>
              <a:ext cx="144016" cy="144016"/>
              <a:chOff x="683260" y="1793240"/>
              <a:chExt cx="179705" cy="179705"/>
            </a:xfrm>
          </p:grpSpPr>
          <p:sp>
            <p:nvSpPr>
              <p:cNvPr id="76" name="타원 7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7" name="그룹 22"/>
            <p:cNvGrpSpPr/>
            <p:nvPr/>
          </p:nvGrpSpPr>
          <p:grpSpPr>
            <a:xfrm>
              <a:off x="1043608" y="5888139"/>
              <a:ext cx="144016" cy="144016"/>
              <a:chOff x="683260" y="1793240"/>
              <a:chExt cx="179705" cy="179705"/>
            </a:xfrm>
          </p:grpSpPr>
          <p:sp>
            <p:nvSpPr>
              <p:cNvPr id="74" name="타원 7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TextBox 57"/>
            <p:cNvSpPr txBox="1">
              <a:spLocks/>
            </p:cNvSpPr>
            <p:nvPr/>
          </p:nvSpPr>
          <p:spPr>
            <a:xfrm>
              <a:off x="4860031" y="4491364"/>
              <a:ext cx="4464496" cy="120032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유도자 및 신호수 배치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타이어 손상 및 마모상태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트럭류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제원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운행경로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작업범위 등 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작업계획 및 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대책수립 여부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59" name="그룹 22"/>
            <p:cNvGrpSpPr/>
            <p:nvPr/>
          </p:nvGrpSpPr>
          <p:grpSpPr>
            <a:xfrm>
              <a:off x="4716016" y="4618289"/>
              <a:ext cx="144016" cy="144016"/>
              <a:chOff x="683260" y="1793240"/>
              <a:chExt cx="179705" cy="179705"/>
            </a:xfrm>
          </p:grpSpPr>
          <p:sp>
            <p:nvSpPr>
              <p:cNvPr id="72" name="타원 71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0" name="그룹 22"/>
            <p:cNvGrpSpPr/>
            <p:nvPr/>
          </p:nvGrpSpPr>
          <p:grpSpPr>
            <a:xfrm>
              <a:off x="4716016" y="4886916"/>
              <a:ext cx="144016" cy="144016"/>
              <a:chOff x="683260" y="1793240"/>
              <a:chExt cx="179705" cy="179705"/>
            </a:xfrm>
          </p:grpSpPr>
          <p:sp>
            <p:nvSpPr>
              <p:cNvPr id="70" name="타원 6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1" name="그룹 22"/>
            <p:cNvGrpSpPr/>
            <p:nvPr/>
          </p:nvGrpSpPr>
          <p:grpSpPr>
            <a:xfrm>
              <a:off x="4716016" y="5155543"/>
              <a:ext cx="144016" cy="144016"/>
              <a:chOff x="683260" y="1793240"/>
              <a:chExt cx="179705" cy="179705"/>
            </a:xfrm>
          </p:grpSpPr>
          <p:sp>
            <p:nvSpPr>
              <p:cNvPr id="68" name="타원 67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64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트럭류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2732" y="1772816"/>
            <a:ext cx="329232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" name="모서리가 둥근 직사각형 6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2.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트럭류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65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트럭류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30" name="표 29"/>
          <p:cNvGraphicFramePr>
            <a:graphicFrameLocks noGrp="1"/>
          </p:cNvGraphicFramePr>
          <p:nvPr/>
        </p:nvGraphicFramePr>
        <p:xfrm>
          <a:off x="971602" y="1772816"/>
          <a:ext cx="741682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80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37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번호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점 검 내 용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점검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결과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조치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사항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운전자격 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적정여부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 err="1">
                          <a:latin typeface="+mj-ea"/>
                          <a:ea typeface="+mj-ea"/>
                        </a:rPr>
                        <a:t>운전원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면허 자격 여부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덤프트럭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 대형면허 소지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건설기계조종사면허 발급</a:t>
                      </a:r>
                    </a:p>
                    <a:p>
                      <a:pPr algn="l" latinLnBrk="1"/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화물자동차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: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 대형면허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(12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톤 이상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), 1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종 보통면허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(12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톤 미만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62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안전장치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설치 및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사용상태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후진경보장치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후방카메라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3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적재함 불시 하강방지용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안전블록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설치상태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4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전조등 및 </a:t>
                      </a:r>
                      <a:r>
                        <a:rPr lang="ko-KR" altLang="en-US" sz="12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후미등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점등 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62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화물적재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및 운행의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안전성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5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운전자의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시야 확보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전면 유리상태 </a:t>
                      </a:r>
                      <a:r>
                        <a:rPr lang="ko-KR" altLang="en-US" sz="1200" b="1" dirty="0" err="1">
                          <a:latin typeface="+mj-ea"/>
                          <a:ea typeface="+mj-ea"/>
                        </a:rPr>
                        <a:t>후사경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설치상태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6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유압장치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조작장치 등 주요 </a:t>
                      </a:r>
                      <a:r>
                        <a:rPr lang="ko-KR" altLang="en-US" sz="12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구조부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 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7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제동장치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8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타이어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손상 및 마모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2620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안전운행을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위한</a:t>
                      </a:r>
                      <a:endParaRPr lang="en-US" altLang="ko-KR" sz="12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준수사항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9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주⋅정차 시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브레이크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체결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경사면인 경우 고임목 설치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10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현장 내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제한속도 표시 및 준수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11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유도자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신호수</a:t>
                      </a:r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배치 시 운전자가 볼 수 있는 위치에서 유도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12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안전벨트 설치 및 착용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13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주행 중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충돌⋅끼임 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예방대책을 포함한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작업계획서 작성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26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+mj-ea"/>
                          <a:ea typeface="+mj-ea"/>
                        </a:rPr>
                        <a:t>14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수리⋅점검항목 등 </a:t>
                      </a:r>
                      <a:r>
                        <a:rPr lang="ko-KR" altLang="en-US" sz="12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ea"/>
                          <a:ea typeface="+mj-ea"/>
                        </a:rPr>
                        <a:t>이력기록</a:t>
                      </a:r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 관리상태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20" name="모서리가 둥근 직사각형 1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2.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트럭류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66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15264" y="1700809"/>
            <a:ext cx="7673160" cy="3960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latin typeface="+mj-ea"/>
                </a:rPr>
                <a:t>아스팔트 포장작업 중 후진하는 덤프트럭에 충돌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128792" cy="3348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>
            <a:spLocks/>
          </p:cNvSpPr>
          <p:nvPr/>
        </p:nvSpPr>
        <p:spPr>
          <a:xfrm>
            <a:off x="971600" y="5733256"/>
            <a:ext cx="7418704" cy="5232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공장 부지 내 아스팔트 포장작업 중 후진하는 덤프트럭과 아스팔트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피니셔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사이에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  <a:p>
            <a:pPr>
              <a:defRPr/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재해자가 끼여 사망한 재해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2.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트럭류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67</a:t>
            </a:fld>
            <a:endParaRPr lang="ko-KR" altLang="en-US"/>
          </a:p>
        </p:txBody>
      </p:sp>
      <p:sp>
        <p:nvSpPr>
          <p:cNvPr id="50" name="TextBox 49"/>
          <p:cNvSpPr txBox="1">
            <a:spLocks/>
          </p:cNvSpPr>
          <p:nvPr/>
        </p:nvSpPr>
        <p:spPr>
          <a:xfrm>
            <a:off x="1043305" y="1824990"/>
            <a:ext cx="7418704" cy="12464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차량계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하역운반기계 접촉의 방지조치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차량계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하역운반기계 작업계획서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미작성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52" name="모서리가 둥근 직사각형 5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53" name="TextBox 52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5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5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그림 5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61" name="그룹 60"/>
          <p:cNvGrpSpPr/>
          <p:nvPr/>
        </p:nvGrpSpPr>
        <p:grpSpPr>
          <a:xfrm>
            <a:off x="1356042" y="2395010"/>
            <a:ext cx="179705" cy="179705"/>
            <a:chOff x="683260" y="1793240"/>
            <a:chExt cx="179705" cy="179705"/>
          </a:xfrm>
        </p:grpSpPr>
        <p:sp>
          <p:nvSpPr>
            <p:cNvPr id="62" name="타원 6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그룹 69"/>
          <p:cNvGrpSpPr/>
          <p:nvPr/>
        </p:nvGrpSpPr>
        <p:grpSpPr>
          <a:xfrm>
            <a:off x="1043305" y="3316049"/>
            <a:ext cx="7418704" cy="1985159"/>
            <a:chOff x="1043305" y="3284984"/>
            <a:chExt cx="7418704" cy="1985159"/>
          </a:xfrm>
        </p:grpSpPr>
        <p:sp>
          <p:nvSpPr>
            <p:cNvPr id="57" name="TextBox 56"/>
            <p:cNvSpPr txBox="1">
              <a:spLocks/>
            </p:cNvSpPr>
            <p:nvPr/>
          </p:nvSpPr>
          <p:spPr>
            <a:xfrm>
              <a:off x="1043305" y="3284984"/>
              <a:ext cx="7418704" cy="198515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예방대책 ]</a:t>
              </a:r>
              <a:endParaRPr lang="ko-KR" altLang="en-US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차량계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하역운반기계 작업 중 근로자가 접촉되어 위험해질 우려가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있을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시에는 작업지휘자 또는 유도자를 배치하고 유도하여 작업 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차량계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하역운반기계 작업 시 작업계획서를 작성하고 그 내용을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근로자에게 주지 시킨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후 작업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배치</a:t>
              </a:r>
              <a:endParaRPr lang="ko-KR" altLang="en-US" sz="1600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58" name="그룹 22"/>
            <p:cNvGrpSpPr/>
            <p:nvPr/>
          </p:nvGrpSpPr>
          <p:grpSpPr>
            <a:xfrm>
              <a:off x="1356042" y="3860034"/>
              <a:ext cx="179705" cy="179705"/>
              <a:chOff x="683260" y="1793240"/>
              <a:chExt cx="179705" cy="179705"/>
            </a:xfrm>
          </p:grpSpPr>
          <p:sp>
            <p:nvSpPr>
              <p:cNvPr id="59" name="타원 5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4" name="그룹 22"/>
            <p:cNvGrpSpPr/>
            <p:nvPr/>
          </p:nvGrpSpPr>
          <p:grpSpPr>
            <a:xfrm>
              <a:off x="1359081" y="4581935"/>
              <a:ext cx="179705" cy="179705"/>
              <a:chOff x="683260" y="1793240"/>
              <a:chExt cx="179705" cy="179705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7" name="그룹 66"/>
          <p:cNvGrpSpPr/>
          <p:nvPr/>
        </p:nvGrpSpPr>
        <p:grpSpPr>
          <a:xfrm>
            <a:off x="1359081" y="2762995"/>
            <a:ext cx="179705" cy="179705"/>
            <a:chOff x="683260" y="1793240"/>
            <a:chExt cx="179705" cy="179705"/>
          </a:xfrm>
        </p:grpSpPr>
        <p:sp>
          <p:nvSpPr>
            <p:cNvPr id="68" name="타원 6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7" name="모서리가 둥근 직사각형 2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2.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트럭류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68</a:t>
            </a:fld>
            <a:endParaRPr lang="ko-KR" altLang="en-US"/>
          </a:p>
        </p:txBody>
      </p:sp>
      <p:grpSp>
        <p:nvGrpSpPr>
          <p:cNvPr id="21" name="그룹 20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22" name="모서리가 둥근 직사각형 2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3" name="TextBox 22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갱폼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탈락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낙하 등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(4.1%)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2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2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그림 25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41" name="그룹 40"/>
          <p:cNvGrpSpPr/>
          <p:nvPr/>
        </p:nvGrpSpPr>
        <p:grpSpPr>
          <a:xfrm>
            <a:off x="1259632" y="2175191"/>
            <a:ext cx="7795426" cy="1923604"/>
            <a:chOff x="1348574" y="2175191"/>
            <a:chExt cx="7795426" cy="1923604"/>
          </a:xfrm>
        </p:grpSpPr>
        <p:sp>
          <p:nvSpPr>
            <p:cNvPr id="28" name="직사각형 4"/>
            <p:cNvSpPr/>
            <p:nvPr/>
          </p:nvSpPr>
          <p:spPr>
            <a:xfrm>
              <a:off x="1547664" y="2175191"/>
              <a:ext cx="7596336" cy="19236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381000" algn="just">
                <a:lnSpc>
                  <a:spcPct val="145000"/>
                </a:lnSpc>
              </a:pP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갱폼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해체작업 중 </a:t>
              </a: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갱폼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탈락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낙하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8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갱폼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작업발판과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발판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건축물 벽면 사이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개구부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3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갱폼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설치작업 중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1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갱폼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견출작업 중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2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9" name="그룹 18"/>
            <p:cNvGrpSpPr/>
            <p:nvPr/>
          </p:nvGrpSpPr>
          <p:grpSpPr>
            <a:xfrm>
              <a:off x="1356042" y="2395010"/>
              <a:ext cx="179705" cy="179705"/>
              <a:chOff x="683260" y="1793240"/>
              <a:chExt cx="179705" cy="179705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그룹 21"/>
            <p:cNvGrpSpPr/>
            <p:nvPr/>
          </p:nvGrpSpPr>
          <p:grpSpPr>
            <a:xfrm>
              <a:off x="1351025" y="2852936"/>
              <a:ext cx="179705" cy="179705"/>
              <a:chOff x="683260" y="1793240"/>
              <a:chExt cx="179705" cy="179705"/>
            </a:xfrm>
          </p:grpSpPr>
          <p:sp>
            <p:nvSpPr>
              <p:cNvPr id="37" name="타원 3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그룹 24"/>
            <p:cNvGrpSpPr/>
            <p:nvPr/>
          </p:nvGrpSpPr>
          <p:grpSpPr>
            <a:xfrm>
              <a:off x="1348574" y="3295902"/>
              <a:ext cx="179705" cy="179705"/>
              <a:chOff x="683260" y="1793240"/>
              <a:chExt cx="179705" cy="179705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그룹 27"/>
            <p:cNvGrpSpPr/>
            <p:nvPr/>
          </p:nvGrpSpPr>
          <p:grpSpPr>
            <a:xfrm>
              <a:off x="1348574" y="3761818"/>
              <a:ext cx="179705" cy="179705"/>
              <a:chOff x="683260" y="1793240"/>
              <a:chExt cx="179705" cy="179705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7" name="모서리가 둥근 직사각형 2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69</a:t>
            </a:fld>
            <a:endParaRPr lang="ko-KR" altLang="en-US"/>
          </a:p>
        </p:txBody>
      </p:sp>
      <p:grpSp>
        <p:nvGrpSpPr>
          <p:cNvPr id="20" name="그룹 19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21" name="모서리가 둥근 직사각형 2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2" name="TextBox 21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최근 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5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년간 </a:t>
              </a: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갱폼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관련 사망재해 현황</a:t>
              </a:r>
            </a:p>
          </p:txBody>
        </p:sp>
        <p:grpSp>
          <p:nvGrpSpPr>
            <p:cNvPr id="2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2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그림 2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1043608" y="1844824"/>
          <a:ext cx="3312365" cy="1961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37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재해발생 형태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건수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비율</a:t>
                      </a:r>
                      <a:r>
                        <a:rPr lang="en-US" altLang="ko-KR" sz="1200" b="1" dirty="0"/>
                        <a:t>(%)</a:t>
                      </a:r>
                      <a:endParaRPr lang="ko-KR" altLang="en-US" sz="12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>
                          <a:latin typeface="+mj-ea"/>
                          <a:ea typeface="+mj-ea"/>
                        </a:rPr>
                        <a:t>갱폼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 탈락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13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61.9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작업발판 </a:t>
                      </a:r>
                      <a:r>
                        <a:rPr lang="ko-KR" altLang="en-US" sz="1050" b="1" dirty="0" err="1">
                          <a:latin typeface="+mj-ea"/>
                          <a:ea typeface="+mj-ea"/>
                        </a:rPr>
                        <a:t>연결부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 파단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19.0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작업발판 </a:t>
                      </a:r>
                      <a:r>
                        <a:rPr lang="ko-KR" altLang="en-US" sz="1050" b="1" dirty="0" err="1">
                          <a:latin typeface="+mj-ea"/>
                          <a:ea typeface="+mj-ea"/>
                        </a:rPr>
                        <a:t>개구부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 추락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9.5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>
                          <a:latin typeface="+mj-ea"/>
                          <a:ea typeface="+mj-ea"/>
                        </a:rPr>
                        <a:t>갱폼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 맞음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4.8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기타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4.8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총 합계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21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100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4788027" y="1844824"/>
          <a:ext cx="3312365" cy="1961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37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재해발생 작업공정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건수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비율</a:t>
                      </a:r>
                      <a:r>
                        <a:rPr lang="en-US" altLang="ko-KR" sz="1200" b="1" dirty="0"/>
                        <a:t>(%)</a:t>
                      </a:r>
                      <a:endParaRPr lang="ko-KR" altLang="en-US" sz="12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>
                          <a:latin typeface="+mj-ea"/>
                          <a:ea typeface="+mj-ea"/>
                        </a:rPr>
                        <a:t>갱폼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 해체작업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38.1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>
                          <a:latin typeface="+mj-ea"/>
                          <a:ea typeface="+mj-ea"/>
                        </a:rPr>
                        <a:t>갱폼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 인양작업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33.3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이동 중 추락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14.3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작업발판 설치 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4.8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기타</a:t>
                      </a:r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 b="1" dirty="0">
                          <a:latin typeface="+mj-ea"/>
                          <a:ea typeface="+mj-ea"/>
                        </a:rPr>
                        <a:t>견출작업 등</a:t>
                      </a:r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+mj-ea"/>
                          <a:ea typeface="+mj-ea"/>
                        </a:rPr>
                        <a:t>9.5</a:t>
                      </a:r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총 합계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21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100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>
            <a:spLocks/>
          </p:cNvSpPr>
          <p:nvPr/>
        </p:nvSpPr>
        <p:spPr>
          <a:xfrm>
            <a:off x="1043609" y="4163596"/>
            <a:ext cx="7418400" cy="15696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최근 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5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년 동안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갱폼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관련 사망사고 분석 결과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재해 발생형태로는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갱폼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탈락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(62%),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작업발판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연결부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파단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(19%),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추락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(10%)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순의 빈도를 보이고 있으며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재해발생 작업공정으로는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갱폼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해체⋅인양작업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(71%),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이동 중 추락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(14%),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기타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(15%)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순으로 나타남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827584" y="4336187"/>
            <a:ext cx="179705" cy="179705"/>
            <a:chOff x="683260" y="1793240"/>
            <a:chExt cx="179705" cy="179705"/>
          </a:xfrm>
        </p:grpSpPr>
        <p:sp>
          <p:nvSpPr>
            <p:cNvPr id="30" name="타원 2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모서리가 둥근 직사각형 1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</a:t>
            </a:fld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>
            <a:off x="683568" y="1360362"/>
            <a:ext cx="7920880" cy="4680520"/>
            <a:chOff x="683568" y="1557020"/>
            <a:chExt cx="7920880" cy="4680520"/>
          </a:xfrm>
        </p:grpSpPr>
        <p:sp>
          <p:nvSpPr>
            <p:cNvPr id="14" name="모서리가 둥근 직사각형 13"/>
            <p:cNvSpPr>
              <a:spLocks/>
            </p:cNvSpPr>
            <p:nvPr/>
          </p:nvSpPr>
          <p:spPr>
            <a:xfrm>
              <a:off x="683568" y="1685925"/>
              <a:ext cx="7920880" cy="4551615"/>
            </a:xfrm>
            <a:prstGeom prst="roundRect">
              <a:avLst>
                <a:gd name="adj" fmla="val 2032"/>
              </a:avLst>
            </a:prstGeom>
            <a:solidFill>
              <a:schemeClr val="bg1"/>
            </a:solidFill>
            <a:ln w="6350" cap="flat" cmpd="sng">
              <a:solidFill>
                <a:schemeClr val="bg1">
                  <a:lumMod val="75000"/>
                  <a:alpha val="100000"/>
                </a:schemeClr>
              </a:solidFill>
              <a:prstDash val="solid"/>
            </a:ln>
            <a:effectLst>
              <a:outerShdw dist="63500" dir="8100000" algn="tr" rotWithShape="0">
                <a:srgbClr val="80808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dirty="0"/>
            </a:p>
          </p:txBody>
        </p:sp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1090295" y="1679575"/>
              <a:ext cx="6931025" cy="838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36195" tIns="36195" rIns="36195" bIns="36195" numCol="1" anchor="ctr">
              <a:no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indent="0" algn="ctr" defTabSz="914400" eaLnBrk="0" fontAlgn="base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18" name="모서리가 둥근 직사각형 17"/>
            <p:cNvSpPr>
              <a:spLocks/>
            </p:cNvSpPr>
            <p:nvPr/>
          </p:nvSpPr>
          <p:spPr>
            <a:xfrm>
              <a:off x="1800225" y="1557020"/>
              <a:ext cx="5417820" cy="5283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ctr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2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       사고사망자 주요 업종별 추이</a:t>
              </a:r>
            </a:p>
          </p:txBody>
        </p:sp>
        <p:pic>
          <p:nvPicPr>
            <p:cNvPr id="19" name="그림 18"/>
            <p:cNvPicPr>
              <a:picLocks noChangeAspect="1"/>
            </p:cNvPicPr>
            <p:nvPr/>
          </p:nvPicPr>
          <p:blipFill rotWithShape="1"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570" y="1635125"/>
              <a:ext cx="742315" cy="417195"/>
            </a:xfrm>
            <a:prstGeom prst="rect">
              <a:avLst/>
            </a:prstGeom>
            <a:noFill/>
          </p:spPr>
        </p:pic>
        <p:pic>
          <p:nvPicPr>
            <p:cNvPr id="21" name="Picture 3" descr="F:\03. 작업물\애이블\PPT_건설현장\11-0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2276872"/>
              <a:ext cx="579438" cy="503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F:\03. 작업물\애이블\PPT_건설현장\11-0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2292673"/>
              <a:ext cx="484188" cy="481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5" descr="F:\03. 작업물\애이블\PPT_건설현장\11-04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2319660"/>
              <a:ext cx="487362" cy="454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6" descr="F:\03. 작업물\애이블\PPT_건설현장\11-05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6992" y="2309813"/>
              <a:ext cx="533400" cy="517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/>
          <p:cNvSpPr txBox="1">
            <a:spLocks/>
          </p:cNvSpPr>
          <p:nvPr/>
        </p:nvSpPr>
        <p:spPr>
          <a:xfrm>
            <a:off x="2013585" y="6237605"/>
            <a:ext cx="5798820" cy="36957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산재사망사고 주요 원인을 특정하여 핵심분야에 역량 집중 필요 </a:t>
            </a:r>
          </a:p>
        </p:txBody>
      </p:sp>
      <p:sp>
        <p:nvSpPr>
          <p:cNvPr id="26" name="Freeform 13"/>
          <p:cNvSpPr>
            <a:spLocks noEditPoints="1"/>
          </p:cNvSpPr>
          <p:nvPr/>
        </p:nvSpPr>
        <p:spPr bwMode="auto">
          <a:xfrm>
            <a:off x="1477645" y="6237605"/>
            <a:ext cx="391795" cy="405130"/>
          </a:xfrm>
          <a:custGeom>
            <a:avLst/>
            <a:gdLst>
              <a:gd name="T0" fmla="*/ 9 w 103"/>
              <a:gd name="T1" fmla="*/ 54 h 107"/>
              <a:gd name="T2" fmla="*/ 9 w 103"/>
              <a:gd name="T3" fmla="*/ 23 h 107"/>
              <a:gd name="T4" fmla="*/ 0 w 103"/>
              <a:gd name="T5" fmla="*/ 39 h 107"/>
              <a:gd name="T6" fmla="*/ 9 w 103"/>
              <a:gd name="T7" fmla="*/ 54 h 107"/>
              <a:gd name="T8" fmla="*/ 15 w 103"/>
              <a:gd name="T9" fmla="*/ 59 h 107"/>
              <a:gd name="T10" fmla="*/ 40 w 103"/>
              <a:gd name="T11" fmla="*/ 59 h 107"/>
              <a:gd name="T12" fmla="*/ 40 w 103"/>
              <a:gd name="T13" fmla="*/ 21 h 107"/>
              <a:gd name="T14" fmla="*/ 15 w 103"/>
              <a:gd name="T15" fmla="*/ 21 h 107"/>
              <a:gd name="T16" fmla="*/ 11 w 103"/>
              <a:gd name="T17" fmla="*/ 25 h 107"/>
              <a:gd name="T18" fmla="*/ 11 w 103"/>
              <a:gd name="T19" fmla="*/ 55 h 107"/>
              <a:gd name="T20" fmla="*/ 15 w 103"/>
              <a:gd name="T21" fmla="*/ 59 h 107"/>
              <a:gd name="T22" fmla="*/ 85 w 103"/>
              <a:gd name="T23" fmla="*/ 6 h 107"/>
              <a:gd name="T24" fmla="*/ 43 w 103"/>
              <a:gd name="T25" fmla="*/ 21 h 107"/>
              <a:gd name="T26" fmla="*/ 43 w 103"/>
              <a:gd name="T27" fmla="*/ 59 h 107"/>
              <a:gd name="T28" fmla="*/ 85 w 103"/>
              <a:gd name="T29" fmla="*/ 74 h 107"/>
              <a:gd name="T30" fmla="*/ 85 w 103"/>
              <a:gd name="T31" fmla="*/ 6 h 107"/>
              <a:gd name="T32" fmla="*/ 47 w 103"/>
              <a:gd name="T33" fmla="*/ 35 h 107"/>
              <a:gd name="T34" fmla="*/ 47 w 103"/>
              <a:gd name="T35" fmla="*/ 27 h 107"/>
              <a:gd name="T36" fmla="*/ 81 w 103"/>
              <a:gd name="T37" fmla="*/ 15 h 107"/>
              <a:gd name="T38" fmla="*/ 47 w 103"/>
              <a:gd name="T39" fmla="*/ 35 h 107"/>
              <a:gd name="T40" fmla="*/ 93 w 103"/>
              <a:gd name="T41" fmla="*/ 0 h 107"/>
              <a:gd name="T42" fmla="*/ 87 w 103"/>
              <a:gd name="T43" fmla="*/ 0 h 107"/>
              <a:gd name="T44" fmla="*/ 87 w 103"/>
              <a:gd name="T45" fmla="*/ 80 h 107"/>
              <a:gd name="T46" fmla="*/ 93 w 103"/>
              <a:gd name="T47" fmla="*/ 80 h 107"/>
              <a:gd name="T48" fmla="*/ 93 w 103"/>
              <a:gd name="T49" fmla="*/ 0 h 107"/>
              <a:gd name="T50" fmla="*/ 103 w 103"/>
              <a:gd name="T51" fmla="*/ 39 h 107"/>
              <a:gd name="T52" fmla="*/ 95 w 103"/>
              <a:gd name="T53" fmla="*/ 28 h 107"/>
              <a:gd name="T54" fmla="*/ 95 w 103"/>
              <a:gd name="T55" fmla="*/ 50 h 107"/>
              <a:gd name="T56" fmla="*/ 103 w 103"/>
              <a:gd name="T57" fmla="*/ 39 h 107"/>
              <a:gd name="T58" fmla="*/ 34 w 103"/>
              <a:gd name="T59" fmla="*/ 61 h 107"/>
              <a:gd name="T60" fmla="*/ 15 w 103"/>
              <a:gd name="T61" fmla="*/ 61 h 107"/>
              <a:gd name="T62" fmla="*/ 21 w 103"/>
              <a:gd name="T63" fmla="*/ 98 h 107"/>
              <a:gd name="T64" fmla="*/ 34 w 103"/>
              <a:gd name="T65" fmla="*/ 95 h 107"/>
              <a:gd name="T66" fmla="*/ 34 w 103"/>
              <a:gd name="T67" fmla="*/ 6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3" h="107">
                <a:moveTo>
                  <a:pt x="9" y="54"/>
                </a:moveTo>
                <a:cubicBezTo>
                  <a:pt x="9" y="23"/>
                  <a:pt x="9" y="23"/>
                  <a:pt x="9" y="23"/>
                </a:cubicBezTo>
                <a:cubicBezTo>
                  <a:pt x="4" y="25"/>
                  <a:pt x="0" y="31"/>
                  <a:pt x="0" y="39"/>
                </a:cubicBezTo>
                <a:cubicBezTo>
                  <a:pt x="0" y="46"/>
                  <a:pt x="4" y="53"/>
                  <a:pt x="9" y="54"/>
                </a:cubicBezTo>
                <a:close/>
                <a:moveTo>
                  <a:pt x="15" y="59"/>
                </a:moveTo>
                <a:cubicBezTo>
                  <a:pt x="40" y="59"/>
                  <a:pt x="40" y="59"/>
                  <a:pt x="40" y="59"/>
                </a:cubicBezTo>
                <a:cubicBezTo>
                  <a:pt x="40" y="21"/>
                  <a:pt x="40" y="21"/>
                  <a:pt x="40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3" y="21"/>
                  <a:pt x="11" y="23"/>
                  <a:pt x="11" y="25"/>
                </a:cubicBezTo>
                <a:cubicBezTo>
                  <a:pt x="11" y="55"/>
                  <a:pt x="11" y="55"/>
                  <a:pt x="11" y="55"/>
                </a:cubicBezTo>
                <a:cubicBezTo>
                  <a:pt x="11" y="57"/>
                  <a:pt x="13" y="59"/>
                  <a:pt x="15" y="59"/>
                </a:cubicBezTo>
                <a:close/>
                <a:moveTo>
                  <a:pt x="85" y="6"/>
                </a:moveTo>
                <a:cubicBezTo>
                  <a:pt x="85" y="6"/>
                  <a:pt x="64" y="21"/>
                  <a:pt x="43" y="21"/>
                </a:cubicBezTo>
                <a:cubicBezTo>
                  <a:pt x="43" y="30"/>
                  <a:pt x="43" y="56"/>
                  <a:pt x="43" y="59"/>
                </a:cubicBezTo>
                <a:cubicBezTo>
                  <a:pt x="64" y="59"/>
                  <a:pt x="85" y="74"/>
                  <a:pt x="85" y="74"/>
                </a:cubicBezTo>
                <a:lnTo>
                  <a:pt x="85" y="6"/>
                </a:lnTo>
                <a:close/>
                <a:moveTo>
                  <a:pt x="47" y="35"/>
                </a:moveTo>
                <a:cubicBezTo>
                  <a:pt x="47" y="27"/>
                  <a:pt x="47" y="27"/>
                  <a:pt x="47" y="27"/>
                </a:cubicBezTo>
                <a:cubicBezTo>
                  <a:pt x="47" y="27"/>
                  <a:pt x="65" y="28"/>
                  <a:pt x="81" y="15"/>
                </a:cubicBezTo>
                <a:cubicBezTo>
                  <a:pt x="81" y="27"/>
                  <a:pt x="47" y="35"/>
                  <a:pt x="47" y="35"/>
                </a:cubicBezTo>
                <a:close/>
                <a:moveTo>
                  <a:pt x="93" y="0"/>
                </a:moveTo>
                <a:cubicBezTo>
                  <a:pt x="87" y="0"/>
                  <a:pt x="87" y="0"/>
                  <a:pt x="87" y="0"/>
                </a:cubicBezTo>
                <a:cubicBezTo>
                  <a:pt x="87" y="80"/>
                  <a:pt x="87" y="80"/>
                  <a:pt x="87" y="80"/>
                </a:cubicBezTo>
                <a:cubicBezTo>
                  <a:pt x="93" y="80"/>
                  <a:pt x="93" y="80"/>
                  <a:pt x="93" y="80"/>
                </a:cubicBezTo>
                <a:lnTo>
                  <a:pt x="93" y="0"/>
                </a:lnTo>
                <a:close/>
                <a:moveTo>
                  <a:pt x="103" y="39"/>
                </a:moveTo>
                <a:cubicBezTo>
                  <a:pt x="103" y="34"/>
                  <a:pt x="100" y="30"/>
                  <a:pt x="95" y="28"/>
                </a:cubicBezTo>
                <a:cubicBezTo>
                  <a:pt x="95" y="50"/>
                  <a:pt x="95" y="50"/>
                  <a:pt x="95" y="50"/>
                </a:cubicBezTo>
                <a:cubicBezTo>
                  <a:pt x="100" y="48"/>
                  <a:pt x="103" y="44"/>
                  <a:pt x="103" y="39"/>
                </a:cubicBezTo>
                <a:close/>
                <a:moveTo>
                  <a:pt x="34" y="61"/>
                </a:moveTo>
                <a:cubicBezTo>
                  <a:pt x="33" y="61"/>
                  <a:pt x="15" y="61"/>
                  <a:pt x="15" y="61"/>
                </a:cubicBezTo>
                <a:cubicBezTo>
                  <a:pt x="15" y="61"/>
                  <a:pt x="14" y="85"/>
                  <a:pt x="21" y="98"/>
                </a:cubicBezTo>
                <a:cubicBezTo>
                  <a:pt x="31" y="107"/>
                  <a:pt x="35" y="98"/>
                  <a:pt x="34" y="95"/>
                </a:cubicBezTo>
                <a:cubicBezTo>
                  <a:pt x="33" y="92"/>
                  <a:pt x="27" y="71"/>
                  <a:pt x="34" y="6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1581150" y="6597650"/>
            <a:ext cx="6552565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산재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사망사고의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현주소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graphicFrame>
        <p:nvGraphicFramePr>
          <p:cNvPr id="30" name="차트 29">
            <a:extLst>
              <a:ext uri="{FF2B5EF4-FFF2-40B4-BE49-F238E27FC236}">
                <a16:creationId xmlns:a16="http://schemas.microsoft.com/office/drawing/2014/main" xmlns="" id="{9FC572C7-E720-4C75-BD44-8DABEA379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7523560"/>
              </p:ext>
            </p:extLst>
          </p:nvPr>
        </p:nvGraphicFramePr>
        <p:xfrm>
          <a:off x="667375" y="2008206"/>
          <a:ext cx="777686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70</a:t>
            </a:fld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6" name="TextBox 15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갱폼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인양 및 조립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,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해체 시 안전대책</a:t>
              </a:r>
            </a:p>
          </p:txBody>
        </p:sp>
        <p:grpSp>
          <p:nvGrpSpPr>
            <p:cNvPr id="17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8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그림 18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44" name="그룹 43"/>
          <p:cNvGrpSpPr/>
          <p:nvPr/>
        </p:nvGrpSpPr>
        <p:grpSpPr>
          <a:xfrm>
            <a:off x="1079927" y="1824990"/>
            <a:ext cx="7596529" cy="3046988"/>
            <a:chOff x="1079927" y="1824990"/>
            <a:chExt cx="7596529" cy="3046988"/>
          </a:xfrm>
        </p:grpSpPr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257752" y="1824990"/>
              <a:ext cx="7418704" cy="30469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인양장비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타워크레인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데릭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에 매달기 전 체결볼트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하부 전단볼트 등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 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해체금지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관리감독자로 하여금 타워크레인의 지지상태 확인 후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갱폼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체결볼트 해체여부 확인 시공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해체 및 인양작업계획 사전 수립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갱폼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해체 및 인양에 따른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갱폼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하중 검토 및 인양장비의 단계별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양중하중을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검토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작업장 주위에 관계자를 제외하고 출입을 금지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강풍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폭우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폭설 등의 악천 후 시에는 작업을 중지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고소 작업자는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안전대를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착용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인양 작업 시 신호방법을 정한 후 신호수를 배치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1079927" y="1979315"/>
              <a:ext cx="179705" cy="179705"/>
              <a:chOff x="683260" y="1793240"/>
              <a:chExt cx="179705" cy="179705"/>
            </a:xfrm>
          </p:grpSpPr>
          <p:sp>
            <p:nvSpPr>
              <p:cNvPr id="21" name="타원 2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3" name="그룹 22"/>
            <p:cNvGrpSpPr/>
            <p:nvPr/>
          </p:nvGrpSpPr>
          <p:grpSpPr>
            <a:xfrm>
              <a:off x="1079927" y="2348880"/>
              <a:ext cx="179705" cy="179705"/>
              <a:chOff x="683260" y="1793240"/>
              <a:chExt cx="179705" cy="179705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그룹 25"/>
            <p:cNvGrpSpPr/>
            <p:nvPr/>
          </p:nvGrpSpPr>
          <p:grpSpPr>
            <a:xfrm>
              <a:off x="1079927" y="2716664"/>
              <a:ext cx="179705" cy="179705"/>
              <a:chOff x="683260" y="1793240"/>
              <a:chExt cx="179705" cy="179705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그룹 28"/>
            <p:cNvGrpSpPr/>
            <p:nvPr/>
          </p:nvGrpSpPr>
          <p:grpSpPr>
            <a:xfrm>
              <a:off x="1079927" y="3078485"/>
              <a:ext cx="179705" cy="179705"/>
              <a:chOff x="683260" y="1793240"/>
              <a:chExt cx="179705" cy="179705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1079927" y="3440306"/>
              <a:ext cx="179705" cy="179705"/>
              <a:chOff x="683260" y="1793240"/>
              <a:chExt cx="179705" cy="179705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5" name="그룹 34"/>
            <p:cNvGrpSpPr/>
            <p:nvPr/>
          </p:nvGrpSpPr>
          <p:grpSpPr>
            <a:xfrm>
              <a:off x="1079927" y="3802127"/>
              <a:ext cx="179705" cy="179705"/>
              <a:chOff x="683260" y="1793240"/>
              <a:chExt cx="179705" cy="179705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1079927" y="4182998"/>
              <a:ext cx="179705" cy="179705"/>
              <a:chOff x="683260" y="1793240"/>
              <a:chExt cx="179705" cy="179705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1079927" y="4544819"/>
              <a:ext cx="179705" cy="179705"/>
              <a:chOff x="683260" y="1793240"/>
              <a:chExt cx="179705" cy="179705"/>
            </a:xfrm>
          </p:grpSpPr>
          <p:sp>
            <p:nvSpPr>
              <p:cNvPr id="42" name="타원 41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6" name="모서리가 둥근 직사각형 4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71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갱폼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주요 점검항목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7" y="1988841"/>
            <a:ext cx="3754819" cy="4268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7" name="그룹 56"/>
          <p:cNvGrpSpPr/>
          <p:nvPr/>
        </p:nvGrpSpPr>
        <p:grpSpPr>
          <a:xfrm>
            <a:off x="755576" y="1971748"/>
            <a:ext cx="1800200" cy="307777"/>
            <a:chOff x="1043608" y="3123876"/>
            <a:chExt cx="1800200" cy="307777"/>
          </a:xfrm>
        </p:grpSpPr>
        <p:sp>
          <p:nvSpPr>
            <p:cNvPr id="58" name="사각형 설명선 57"/>
            <p:cNvSpPr/>
            <p:nvPr/>
          </p:nvSpPr>
          <p:spPr>
            <a:xfrm>
              <a:off x="1043608" y="3140969"/>
              <a:ext cx="1728192" cy="288031"/>
            </a:xfrm>
            <a:prstGeom prst="wedgeRectCallout">
              <a:avLst>
                <a:gd name="adj1" fmla="val -37413"/>
                <a:gd name="adj2" fmla="val 8099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15616" y="3123876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dirty="0" err="1">
                  <a:solidFill>
                    <a:schemeClr val="bg1"/>
                  </a:solidFill>
                </a:rPr>
                <a:t>갱폼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 제작 시</a:t>
              </a: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755576" y="2420888"/>
            <a:ext cx="3672408" cy="3657604"/>
            <a:chOff x="755576" y="2420888"/>
            <a:chExt cx="3672408" cy="3657604"/>
          </a:xfrm>
        </p:grpSpPr>
        <p:sp>
          <p:nvSpPr>
            <p:cNvPr id="20" name="TextBox 19"/>
            <p:cNvSpPr txBox="1">
              <a:spLocks/>
            </p:cNvSpPr>
            <p:nvPr/>
          </p:nvSpPr>
          <p:spPr>
            <a:xfrm>
              <a:off x="899592" y="2420888"/>
              <a:ext cx="3528392" cy="365760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작업발판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단부에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안전난간대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설치는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낙하물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방지를 위한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발끝막이판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설치는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승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하강 수직사다리 설치는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작업발판 간격은 제대로 설치하였는가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철판은 굴곡이 없고 품질이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폼타이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구멍간격은 정확한가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철판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연결부에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턱은 없는가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각종 부재의 위치 및 용접상태는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P.V.C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캡의 설치상태는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인양고리 설치상태는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각종 볼트 및 너트의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조임상태는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절단작업 시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용접기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사용금지 규칙을 준수하는가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모든 부재의 도색은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</p:txBody>
        </p:sp>
        <p:grpSp>
          <p:nvGrpSpPr>
            <p:cNvPr id="21" name="그룹 18"/>
            <p:cNvGrpSpPr/>
            <p:nvPr/>
          </p:nvGrpSpPr>
          <p:grpSpPr>
            <a:xfrm>
              <a:off x="755577" y="2547813"/>
              <a:ext cx="144016" cy="144016"/>
              <a:chOff x="683260" y="1793240"/>
              <a:chExt cx="179705" cy="179705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755576" y="2827298"/>
              <a:ext cx="144016" cy="144016"/>
              <a:chOff x="683260" y="1793240"/>
              <a:chExt cx="179705" cy="179705"/>
            </a:xfrm>
          </p:grpSpPr>
          <p:sp>
            <p:nvSpPr>
              <p:cNvPr id="53" name="타원 5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3" name="그룹 24"/>
            <p:cNvGrpSpPr/>
            <p:nvPr/>
          </p:nvGrpSpPr>
          <p:grpSpPr>
            <a:xfrm>
              <a:off x="755576" y="3094598"/>
              <a:ext cx="144016" cy="144016"/>
              <a:chOff x="683260" y="1793240"/>
              <a:chExt cx="179705" cy="179705"/>
            </a:xfrm>
          </p:grpSpPr>
          <p:sp>
            <p:nvSpPr>
              <p:cNvPr id="51" name="타원 5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그룹 27"/>
            <p:cNvGrpSpPr/>
            <p:nvPr/>
          </p:nvGrpSpPr>
          <p:grpSpPr>
            <a:xfrm>
              <a:off x="755576" y="3356992"/>
              <a:ext cx="144016" cy="144016"/>
              <a:chOff x="683260" y="1793240"/>
              <a:chExt cx="179705" cy="179705"/>
            </a:xfrm>
          </p:grpSpPr>
          <p:sp>
            <p:nvSpPr>
              <p:cNvPr id="49" name="타원 4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그룹 30"/>
            <p:cNvGrpSpPr/>
            <p:nvPr/>
          </p:nvGrpSpPr>
          <p:grpSpPr>
            <a:xfrm>
              <a:off x="764122" y="3645024"/>
              <a:ext cx="144016" cy="144016"/>
              <a:chOff x="683260" y="1793240"/>
              <a:chExt cx="179705" cy="179705"/>
            </a:xfrm>
          </p:grpSpPr>
          <p:sp>
            <p:nvSpPr>
              <p:cNvPr id="47" name="타원 4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그룹 33"/>
            <p:cNvGrpSpPr/>
            <p:nvPr/>
          </p:nvGrpSpPr>
          <p:grpSpPr>
            <a:xfrm>
              <a:off x="764122" y="3933056"/>
              <a:ext cx="144016" cy="144016"/>
              <a:chOff x="683260" y="1793240"/>
              <a:chExt cx="179705" cy="179705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그룹 36"/>
            <p:cNvGrpSpPr/>
            <p:nvPr/>
          </p:nvGrpSpPr>
          <p:grpSpPr>
            <a:xfrm>
              <a:off x="764122" y="4195450"/>
              <a:ext cx="144016" cy="144016"/>
              <a:chOff x="683260" y="1793240"/>
              <a:chExt cx="179705" cy="179705"/>
            </a:xfrm>
          </p:grpSpPr>
          <p:sp>
            <p:nvSpPr>
              <p:cNvPr id="43" name="타원 4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그룹 39"/>
            <p:cNvGrpSpPr/>
            <p:nvPr/>
          </p:nvGrpSpPr>
          <p:grpSpPr>
            <a:xfrm>
              <a:off x="764122" y="4462750"/>
              <a:ext cx="144016" cy="144016"/>
              <a:chOff x="683260" y="1793240"/>
              <a:chExt cx="179705" cy="179705"/>
            </a:xfrm>
          </p:grpSpPr>
          <p:sp>
            <p:nvSpPr>
              <p:cNvPr id="41" name="타원 4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그룹 42"/>
            <p:cNvGrpSpPr/>
            <p:nvPr/>
          </p:nvGrpSpPr>
          <p:grpSpPr>
            <a:xfrm>
              <a:off x="764122" y="4742236"/>
              <a:ext cx="144016" cy="144016"/>
              <a:chOff x="683260" y="1793240"/>
              <a:chExt cx="179705" cy="179705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그룹 45"/>
            <p:cNvGrpSpPr/>
            <p:nvPr/>
          </p:nvGrpSpPr>
          <p:grpSpPr>
            <a:xfrm>
              <a:off x="764122" y="5013176"/>
              <a:ext cx="144016" cy="144016"/>
              <a:chOff x="683260" y="1793240"/>
              <a:chExt cx="179705" cy="179705"/>
            </a:xfrm>
          </p:grpSpPr>
          <p:sp>
            <p:nvSpPr>
              <p:cNvPr id="37" name="타원 3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그룹 48"/>
            <p:cNvGrpSpPr/>
            <p:nvPr/>
          </p:nvGrpSpPr>
          <p:grpSpPr>
            <a:xfrm>
              <a:off x="764122" y="5292662"/>
              <a:ext cx="144016" cy="144016"/>
              <a:chOff x="683260" y="1793240"/>
              <a:chExt cx="179705" cy="179705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그룹 51"/>
            <p:cNvGrpSpPr/>
            <p:nvPr/>
          </p:nvGrpSpPr>
          <p:grpSpPr>
            <a:xfrm>
              <a:off x="764122" y="5563602"/>
              <a:ext cx="144016" cy="144016"/>
              <a:chOff x="683260" y="1793240"/>
              <a:chExt cx="179705" cy="179705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0" name="그룹 51"/>
            <p:cNvGrpSpPr/>
            <p:nvPr/>
          </p:nvGrpSpPr>
          <p:grpSpPr>
            <a:xfrm>
              <a:off x="765101" y="5833839"/>
              <a:ext cx="144016" cy="144016"/>
              <a:chOff x="683260" y="1793240"/>
              <a:chExt cx="179705" cy="179705"/>
            </a:xfrm>
          </p:grpSpPr>
          <p:sp>
            <p:nvSpPr>
              <p:cNvPr id="61" name="타원 6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5" name="모서리가 둥근 직사각형 6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72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갱폼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주요 점검항목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16832"/>
            <a:ext cx="3853824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9" name="그룹 58"/>
          <p:cNvGrpSpPr/>
          <p:nvPr/>
        </p:nvGrpSpPr>
        <p:grpSpPr>
          <a:xfrm>
            <a:off x="755576" y="2420888"/>
            <a:ext cx="3672408" cy="3693319"/>
            <a:chOff x="755576" y="2420888"/>
            <a:chExt cx="3672408" cy="3693319"/>
          </a:xfrm>
        </p:grpSpPr>
        <p:sp>
          <p:nvSpPr>
            <p:cNvPr id="18" name="TextBox 17"/>
            <p:cNvSpPr txBox="1">
              <a:spLocks/>
            </p:cNvSpPr>
            <p:nvPr/>
          </p:nvSpPr>
          <p:spPr>
            <a:xfrm>
              <a:off x="899592" y="2420888"/>
              <a:ext cx="3528392" cy="369331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갱폼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운반 중 변형은 없고 품질이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바닥조립 시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이음부에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턱은 발생하지 않았는가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케이지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설치 시 도면간격은 유지하였는가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케이지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설치 시 볼트⋅너트의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조임상태는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모든 부재의 수평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수직은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발판 연결상태는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작업발판의 흔들림은 없는가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거푸집지지용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웨일러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Waler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설치 위치는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턴버클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위치 및 용접상태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가공상태는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인양고리 설치상태는 양호한가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낮은 발코니의 작업자 출입발판 공간을 확보하였는가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절단작업 시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용접기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사용금지 규칙을 준수하였는가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작업자의 안전장구 착용 및 안전수칙은 준수하는가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?</a:t>
              </a:r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755577" y="2547813"/>
              <a:ext cx="144016" cy="144016"/>
              <a:chOff x="683260" y="1793240"/>
              <a:chExt cx="179705" cy="179705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755576" y="2827298"/>
              <a:ext cx="144016" cy="144016"/>
              <a:chOff x="683260" y="1793240"/>
              <a:chExt cx="179705" cy="179705"/>
            </a:xfrm>
          </p:grpSpPr>
          <p:sp>
            <p:nvSpPr>
              <p:cNvPr id="23" name="타원 2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그룹 24"/>
            <p:cNvGrpSpPr/>
            <p:nvPr/>
          </p:nvGrpSpPr>
          <p:grpSpPr>
            <a:xfrm>
              <a:off x="755576" y="3094598"/>
              <a:ext cx="144016" cy="144016"/>
              <a:chOff x="683260" y="1793240"/>
              <a:chExt cx="179705" cy="1797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그룹 27"/>
            <p:cNvGrpSpPr/>
            <p:nvPr/>
          </p:nvGrpSpPr>
          <p:grpSpPr>
            <a:xfrm>
              <a:off x="755576" y="3356992"/>
              <a:ext cx="144016" cy="144016"/>
              <a:chOff x="683260" y="1793240"/>
              <a:chExt cx="179705" cy="179705"/>
            </a:xfrm>
          </p:grpSpPr>
          <p:sp>
            <p:nvSpPr>
              <p:cNvPr id="29" name="타원 2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764122" y="3645024"/>
              <a:ext cx="144016" cy="144016"/>
              <a:chOff x="683260" y="1793240"/>
              <a:chExt cx="179705" cy="179705"/>
            </a:xfrm>
          </p:grpSpPr>
          <p:sp>
            <p:nvSpPr>
              <p:cNvPr id="32" name="타원 31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764122" y="3933056"/>
              <a:ext cx="144016" cy="144016"/>
              <a:chOff x="683260" y="1793240"/>
              <a:chExt cx="179705" cy="179705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764122" y="4195450"/>
              <a:ext cx="144016" cy="144016"/>
              <a:chOff x="683260" y="1793240"/>
              <a:chExt cx="179705" cy="179705"/>
            </a:xfrm>
          </p:grpSpPr>
          <p:sp>
            <p:nvSpPr>
              <p:cNvPr id="38" name="타원 37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764122" y="4462750"/>
              <a:ext cx="144016" cy="144016"/>
              <a:chOff x="683260" y="1793240"/>
              <a:chExt cx="179705" cy="179705"/>
            </a:xfrm>
          </p:grpSpPr>
          <p:sp>
            <p:nvSpPr>
              <p:cNvPr id="41" name="타원 4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764122" y="4742236"/>
              <a:ext cx="144016" cy="144016"/>
              <a:chOff x="683260" y="1793240"/>
              <a:chExt cx="179705" cy="179705"/>
            </a:xfrm>
          </p:grpSpPr>
          <p:sp>
            <p:nvSpPr>
              <p:cNvPr id="44" name="타원 4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" name="그룹 45"/>
            <p:cNvGrpSpPr/>
            <p:nvPr/>
          </p:nvGrpSpPr>
          <p:grpSpPr>
            <a:xfrm>
              <a:off x="764122" y="5013176"/>
              <a:ext cx="144016" cy="144016"/>
              <a:chOff x="683260" y="1793240"/>
              <a:chExt cx="179705" cy="179705"/>
            </a:xfrm>
          </p:grpSpPr>
          <p:sp>
            <p:nvSpPr>
              <p:cNvPr id="47" name="타원 4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764122" y="5292662"/>
              <a:ext cx="144016" cy="144016"/>
              <a:chOff x="683260" y="1793240"/>
              <a:chExt cx="179705" cy="179705"/>
            </a:xfrm>
          </p:grpSpPr>
          <p:sp>
            <p:nvSpPr>
              <p:cNvPr id="50" name="타원 4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2" name="그룹 51"/>
            <p:cNvGrpSpPr/>
            <p:nvPr/>
          </p:nvGrpSpPr>
          <p:grpSpPr>
            <a:xfrm>
              <a:off x="764122" y="5563602"/>
              <a:ext cx="144016" cy="144016"/>
              <a:chOff x="683260" y="1793240"/>
              <a:chExt cx="179705" cy="179705"/>
            </a:xfrm>
          </p:grpSpPr>
          <p:sp>
            <p:nvSpPr>
              <p:cNvPr id="53" name="타원 5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6" name="그룹 55"/>
          <p:cNvGrpSpPr/>
          <p:nvPr/>
        </p:nvGrpSpPr>
        <p:grpSpPr>
          <a:xfrm>
            <a:off x="755576" y="1971748"/>
            <a:ext cx="1800200" cy="307777"/>
            <a:chOff x="1043608" y="3123876"/>
            <a:chExt cx="1800200" cy="307777"/>
          </a:xfrm>
        </p:grpSpPr>
        <p:sp>
          <p:nvSpPr>
            <p:cNvPr id="57" name="사각형 설명선 56"/>
            <p:cNvSpPr/>
            <p:nvPr/>
          </p:nvSpPr>
          <p:spPr>
            <a:xfrm>
              <a:off x="1043608" y="3140969"/>
              <a:ext cx="1728192" cy="288031"/>
            </a:xfrm>
            <a:prstGeom prst="wedgeRectCallout">
              <a:avLst>
                <a:gd name="adj1" fmla="val -37413"/>
                <a:gd name="adj2" fmla="val 8099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115616" y="3123876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dirty="0" err="1">
                  <a:solidFill>
                    <a:schemeClr val="bg1"/>
                  </a:solidFill>
                </a:rPr>
                <a:t>갱폼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 설치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, </a:t>
              </a:r>
              <a:r>
                <a:rPr lang="ko-KR" altLang="en-US" sz="1400" b="1" dirty="0">
                  <a:solidFill>
                    <a:schemeClr val="bg1"/>
                  </a:solidFill>
                </a:rPr>
                <a:t>조립 시</a:t>
              </a:r>
            </a:p>
          </p:txBody>
        </p:sp>
      </p:grpSp>
      <p:sp>
        <p:nvSpPr>
          <p:cNvPr id="60" name="모서리가 둥근 직사각형 5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65" name="그룹 64"/>
          <p:cNvGrpSpPr/>
          <p:nvPr/>
        </p:nvGrpSpPr>
        <p:grpSpPr>
          <a:xfrm>
            <a:off x="772724" y="5838299"/>
            <a:ext cx="144016" cy="144016"/>
            <a:chOff x="785786" y="5857892"/>
            <a:chExt cx="144016" cy="144016"/>
          </a:xfrm>
        </p:grpSpPr>
        <p:sp>
          <p:nvSpPr>
            <p:cNvPr id="63" name="타원 62"/>
            <p:cNvSpPr/>
            <p:nvPr/>
          </p:nvSpPr>
          <p:spPr>
            <a:xfrm>
              <a:off x="785786" y="5857892"/>
              <a:ext cx="144016" cy="14401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6"/>
            <p:cNvSpPr>
              <a:spLocks/>
            </p:cNvSpPr>
            <p:nvPr/>
          </p:nvSpPr>
          <p:spPr bwMode="auto">
            <a:xfrm>
              <a:off x="837631" y="5890144"/>
              <a:ext cx="69718" cy="93636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73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갱폼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주요 점검항목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8" name="TextBox 17"/>
          <p:cNvSpPr txBox="1">
            <a:spLocks/>
          </p:cNvSpPr>
          <p:nvPr/>
        </p:nvSpPr>
        <p:spPr>
          <a:xfrm>
            <a:off x="899592" y="2420888"/>
            <a:ext cx="5472608" cy="282660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해체 및 인양작업 계획을 수립하였는가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데릭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설치 시 제반 안전수칙을 준수하여 설치하였는가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타워크레인 또는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데릭이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인양고리를 잡아주기 전 체결볼트를 미리 해체하지 않는가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안전담당자를 지정하여 작업을 수행하는가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작업장 주위에 관계자를 제외하고 출입을 금지 시키는가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강풍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폭우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폭설 등의 악천후 시에는 작업을 중지하는가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고소작업자는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안전대를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착용하는가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갱폼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해체 및 인양에 따른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갱폼하중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검토 및 인양장비의 단계별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양중하중을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검토하는가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인양작업 시 신호방법을 정한 후 신호수를 배치하는가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기타 각종 안전기준 및 규칙을 준수하는가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?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755577" y="2547813"/>
            <a:ext cx="144016" cy="144016"/>
            <a:chOff x="683260" y="1793240"/>
            <a:chExt cx="179705" cy="179705"/>
          </a:xfrm>
        </p:grpSpPr>
        <p:sp>
          <p:nvSpPr>
            <p:cNvPr id="53" name="타원 5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21"/>
          <p:cNvGrpSpPr/>
          <p:nvPr/>
        </p:nvGrpSpPr>
        <p:grpSpPr>
          <a:xfrm>
            <a:off x="755576" y="2827298"/>
            <a:ext cx="144016" cy="144016"/>
            <a:chOff x="683260" y="1793240"/>
            <a:chExt cx="179705" cy="179705"/>
          </a:xfrm>
        </p:grpSpPr>
        <p:sp>
          <p:nvSpPr>
            <p:cNvPr id="51" name="타원 5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4"/>
          <p:cNvGrpSpPr/>
          <p:nvPr/>
        </p:nvGrpSpPr>
        <p:grpSpPr>
          <a:xfrm>
            <a:off x="755576" y="3094598"/>
            <a:ext cx="144016" cy="144016"/>
            <a:chOff x="683260" y="1793240"/>
            <a:chExt cx="179705" cy="179705"/>
          </a:xfrm>
        </p:grpSpPr>
        <p:sp>
          <p:nvSpPr>
            <p:cNvPr id="49" name="타원 4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7"/>
          <p:cNvGrpSpPr/>
          <p:nvPr/>
        </p:nvGrpSpPr>
        <p:grpSpPr>
          <a:xfrm>
            <a:off x="755576" y="3356992"/>
            <a:ext cx="144016" cy="144016"/>
            <a:chOff x="683260" y="1793240"/>
            <a:chExt cx="179705" cy="179705"/>
          </a:xfrm>
        </p:grpSpPr>
        <p:sp>
          <p:nvSpPr>
            <p:cNvPr id="47" name="타원 46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30"/>
          <p:cNvGrpSpPr/>
          <p:nvPr/>
        </p:nvGrpSpPr>
        <p:grpSpPr>
          <a:xfrm>
            <a:off x="764122" y="3645024"/>
            <a:ext cx="144016" cy="144016"/>
            <a:chOff x="683260" y="1793240"/>
            <a:chExt cx="179705" cy="179705"/>
          </a:xfrm>
        </p:grpSpPr>
        <p:sp>
          <p:nvSpPr>
            <p:cNvPr id="45" name="타원 4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33"/>
          <p:cNvGrpSpPr/>
          <p:nvPr/>
        </p:nvGrpSpPr>
        <p:grpSpPr>
          <a:xfrm>
            <a:off x="764122" y="3933056"/>
            <a:ext cx="144016" cy="144016"/>
            <a:chOff x="683260" y="1793240"/>
            <a:chExt cx="179705" cy="179705"/>
          </a:xfrm>
        </p:grpSpPr>
        <p:sp>
          <p:nvSpPr>
            <p:cNvPr id="43" name="타원 4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36"/>
          <p:cNvGrpSpPr/>
          <p:nvPr/>
        </p:nvGrpSpPr>
        <p:grpSpPr>
          <a:xfrm>
            <a:off x="764122" y="4195450"/>
            <a:ext cx="144016" cy="144016"/>
            <a:chOff x="683260" y="1793240"/>
            <a:chExt cx="179705" cy="179705"/>
          </a:xfrm>
        </p:grpSpPr>
        <p:sp>
          <p:nvSpPr>
            <p:cNvPr id="41" name="타원 4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39"/>
          <p:cNvGrpSpPr/>
          <p:nvPr/>
        </p:nvGrpSpPr>
        <p:grpSpPr>
          <a:xfrm>
            <a:off x="764122" y="4462750"/>
            <a:ext cx="144016" cy="144016"/>
            <a:chOff x="683260" y="1793240"/>
            <a:chExt cx="179705" cy="179705"/>
          </a:xfrm>
        </p:grpSpPr>
        <p:sp>
          <p:nvSpPr>
            <p:cNvPr id="39" name="타원 3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42"/>
          <p:cNvGrpSpPr/>
          <p:nvPr/>
        </p:nvGrpSpPr>
        <p:grpSpPr>
          <a:xfrm>
            <a:off x="764122" y="4742236"/>
            <a:ext cx="144016" cy="144016"/>
            <a:chOff x="683260" y="1793240"/>
            <a:chExt cx="179705" cy="179705"/>
          </a:xfrm>
        </p:grpSpPr>
        <p:sp>
          <p:nvSpPr>
            <p:cNvPr id="37" name="타원 36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45"/>
          <p:cNvGrpSpPr/>
          <p:nvPr/>
        </p:nvGrpSpPr>
        <p:grpSpPr>
          <a:xfrm>
            <a:off x="764122" y="5013176"/>
            <a:ext cx="144016" cy="144016"/>
            <a:chOff x="683260" y="1793240"/>
            <a:chExt cx="179705" cy="179705"/>
          </a:xfrm>
        </p:grpSpPr>
        <p:sp>
          <p:nvSpPr>
            <p:cNvPr id="35" name="타원 3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755576" y="1971748"/>
            <a:ext cx="1800200" cy="307777"/>
            <a:chOff x="1043608" y="3123876"/>
            <a:chExt cx="1800200" cy="307777"/>
          </a:xfrm>
        </p:grpSpPr>
        <p:sp>
          <p:nvSpPr>
            <p:cNvPr id="56" name="사각형 설명선 55"/>
            <p:cNvSpPr/>
            <p:nvPr/>
          </p:nvSpPr>
          <p:spPr>
            <a:xfrm>
              <a:off x="1043608" y="3140969"/>
              <a:ext cx="1728192" cy="288031"/>
            </a:xfrm>
            <a:prstGeom prst="wedgeRectCallout">
              <a:avLst>
                <a:gd name="adj1" fmla="val -37413"/>
                <a:gd name="adj2" fmla="val 8099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115616" y="3123876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dirty="0">
                  <a:solidFill>
                    <a:schemeClr val="bg1"/>
                  </a:solidFill>
                </a:rPr>
                <a:t>구조검토 항목</a:t>
              </a:r>
            </a:p>
          </p:txBody>
        </p:sp>
      </p:grp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4365104"/>
            <a:ext cx="1518285" cy="143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모서리가 둥근 직사각형 5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74</a:t>
            </a:fld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715264" y="1700809"/>
            <a:ext cx="7673160" cy="3960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그룹 45"/>
          <p:cNvGrpSpPr/>
          <p:nvPr/>
        </p:nvGrpSpPr>
        <p:grpSpPr>
          <a:xfrm>
            <a:off x="680720" y="1279195"/>
            <a:ext cx="7781290" cy="363855"/>
            <a:chOff x="680720" y="1268730"/>
            <a:chExt cx="7781290" cy="363855"/>
          </a:xfrm>
        </p:grpSpPr>
        <p:sp>
          <p:nvSpPr>
            <p:cNvPr id="47" name="모서리가 둥근 직사각형 46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48" name="TextBox 47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갱폼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상승을 위한 고정철물 해체작업 중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갱폼과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함께 추락</a:t>
              </a:r>
            </a:p>
          </p:txBody>
        </p:sp>
        <p:sp>
          <p:nvSpPr>
            <p:cNvPr id="49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그림 49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51" name="TextBox 50"/>
          <p:cNvSpPr txBox="1">
            <a:spLocks/>
          </p:cNvSpPr>
          <p:nvPr/>
        </p:nvSpPr>
        <p:spPr>
          <a:xfrm>
            <a:off x="971600" y="5733256"/>
            <a:ext cx="7418704" cy="80156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('17.10.10,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대구 공동주택신축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갱폼상승작업을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위해 타워크레인의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양중로프에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매달지    않은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갱폼케이지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1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단 작업발판에서 고정철물을 순차적으로 해체 중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갱폼이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외벽에서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  <a:p>
            <a:pPr>
              <a:lnSpc>
                <a:spcPts val="1900"/>
              </a:lnSpc>
              <a:defRPr/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탈락되면서 추락 사망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971600" y="1988840"/>
            <a:ext cx="7128792" cy="3328060"/>
            <a:chOff x="620151" y="6309320"/>
            <a:chExt cx="7857507" cy="3668259"/>
          </a:xfrm>
        </p:grpSpPr>
        <p:pic>
          <p:nvPicPr>
            <p:cNvPr id="22" name="_x358293680" descr="EMB00005b142bb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151" y="6309320"/>
              <a:ext cx="3897067" cy="3668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2265" y="6309320"/>
              <a:ext cx="3825393" cy="3668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모서리가 둥근 직사각형 1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75</a:t>
            </a:fld>
            <a:endParaRPr lang="ko-KR" altLang="en-US"/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1043304" y="1824990"/>
            <a:ext cx="7561143" cy="198515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갱폼을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해체하여 상승 등의 작업 시 인양장비에 매달지 않고 고정철물 해체</a:t>
            </a:r>
            <a:endParaRPr lang="en-US" altLang="ko-KR" sz="1600" b="1" spc="-15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중량물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취급 작업계획서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미작성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작업지휘자 작업지휘 미수행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17" name="그룹 16"/>
          <p:cNvGrpSpPr/>
          <p:nvPr/>
        </p:nvGrpSpPr>
        <p:grpSpPr>
          <a:xfrm>
            <a:off x="1356042" y="2395010"/>
            <a:ext cx="179705" cy="179705"/>
            <a:chOff x="683260" y="1793240"/>
            <a:chExt cx="179705" cy="179705"/>
          </a:xfrm>
        </p:grpSpPr>
        <p:sp>
          <p:nvSpPr>
            <p:cNvPr id="18" name="타원 1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1359081" y="2762995"/>
            <a:ext cx="179705" cy="179705"/>
            <a:chOff x="683260" y="1793240"/>
            <a:chExt cx="179705" cy="179705"/>
          </a:xfrm>
        </p:grpSpPr>
        <p:sp>
          <p:nvSpPr>
            <p:cNvPr id="29" name="타원 2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1359081" y="3123035"/>
            <a:ext cx="179705" cy="179705"/>
            <a:chOff x="683260" y="1793240"/>
            <a:chExt cx="179705" cy="179705"/>
          </a:xfrm>
        </p:grpSpPr>
        <p:sp>
          <p:nvSpPr>
            <p:cNvPr id="33" name="타원 3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043305" y="3604081"/>
            <a:ext cx="7418704" cy="1985159"/>
            <a:chOff x="1043305" y="3604081"/>
            <a:chExt cx="7418704" cy="1985159"/>
          </a:xfrm>
        </p:grpSpPr>
        <p:sp>
          <p:nvSpPr>
            <p:cNvPr id="21" name="TextBox 20"/>
            <p:cNvSpPr txBox="1">
              <a:spLocks/>
            </p:cNvSpPr>
            <p:nvPr/>
          </p:nvSpPr>
          <p:spPr>
            <a:xfrm>
              <a:off x="1043305" y="3604081"/>
              <a:ext cx="7418704" cy="198515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예방대책 ]</a:t>
              </a:r>
              <a:endParaRPr lang="ko-KR" altLang="en-US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갱폼을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해체하여 상승 등의 작업 시 인양장비에 매단 후 고정철물을 해체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철저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중량물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취급 작업계획서 작성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작업지휘자 업무수행 철저</a:t>
              </a:r>
              <a:endParaRPr lang="ko-KR" altLang="en-US" sz="1600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2" name="그룹 22"/>
            <p:cNvGrpSpPr/>
            <p:nvPr/>
          </p:nvGrpSpPr>
          <p:grpSpPr>
            <a:xfrm>
              <a:off x="1356042" y="4179131"/>
              <a:ext cx="179705" cy="179705"/>
              <a:chOff x="683260" y="1793240"/>
              <a:chExt cx="179705" cy="1797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3" name="그룹 22"/>
            <p:cNvGrpSpPr/>
            <p:nvPr/>
          </p:nvGrpSpPr>
          <p:grpSpPr>
            <a:xfrm>
              <a:off x="1359081" y="4901032"/>
              <a:ext cx="179705" cy="179705"/>
              <a:chOff x="683260" y="1793240"/>
              <a:chExt cx="179705" cy="179705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5" name="그룹 34"/>
            <p:cNvGrpSpPr/>
            <p:nvPr/>
          </p:nvGrpSpPr>
          <p:grpSpPr>
            <a:xfrm>
              <a:off x="1359081" y="5274397"/>
              <a:ext cx="179705" cy="179705"/>
              <a:chOff x="683260" y="1793240"/>
              <a:chExt cx="179705" cy="179705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3" name="모서리가 둥근 직사각형 4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3. </a:t>
            </a:r>
            <a:r>
              <a:rPr lang="ko-KR" altLang="en-US" sz="2400" b="1" dirty="0" err="1">
                <a:solidFill>
                  <a:schemeClr val="bg1"/>
                </a:solidFill>
                <a:latin typeface="+mj-lt"/>
              </a:rPr>
              <a:t>갱폼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 작업안전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76</a:t>
            </a:fld>
            <a:endParaRPr lang="ko-KR" altLang="en-US"/>
          </a:p>
        </p:txBody>
      </p:sp>
      <p:grpSp>
        <p:nvGrpSpPr>
          <p:cNvPr id="20" name="그룹 1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21" name="모서리가 둥근 직사각형 2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2" name="TextBox 21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타워크레인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설치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해체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·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상승 시 추락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 등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(3.2%)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2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2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" name="그림 2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46" name="그룹 45"/>
          <p:cNvGrpSpPr/>
          <p:nvPr/>
        </p:nvGrpSpPr>
        <p:grpSpPr>
          <a:xfrm>
            <a:off x="1259632" y="2175191"/>
            <a:ext cx="5472608" cy="2862322"/>
            <a:chOff x="1259632" y="2175191"/>
            <a:chExt cx="5472608" cy="2862322"/>
          </a:xfrm>
        </p:grpSpPr>
        <p:sp>
          <p:nvSpPr>
            <p:cNvPr id="27" name="직사각형 4"/>
            <p:cNvSpPr/>
            <p:nvPr/>
          </p:nvSpPr>
          <p:spPr>
            <a:xfrm>
              <a:off x="1458722" y="2175191"/>
              <a:ext cx="527351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설치작업 중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4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해체작업 중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4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설치작업 중 붕괴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·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전도에 의한 협착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2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 err="1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중량물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인양작업 시 낙하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2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타워크레인 이동 중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1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R="381000" algn="just">
                <a:lnSpc>
                  <a:spcPct val="150000"/>
                </a:lnSpc>
              </a:pP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작업대 탈락에 의한 추락 </a:t>
              </a:r>
              <a:r>
                <a:rPr lang="en-US" altLang="ko-KR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1</a:t>
              </a:r>
              <a:r>
                <a:rPr lang="ko-KR" altLang="en-US" sz="2000" b="1" dirty="0">
                  <a:solidFill>
                    <a:schemeClr val="bg2">
                      <a:lumMod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endPara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8" name="그룹 18"/>
            <p:cNvGrpSpPr/>
            <p:nvPr/>
          </p:nvGrpSpPr>
          <p:grpSpPr>
            <a:xfrm>
              <a:off x="1267100" y="2395010"/>
              <a:ext cx="179705" cy="179705"/>
              <a:chOff x="683260" y="1793240"/>
              <a:chExt cx="179705" cy="179705"/>
            </a:xfrm>
          </p:grpSpPr>
          <p:sp>
            <p:nvSpPr>
              <p:cNvPr id="38" name="타원 37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그룹 21"/>
            <p:cNvGrpSpPr/>
            <p:nvPr/>
          </p:nvGrpSpPr>
          <p:grpSpPr>
            <a:xfrm>
              <a:off x="1262083" y="2852936"/>
              <a:ext cx="179705" cy="179705"/>
              <a:chOff x="683260" y="1793240"/>
              <a:chExt cx="179705" cy="179705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그룹 24"/>
            <p:cNvGrpSpPr/>
            <p:nvPr/>
          </p:nvGrpSpPr>
          <p:grpSpPr>
            <a:xfrm>
              <a:off x="1259632" y="3295902"/>
              <a:ext cx="179705" cy="179705"/>
              <a:chOff x="683260" y="1793240"/>
              <a:chExt cx="179705" cy="179705"/>
            </a:xfrm>
          </p:grpSpPr>
          <p:sp>
            <p:nvSpPr>
              <p:cNvPr id="34" name="타원 3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그룹 27"/>
            <p:cNvGrpSpPr/>
            <p:nvPr/>
          </p:nvGrpSpPr>
          <p:grpSpPr>
            <a:xfrm>
              <a:off x="1259632" y="3761818"/>
              <a:ext cx="179705" cy="179705"/>
              <a:chOff x="683260" y="1793240"/>
              <a:chExt cx="179705" cy="179705"/>
            </a:xfrm>
          </p:grpSpPr>
          <p:sp>
            <p:nvSpPr>
              <p:cNvPr id="32" name="타원 31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0" name="그룹 24"/>
            <p:cNvGrpSpPr/>
            <p:nvPr/>
          </p:nvGrpSpPr>
          <p:grpSpPr>
            <a:xfrm>
              <a:off x="1259632" y="4212210"/>
              <a:ext cx="179705" cy="179705"/>
              <a:chOff x="683260" y="1793240"/>
              <a:chExt cx="179705" cy="179705"/>
            </a:xfrm>
          </p:grpSpPr>
          <p:sp>
            <p:nvSpPr>
              <p:cNvPr id="41" name="타원 40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3" name="그룹 27"/>
            <p:cNvGrpSpPr/>
            <p:nvPr/>
          </p:nvGrpSpPr>
          <p:grpSpPr>
            <a:xfrm>
              <a:off x="1259632" y="4669248"/>
              <a:ext cx="179705" cy="179705"/>
              <a:chOff x="683260" y="1793240"/>
              <a:chExt cx="179705" cy="179705"/>
            </a:xfrm>
          </p:grpSpPr>
          <p:sp>
            <p:nvSpPr>
              <p:cNvPr id="44" name="타원 4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098" name="Picture 2" descr="D:\맥 공유\18-5-18\엄완료\JPG완\5 사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789040"/>
            <a:ext cx="2736304" cy="2027090"/>
          </a:xfrm>
          <a:prstGeom prst="rect">
            <a:avLst/>
          </a:prstGeom>
          <a:noFill/>
        </p:spPr>
      </p:pic>
      <p:sp>
        <p:nvSpPr>
          <p:cNvPr id="47" name="모서리가 둥근 직사각형 4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221088"/>
            <a:ext cx="2127572" cy="1813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77</a:t>
            </a:fld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6" name="TextBox 15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타워크레인 안전점검 체크포인트</a:t>
              </a:r>
            </a:p>
          </p:txBody>
        </p:sp>
        <p:grpSp>
          <p:nvGrpSpPr>
            <p:cNvPr id="17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8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그림 18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2005390"/>
            <a:ext cx="715505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0" name="그룹 69"/>
          <p:cNvGrpSpPr/>
          <p:nvPr/>
        </p:nvGrpSpPr>
        <p:grpSpPr>
          <a:xfrm>
            <a:off x="1043608" y="4843026"/>
            <a:ext cx="6840760" cy="1754326"/>
            <a:chOff x="1043608" y="4638035"/>
            <a:chExt cx="6840760" cy="1754326"/>
          </a:xfrm>
        </p:grpSpPr>
        <p:sp>
          <p:nvSpPr>
            <p:cNvPr id="22" name="TextBox 21"/>
            <p:cNvSpPr txBox="1">
              <a:spLocks/>
            </p:cNvSpPr>
            <p:nvPr/>
          </p:nvSpPr>
          <p:spPr>
            <a:xfrm>
              <a:off x="1187624" y="4638035"/>
              <a:ext cx="6696744" cy="175432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작업순서를 정하고 그 순서에 의하여 작업을 실시한다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천둥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번개 돌풍이 불거나 비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눈으로 기상상태가 악화되는 경우 작업을 중지한다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작업장소는 안전한 작업이 이루어 질 수 있도록 충분한 공간을 확보하고 장해물이 없도록 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들어 올리거나 내리는 기자재는 균형을 유지하면서 작업을 실시한다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크레인의 능력과 사용조건에 따라 충분한 응력을 갖는 구조로 기포를 설치하고 침하 등이 일어나지 않도록 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규격품인 조립용 볼트를 사용하고 대칭되는 곳을  순차적으로 결합하고 분해한다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.</a:t>
              </a: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1043609" y="4764960"/>
              <a:ext cx="144016" cy="144016"/>
              <a:chOff x="683260" y="1793240"/>
              <a:chExt cx="179705" cy="179705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그룹 21"/>
            <p:cNvGrpSpPr/>
            <p:nvPr/>
          </p:nvGrpSpPr>
          <p:grpSpPr>
            <a:xfrm>
              <a:off x="1043608" y="5044445"/>
              <a:ext cx="144016" cy="144016"/>
              <a:chOff x="683260" y="1793240"/>
              <a:chExt cx="179705" cy="179705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그룹 24"/>
            <p:cNvGrpSpPr/>
            <p:nvPr/>
          </p:nvGrpSpPr>
          <p:grpSpPr>
            <a:xfrm>
              <a:off x="1043608" y="5311745"/>
              <a:ext cx="144016" cy="144016"/>
              <a:chOff x="683260" y="1793240"/>
              <a:chExt cx="179705" cy="179705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그룹 27"/>
            <p:cNvGrpSpPr/>
            <p:nvPr/>
          </p:nvGrpSpPr>
          <p:grpSpPr>
            <a:xfrm>
              <a:off x="1043608" y="5574139"/>
              <a:ext cx="144016" cy="144016"/>
              <a:chOff x="683260" y="1793240"/>
              <a:chExt cx="179705" cy="179705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5" name="그룹 30"/>
            <p:cNvGrpSpPr/>
            <p:nvPr/>
          </p:nvGrpSpPr>
          <p:grpSpPr>
            <a:xfrm>
              <a:off x="1052154" y="5862171"/>
              <a:ext cx="144016" cy="144016"/>
              <a:chOff x="683260" y="1793240"/>
              <a:chExt cx="179705" cy="179705"/>
            </a:xfrm>
          </p:grpSpPr>
          <p:sp>
            <p:nvSpPr>
              <p:cNvPr id="36" name="타원 3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그룹 33"/>
            <p:cNvGrpSpPr/>
            <p:nvPr/>
          </p:nvGrpSpPr>
          <p:grpSpPr>
            <a:xfrm>
              <a:off x="1052154" y="6150203"/>
              <a:ext cx="144016" cy="144016"/>
              <a:chOff x="683260" y="1793240"/>
              <a:chExt cx="179705" cy="179705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3" name="그룹 52"/>
          <p:cNvGrpSpPr/>
          <p:nvPr/>
        </p:nvGrpSpPr>
        <p:grpSpPr>
          <a:xfrm>
            <a:off x="1043608" y="4365104"/>
            <a:ext cx="3024336" cy="307777"/>
            <a:chOff x="1043608" y="3123876"/>
            <a:chExt cx="3024336" cy="307777"/>
          </a:xfrm>
        </p:grpSpPr>
        <p:sp>
          <p:nvSpPr>
            <p:cNvPr id="54" name="사각형 설명선 53"/>
            <p:cNvSpPr/>
            <p:nvPr/>
          </p:nvSpPr>
          <p:spPr>
            <a:xfrm>
              <a:off x="1043608" y="3140969"/>
              <a:ext cx="3024336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115616" y="3123876"/>
              <a:ext cx="29523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타워크레인 설치 및 해체 기본 준수사항</a:t>
              </a:r>
            </a:p>
          </p:txBody>
        </p:sp>
      </p:grpSp>
      <p:sp>
        <p:nvSpPr>
          <p:cNvPr id="56" name="TextBox 55"/>
          <p:cNvSpPr txBox="1">
            <a:spLocks/>
          </p:cNvSpPr>
          <p:nvPr/>
        </p:nvSpPr>
        <p:spPr>
          <a:xfrm>
            <a:off x="1043608" y="3733582"/>
            <a:ext cx="2232248" cy="4154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타워크레인 마스트 연장 작업 중 작업발판에서 떨어짐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7" name="TextBox 56"/>
          <p:cNvSpPr txBox="1">
            <a:spLocks/>
          </p:cNvSpPr>
          <p:nvPr/>
        </p:nvSpPr>
        <p:spPr>
          <a:xfrm>
            <a:off x="3419872" y="3733582"/>
            <a:ext cx="2232248" cy="4154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타워크레인 마스트 연장 작업 중 작업발판에 끼임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8" name="TextBox 57"/>
          <p:cNvSpPr txBox="1">
            <a:spLocks/>
          </p:cNvSpPr>
          <p:nvPr/>
        </p:nvSpPr>
        <p:spPr>
          <a:xfrm>
            <a:off x="5796136" y="3733582"/>
            <a:ext cx="2232248" cy="41549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105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타워크레인 마스트 연장 작업 중 작업발판이 무너짐</a:t>
            </a:r>
            <a:endParaRPr lang="en-US" altLang="ko-KR" sz="1050" b="1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1043608" y="1700808"/>
            <a:ext cx="1296144" cy="276999"/>
            <a:chOff x="1043608" y="1700808"/>
            <a:chExt cx="1296144" cy="276999"/>
          </a:xfrm>
        </p:grpSpPr>
        <p:sp>
          <p:nvSpPr>
            <p:cNvPr id="59" name="Notched Right Arrow 3"/>
            <p:cNvSpPr/>
            <p:nvPr/>
          </p:nvSpPr>
          <p:spPr>
            <a:xfrm>
              <a:off x="1043608" y="1772816"/>
              <a:ext cx="253622" cy="144016"/>
            </a:xfrm>
            <a:prstGeom prst="notch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>
              <a:spLocks/>
            </p:cNvSpPr>
            <p:nvPr/>
          </p:nvSpPr>
          <p:spPr>
            <a:xfrm>
              <a:off x="1331640" y="1700808"/>
              <a:ext cx="1008112" cy="2769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/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추락</a:t>
              </a:r>
              <a:endParaRPr lang="en-US" altLang="ko-KR" sz="1200" b="1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3419872" y="1700808"/>
            <a:ext cx="1296144" cy="276999"/>
            <a:chOff x="1043608" y="1700808"/>
            <a:chExt cx="1296144" cy="276999"/>
          </a:xfrm>
        </p:grpSpPr>
        <p:sp>
          <p:nvSpPr>
            <p:cNvPr id="63" name="Notched Right Arrow 3"/>
            <p:cNvSpPr/>
            <p:nvPr/>
          </p:nvSpPr>
          <p:spPr>
            <a:xfrm>
              <a:off x="1043608" y="1772816"/>
              <a:ext cx="253622" cy="144016"/>
            </a:xfrm>
            <a:prstGeom prst="notch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>
              <a:spLocks/>
            </p:cNvSpPr>
            <p:nvPr/>
          </p:nvSpPr>
          <p:spPr>
            <a:xfrm>
              <a:off x="1331640" y="1700808"/>
              <a:ext cx="1008112" cy="2769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/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협착</a:t>
              </a:r>
              <a:r>
                <a:rPr lang="en-US" altLang="ko-KR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끼임</a:t>
              </a:r>
              <a:r>
                <a:rPr lang="en-US" altLang="ko-KR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5796136" y="1700808"/>
            <a:ext cx="1296144" cy="276999"/>
            <a:chOff x="1043608" y="1700808"/>
            <a:chExt cx="1296144" cy="276999"/>
          </a:xfrm>
        </p:grpSpPr>
        <p:sp>
          <p:nvSpPr>
            <p:cNvPr id="66" name="Notched Right Arrow 3"/>
            <p:cNvSpPr/>
            <p:nvPr/>
          </p:nvSpPr>
          <p:spPr>
            <a:xfrm>
              <a:off x="1043608" y="1772816"/>
              <a:ext cx="253622" cy="144016"/>
            </a:xfrm>
            <a:prstGeom prst="notch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>
              <a:spLocks/>
            </p:cNvSpPr>
            <p:nvPr/>
          </p:nvSpPr>
          <p:spPr>
            <a:xfrm>
              <a:off x="1331640" y="1700808"/>
              <a:ext cx="1008112" cy="2769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/>
              <a:r>
                <a:rPr lang="ko-KR" altLang="en-US" sz="1200" b="1" spc="-150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붕괴</a:t>
              </a:r>
              <a:endParaRPr lang="en-US" altLang="ko-KR" sz="1200" b="1" spc="-15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9" name="TextBox 68"/>
          <p:cNvSpPr txBox="1">
            <a:spLocks/>
          </p:cNvSpPr>
          <p:nvPr/>
        </p:nvSpPr>
        <p:spPr>
          <a:xfrm>
            <a:off x="5436096" y="4499828"/>
            <a:ext cx="2232248" cy="36933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항상 </a:t>
            </a:r>
            <a:r>
              <a:rPr lang="ko-KR" altLang="en-US" sz="9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트슈와</a:t>
            </a:r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램은 </a:t>
            </a:r>
            <a:r>
              <a:rPr lang="ko-KR" altLang="en-US" sz="9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클라이밍</a:t>
            </a:r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endParaRPr lang="en-US" altLang="ko-KR" sz="9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ko-KR" altLang="en-US" sz="9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브레싱</a:t>
            </a:r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위에 견고히 고정</a:t>
            </a:r>
            <a:endParaRPr lang="en-US" altLang="ko-KR" sz="9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78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577237" y="1260134"/>
            <a:ext cx="7884773" cy="372451"/>
            <a:chOff x="577237" y="1260134"/>
            <a:chExt cx="7884773" cy="372451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260134"/>
              <a:ext cx="3621405" cy="3586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타워크레인 안전점검 체크포인트</a:t>
              </a:r>
            </a:p>
          </p:txBody>
        </p:sp>
        <p:grpSp>
          <p:nvGrpSpPr>
            <p:cNvPr id="14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5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그림 15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293096"/>
            <a:ext cx="2528910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>
            <a:spLocks/>
          </p:cNvSpPr>
          <p:nvPr/>
        </p:nvSpPr>
        <p:spPr>
          <a:xfrm>
            <a:off x="1187624" y="2466762"/>
            <a:ext cx="6696744" cy="147732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텔레스코핑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작업은 해당 위치에서 순간풍속이 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10m/s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를 초과하면 작업을 중지한다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.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유압실린더와 카운터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지브가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동일한 방향에 놓이도록 한다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.</a:t>
            </a: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선회 링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서포트와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마스트 사이의 체결 볼트를 푼다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.</a:t>
            </a:r>
          </a:p>
          <a:p>
            <a:pPr eaLnBrk="0" fontAlgn="base">
              <a:lnSpc>
                <a:spcPct val="150000"/>
              </a:lnSpc>
            </a:pP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- 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이때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,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텔레스코핑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케이지와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선회 링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서포트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핀으로 조립되어 있어야 한다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.</a:t>
            </a:r>
          </a:p>
          <a:p>
            <a:pPr eaLnBrk="0" fontAlgn="base">
              <a:lnSpc>
                <a:spcPct val="150000"/>
              </a:lnSpc>
            </a:pP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-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텔레스코핑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케이지가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선회 링 </a:t>
            </a:r>
            <a:r>
              <a:rPr lang="ko-KR" altLang="en-US" sz="12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서포트와</a:t>
            </a:r>
            <a:r>
              <a:rPr lang="ko-KR" altLang="en-US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정상적으로 조립되어 있지 않은 상태에서 선회하여서는 안 된다</a:t>
            </a:r>
            <a:r>
              <a: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.</a:t>
            </a:r>
          </a:p>
        </p:txBody>
      </p:sp>
      <p:grpSp>
        <p:nvGrpSpPr>
          <p:cNvPr id="20" name="그룹 22"/>
          <p:cNvGrpSpPr/>
          <p:nvPr/>
        </p:nvGrpSpPr>
        <p:grpSpPr>
          <a:xfrm>
            <a:off x="1043609" y="2593687"/>
            <a:ext cx="144016" cy="144016"/>
            <a:chOff x="683260" y="1793240"/>
            <a:chExt cx="179705" cy="179705"/>
          </a:xfrm>
        </p:grpSpPr>
        <p:sp>
          <p:nvSpPr>
            <p:cNvPr id="36" name="타원 35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1"/>
          <p:cNvGrpSpPr/>
          <p:nvPr/>
        </p:nvGrpSpPr>
        <p:grpSpPr>
          <a:xfrm>
            <a:off x="1043608" y="2873172"/>
            <a:ext cx="144016" cy="144016"/>
            <a:chOff x="683260" y="1793240"/>
            <a:chExt cx="179705" cy="179705"/>
          </a:xfrm>
        </p:grpSpPr>
        <p:sp>
          <p:nvSpPr>
            <p:cNvPr id="34" name="타원 3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4"/>
          <p:cNvGrpSpPr/>
          <p:nvPr/>
        </p:nvGrpSpPr>
        <p:grpSpPr>
          <a:xfrm>
            <a:off x="1043608" y="3140472"/>
            <a:ext cx="144016" cy="144016"/>
            <a:chOff x="683260" y="1793240"/>
            <a:chExt cx="179705" cy="179705"/>
          </a:xfrm>
        </p:grpSpPr>
        <p:sp>
          <p:nvSpPr>
            <p:cNvPr id="32" name="타원 3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043608" y="1988840"/>
            <a:ext cx="2376264" cy="307777"/>
            <a:chOff x="1043608" y="3123876"/>
            <a:chExt cx="2376264" cy="307777"/>
          </a:xfrm>
        </p:grpSpPr>
        <p:sp>
          <p:nvSpPr>
            <p:cNvPr id="39" name="사각형 설명선 38"/>
            <p:cNvSpPr/>
            <p:nvPr/>
          </p:nvSpPr>
          <p:spPr>
            <a:xfrm>
              <a:off x="1043608" y="3140969"/>
              <a:ext cx="2376264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15616" y="3123876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타워크레인 작업 시 유의사항</a:t>
              </a:r>
            </a:p>
          </p:txBody>
        </p:sp>
      </p:grpSp>
      <p:sp>
        <p:nvSpPr>
          <p:cNvPr id="41" name="TextBox 40"/>
          <p:cNvSpPr txBox="1">
            <a:spLocks/>
          </p:cNvSpPr>
          <p:nvPr/>
        </p:nvSpPr>
        <p:spPr>
          <a:xfrm>
            <a:off x="2627784" y="5949280"/>
            <a:ext cx="2232248" cy="36933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/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최상부 마스트가 </a:t>
            </a:r>
            <a:r>
              <a:rPr lang="ko-KR" altLang="en-US" sz="9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볼슬루잉</a:t>
            </a:r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90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서포트에</a:t>
            </a:r>
            <a:endParaRPr lang="en-US" altLang="ko-KR" sz="9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/>
            <a:r>
              <a:rPr lang="ko-KR" altLang="en-US" sz="90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고정됐을 때 작동</a:t>
            </a:r>
            <a:endParaRPr lang="en-US" altLang="ko-KR" sz="9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79</a:t>
            </a:fld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715264" y="1700809"/>
            <a:ext cx="7673160" cy="38164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24" name="모서리가 둥근 직사각형 23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5" name="TextBox 24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타워크레인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중 붕괴에 의한 추락</a:t>
              </a:r>
            </a:p>
          </p:txBody>
        </p:sp>
        <p:sp>
          <p:nvSpPr>
            <p:cNvPr id="26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그림 26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8" name="TextBox 27"/>
          <p:cNvSpPr txBox="1">
            <a:spLocks/>
          </p:cNvSpPr>
          <p:nvPr/>
        </p:nvSpPr>
        <p:spPr>
          <a:xfrm>
            <a:off x="899592" y="5661248"/>
            <a:ext cx="7418704" cy="55791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('17.05.22,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경기도 공동주택신축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)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타워크레인에서 마스트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텔레스코핑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 작업 중 타워크레인 마스트가 붕괴되면서 근로자가 떨어져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3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명이 사망하고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, 2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명이 부상당한 재해임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  <a:cs typeface=""/>
              </a:rPr>
              <a:t>.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+mj-ea"/>
              <a:ea typeface="+mj-ea"/>
              <a:cs typeface="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346130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_x358158592" descr="EMB000039300a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842" y="1916832"/>
            <a:ext cx="356255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모서리가 둥근 직사각형 1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3" name="모서리가 둥근 직사각형 2"/>
          <p:cNvSpPr>
            <a:spLocks/>
          </p:cNvSpPr>
          <p:nvPr/>
        </p:nvSpPr>
        <p:spPr>
          <a:xfrm>
            <a:off x="376555" y="1469673"/>
            <a:ext cx="8444865" cy="4768215"/>
          </a:xfrm>
          <a:prstGeom prst="roundRect">
            <a:avLst>
              <a:gd name="adj" fmla="val 2032"/>
            </a:avLst>
          </a:prstGeom>
          <a:solidFill>
            <a:schemeClr val="bg1"/>
          </a:solidFill>
          <a:ln w="6350" cap="flat" cmpd="sng">
            <a:solidFill>
              <a:schemeClr val="bg1">
                <a:lumMod val="75000"/>
                <a:alpha val="100000"/>
              </a:schemeClr>
            </a:solidFill>
            <a:prstDash val="solid"/>
          </a:ln>
          <a:effectLst>
            <a:outerShdw dist="63500" dir="8100000" algn="tr" rotWithShape="0">
              <a:srgbClr val="80808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b="0" cap="none" dirty="0">
              <a:ln w="13335" cap="flat" cmpd="sng">
                <a:solidFill>
                  <a:srgbClr val="4F81BD">
                    <a:shade val="2500"/>
                    <a:alpha val="4705"/>
                  </a:srgbClr>
                </a:solidFill>
                <a:prstDash val="solid"/>
              </a:ln>
              <a:solidFill>
                <a:srgbClr val="000000">
                  <a:alpha val="93807"/>
                </a:srgb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모서리가 둥근 직사각형 3"/>
          <p:cNvSpPr>
            <a:spLocks/>
          </p:cNvSpPr>
          <p:nvPr/>
        </p:nvSpPr>
        <p:spPr>
          <a:xfrm>
            <a:off x="1090295" y="1463323"/>
            <a:ext cx="6930390" cy="8318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36195" tIns="36195" rIns="36195" bIns="36195" numCol="1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b="0" cap="none" dirty="0">
              <a:latin typeface="맑은 고딕" charset="0"/>
              <a:ea typeface="맑은 고딕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800225" y="1340768"/>
            <a:ext cx="5417185" cy="527685"/>
            <a:chOff x="1800225" y="1557020"/>
            <a:chExt cx="5417185" cy="527685"/>
          </a:xfrm>
        </p:grpSpPr>
        <p:pic>
          <p:nvPicPr>
            <p:cNvPr id="7" name="그림 6" descr="C:/Users/bora/AppData/Roaming/PolarisOffice/ETemp/7240_3002440/fImage2723532306962.png"/>
            <p:cNvPicPr>
              <a:picLocks noChangeAspect="1"/>
            </p:cNvPicPr>
            <p:nvPr/>
          </p:nvPicPr>
          <p:blipFill rotWithShape="1">
            <a:blip r:embed="rId2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820" y="1635125"/>
              <a:ext cx="742315" cy="417195"/>
            </a:xfrm>
            <a:prstGeom prst="rect">
              <a:avLst/>
            </a:prstGeom>
            <a:noFill/>
          </p:spPr>
        </p:pic>
        <p:sp>
          <p:nvSpPr>
            <p:cNvPr id="8" name="모서리가 둥근 직사각형 7"/>
            <p:cNvSpPr>
              <a:spLocks/>
            </p:cNvSpPr>
            <p:nvPr/>
          </p:nvSpPr>
          <p:spPr>
            <a:xfrm>
              <a:off x="1800225" y="1557020"/>
              <a:ext cx="5417185" cy="5276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ctr" defTabSz="914400" eaLnBrk="0" fontAlgn="base">
                <a:lnSpc>
                  <a:spcPct val="110000"/>
                </a:lnSpc>
                <a:spcBef>
                  <a:spcPts val="0"/>
                </a:spcBef>
                <a:spcAft>
                  <a:spcPts val="200"/>
                </a:spcAft>
                <a:buFontTx/>
                <a:buNone/>
                <a:tabLst>
                  <a:tab pos="5648325" algn="l"/>
                </a:tabLst>
              </a:pPr>
              <a:r>
                <a:rPr lang="en-US" altLang="ko-KR" sz="2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         사고사망자 주요 업종별 증감 추이</a:t>
              </a:r>
              <a:endParaRPr lang="ko-KR" altLang="en-US" sz="2000" b="1" cap="none" dirty="0">
                <a:solidFill>
                  <a:schemeClr val="bg1"/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11" name="TextBox 10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산재사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망사고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의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현주소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AED09F1E-3CF4-48D4-9530-3996FAC66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836068"/>
            <a:ext cx="7612586" cy="4369435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80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사고현장 타워크레인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FLOW</a:t>
              </a:r>
              <a:endPara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sp>
          <p:nvSpPr>
            <p:cNvPr id="13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그림 13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30" name="그룹 29"/>
          <p:cNvGrpSpPr/>
          <p:nvPr/>
        </p:nvGrpSpPr>
        <p:grpSpPr>
          <a:xfrm>
            <a:off x="827584" y="2060848"/>
            <a:ext cx="7560840" cy="3384376"/>
            <a:chOff x="899592" y="2132856"/>
            <a:chExt cx="7560840" cy="3384376"/>
          </a:xfrm>
        </p:grpSpPr>
        <p:graphicFrame>
          <p:nvGraphicFramePr>
            <p:cNvPr id="28" name="다이어그램 27"/>
            <p:cNvGraphicFramePr/>
            <p:nvPr/>
          </p:nvGraphicFramePr>
          <p:xfrm>
            <a:off x="899592" y="2132856"/>
            <a:ext cx="7560840" cy="33843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9" name="TextBox 28"/>
            <p:cNvSpPr txBox="1">
              <a:spLocks/>
            </p:cNvSpPr>
            <p:nvPr/>
          </p:nvSpPr>
          <p:spPr>
            <a:xfrm>
              <a:off x="5076056" y="3645024"/>
              <a:ext cx="1224136" cy="22159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200" b="1" dirty="0">
                  <a:solidFill>
                    <a:schemeClr val="accent6">
                      <a:lumMod val="75000"/>
                    </a:schemeClr>
                  </a:solidFill>
                  <a:latin typeface="+mj-ea"/>
                  <a:ea typeface="+mj-ea"/>
                </a:rPr>
                <a:t>*재해발생공정</a:t>
              </a:r>
            </a:p>
          </p:txBody>
        </p:sp>
      </p:grpSp>
      <p:sp>
        <p:nvSpPr>
          <p:cNvPr id="17" name="모서리가 둥근 직사각형 1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15264" y="1700809"/>
            <a:ext cx="7673160" cy="4464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81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346860"/>
              <a:ext cx="5078834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사고현장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</a:t>
              </a: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(Pawl)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파손 과정</a:t>
              </a:r>
            </a:p>
          </p:txBody>
        </p:sp>
        <p:sp>
          <p:nvSpPr>
            <p:cNvPr id="13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그림 13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pic>
        <p:nvPicPr>
          <p:cNvPr id="18" name="_x142929008" descr="EMB000039300b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49" y="1988840"/>
            <a:ext cx="7147051" cy="3748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모서리가 둥근 직사각형 1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715264" y="1700809"/>
            <a:ext cx="7673160" cy="37444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20" name="모서리가 둥근 직사각형 19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1" name="TextBox 20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텔레스코픽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케이지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하강 중 파손된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및 새로 제작한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</a:t>
              </a:r>
              <a:endPara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sp>
          <p:nvSpPr>
            <p:cNvPr id="22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그림 22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82</a:t>
            </a:fld>
            <a:endParaRPr lang="ko-KR" altLang="en-US"/>
          </a:p>
        </p:txBody>
      </p:sp>
      <p:grpSp>
        <p:nvGrpSpPr>
          <p:cNvPr id="24" name="그룹 23"/>
          <p:cNvGrpSpPr/>
          <p:nvPr/>
        </p:nvGrpSpPr>
        <p:grpSpPr>
          <a:xfrm>
            <a:off x="980188" y="1988840"/>
            <a:ext cx="7192212" cy="3096345"/>
            <a:chOff x="517972" y="2132855"/>
            <a:chExt cx="8195775" cy="3956292"/>
          </a:xfrm>
        </p:grpSpPr>
        <p:pic>
          <p:nvPicPr>
            <p:cNvPr id="13" name="_x142929808" descr="EMB000039300b5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972" y="2132855"/>
              <a:ext cx="4032447" cy="39562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_x142929568" descr="EMB000039300b5c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2132856"/>
              <a:ext cx="4069739" cy="39562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직사각형 14"/>
          <p:cNvSpPr/>
          <p:nvPr/>
        </p:nvSpPr>
        <p:spPr>
          <a:xfrm>
            <a:off x="827585" y="5517232"/>
            <a:ext cx="39604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텔레스코픽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케이지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하강중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 파손된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보조포올</a:t>
            </a:r>
            <a:endParaRPr lang="ko-KR" altLang="en-US" sz="1400" b="1" dirty="0">
              <a:solidFill>
                <a:schemeClr val="bg2">
                  <a:lumMod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499992" y="5517232"/>
            <a:ext cx="37360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파손되어 새로 제작한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</a:rPr>
              <a:t>보조포올</a:t>
            </a:r>
            <a:endParaRPr lang="ko-KR" altLang="en-US" sz="1400" b="1" dirty="0">
              <a:solidFill>
                <a:schemeClr val="bg2">
                  <a:lumMod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83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392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5" name="모서리가 둥근 직사각형 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새로 제작 설치 후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중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파단되면서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붕괴 </a:t>
              </a:r>
            </a:p>
          </p:txBody>
        </p:sp>
        <p:sp>
          <p:nvSpPr>
            <p:cNvPr id="7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그림 7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4" name="그룹 23"/>
          <p:cNvGrpSpPr/>
          <p:nvPr/>
        </p:nvGrpSpPr>
        <p:grpSpPr>
          <a:xfrm>
            <a:off x="1043608" y="2060848"/>
            <a:ext cx="7084590" cy="3718370"/>
            <a:chOff x="439738" y="3497072"/>
            <a:chExt cx="8092702" cy="4247480"/>
          </a:xfrm>
        </p:grpSpPr>
        <p:pic>
          <p:nvPicPr>
            <p:cNvPr id="21" name="_x142929008" descr="EMB000039300b6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738" y="3497072"/>
              <a:ext cx="4051285" cy="42474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_x978225448" descr="EMB000039300b8a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97072"/>
              <a:ext cx="3960440" cy="21237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_x978225848" descr="EMB000039300b8d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5728328"/>
              <a:ext cx="3960439" cy="20162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모서리가 둥근 직사각형 1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84</a:t>
            </a:fld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7" name="모서리가 둥근 직사각형 6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8" name="TextBox 7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9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0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그림 10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pSp>
        <p:nvGrpSpPr>
          <p:cNvPr id="46" name="그룹 45"/>
          <p:cNvGrpSpPr/>
          <p:nvPr/>
        </p:nvGrpSpPr>
        <p:grpSpPr>
          <a:xfrm>
            <a:off x="1043304" y="1700808"/>
            <a:ext cx="7561143" cy="2446824"/>
            <a:chOff x="1043304" y="1824991"/>
            <a:chExt cx="7561143" cy="2446824"/>
          </a:xfrm>
        </p:grpSpPr>
        <p:sp>
          <p:nvSpPr>
            <p:cNvPr id="5" name="TextBox 4"/>
            <p:cNvSpPr txBox="1">
              <a:spLocks/>
            </p:cNvSpPr>
            <p:nvPr/>
          </p:nvSpPr>
          <p:spPr>
            <a:xfrm>
              <a:off x="1043304" y="1824991"/>
              <a:ext cx="7561143" cy="244682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발생원인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보조포올의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재질불량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 </a:t>
              </a:r>
              <a:r>
                <a:rPr lang="en-US" altLang="ko-KR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- </a:t>
              </a:r>
              <a:r>
                <a:rPr lang="ko-KR" altLang="en-US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신규 제작한 </a:t>
              </a:r>
              <a:r>
                <a:rPr lang="ko-KR" altLang="en-US" sz="14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보조포올의</a:t>
              </a:r>
              <a:r>
                <a:rPr lang="ko-KR" altLang="en-US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경우 </a:t>
              </a:r>
              <a:r>
                <a:rPr lang="ko-KR" altLang="en-US" sz="14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템퍼링등의</a:t>
              </a:r>
              <a:r>
                <a:rPr lang="ko-KR" altLang="en-US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추가적인 열처리를 하지 않아 원제조사의</a:t>
              </a:r>
              <a:endParaRPr lang="en-US" altLang="ko-KR" sz="1400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defRPr/>
              </a:pPr>
              <a:r>
                <a:rPr lang="en-US" altLang="ko-KR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         </a:t>
              </a:r>
              <a:r>
                <a:rPr lang="ko-KR" altLang="en-US" sz="14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보조포올보다</a:t>
              </a:r>
              <a:r>
                <a:rPr lang="ko-KR" altLang="en-US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내충격성과 </a:t>
              </a:r>
              <a:r>
                <a:rPr lang="ko-KR" altLang="en-US" sz="14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연신율이</a:t>
              </a:r>
              <a:r>
                <a:rPr lang="ko-KR" altLang="en-US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낮아 </a:t>
              </a:r>
              <a:r>
                <a:rPr lang="ko-KR" altLang="en-US" sz="14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400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중 </a:t>
              </a:r>
              <a:r>
                <a:rPr lang="ko-KR" altLang="en-US" sz="14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파단됨</a:t>
              </a:r>
              <a:endPara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작업시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작업계획서 작성 미흡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근로자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안전대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미착용 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시 관리감독자 미 배치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1356042" y="2395010"/>
              <a:ext cx="179705" cy="179705"/>
              <a:chOff x="683260" y="1793240"/>
              <a:chExt cx="179705" cy="179705"/>
            </a:xfrm>
          </p:grpSpPr>
          <p:sp>
            <p:nvSpPr>
              <p:cNvPr id="13" name="타원 1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그룹 14"/>
            <p:cNvGrpSpPr/>
            <p:nvPr/>
          </p:nvGrpSpPr>
          <p:grpSpPr>
            <a:xfrm>
              <a:off x="1359081" y="3223657"/>
              <a:ext cx="179705" cy="179705"/>
              <a:chOff x="683260" y="1793240"/>
              <a:chExt cx="179705" cy="179705"/>
            </a:xfrm>
          </p:grpSpPr>
          <p:sp>
            <p:nvSpPr>
              <p:cNvPr id="16" name="타원 1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1359081" y="3583697"/>
              <a:ext cx="179705" cy="179705"/>
              <a:chOff x="683260" y="1793240"/>
              <a:chExt cx="179705" cy="179705"/>
            </a:xfrm>
          </p:grpSpPr>
          <p:sp>
            <p:nvSpPr>
              <p:cNvPr id="19" name="타원 18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9" name="그룹 38"/>
            <p:cNvGrpSpPr/>
            <p:nvPr/>
          </p:nvGrpSpPr>
          <p:grpSpPr>
            <a:xfrm>
              <a:off x="1359413" y="3943737"/>
              <a:ext cx="179705" cy="179705"/>
              <a:chOff x="683260" y="1793240"/>
              <a:chExt cx="179705" cy="179705"/>
            </a:xfrm>
          </p:grpSpPr>
          <p:sp>
            <p:nvSpPr>
              <p:cNvPr id="40" name="타원 3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5" name="그룹 44"/>
          <p:cNvGrpSpPr/>
          <p:nvPr/>
        </p:nvGrpSpPr>
        <p:grpSpPr>
          <a:xfrm>
            <a:off x="1043305" y="4168913"/>
            <a:ext cx="7418704" cy="2354491"/>
            <a:chOff x="1043305" y="4437112"/>
            <a:chExt cx="7418704" cy="2354491"/>
          </a:xfrm>
        </p:grpSpPr>
        <p:sp>
          <p:nvSpPr>
            <p:cNvPr id="22" name="TextBox 21"/>
            <p:cNvSpPr txBox="1">
              <a:spLocks/>
            </p:cNvSpPr>
            <p:nvPr/>
          </p:nvSpPr>
          <p:spPr>
            <a:xfrm>
              <a:off x="1043305" y="4437112"/>
              <a:ext cx="7418704" cy="235449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예방대책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갱폼을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타워크레인 주요부품 제작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,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교체 시 원제조사의 사양 동등 이상으로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제작하여 사용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작업계획서 작성 및 준수 철저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근로자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안전대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착용 철저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     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텔레스코핑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작업 시 관리감독자 배치 및 업무수행 철저</a:t>
              </a:r>
              <a:endParaRPr lang="ko-KR" altLang="en-US" sz="1600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1356042" y="5012162"/>
              <a:ext cx="179705" cy="179705"/>
              <a:chOff x="683260" y="1793240"/>
              <a:chExt cx="179705" cy="179705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그룹 22"/>
            <p:cNvGrpSpPr/>
            <p:nvPr/>
          </p:nvGrpSpPr>
          <p:grpSpPr>
            <a:xfrm>
              <a:off x="1359081" y="5734063"/>
              <a:ext cx="179705" cy="179705"/>
              <a:chOff x="683260" y="1793240"/>
              <a:chExt cx="179705" cy="179705"/>
            </a:xfrm>
          </p:grpSpPr>
          <p:sp>
            <p:nvSpPr>
              <p:cNvPr id="28" name="타원 27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그룹 34"/>
            <p:cNvGrpSpPr/>
            <p:nvPr/>
          </p:nvGrpSpPr>
          <p:grpSpPr>
            <a:xfrm>
              <a:off x="1359081" y="6107428"/>
              <a:ext cx="179705" cy="179705"/>
              <a:chOff x="683260" y="1793240"/>
              <a:chExt cx="179705" cy="179705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2" name="그룹 34"/>
            <p:cNvGrpSpPr/>
            <p:nvPr/>
          </p:nvGrpSpPr>
          <p:grpSpPr>
            <a:xfrm>
              <a:off x="1359413" y="6472563"/>
              <a:ext cx="179705" cy="179705"/>
              <a:chOff x="683260" y="1793240"/>
              <a:chExt cx="179705" cy="179705"/>
            </a:xfrm>
          </p:grpSpPr>
          <p:sp>
            <p:nvSpPr>
              <p:cNvPr id="43" name="타원 4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7" name="모서리가 둥근 직사각형 4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4.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타워크레인 작업안전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85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고소작업대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상승 시 추락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·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협착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 등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(2.8%)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7" name="직사각형 4"/>
          <p:cNvSpPr/>
          <p:nvPr/>
        </p:nvSpPr>
        <p:spPr>
          <a:xfrm>
            <a:off x="1458722" y="2175191"/>
            <a:ext cx="7145726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0" algn="just">
              <a:lnSpc>
                <a:spcPct val="150000"/>
              </a:lnSpc>
              <a:spcBef>
                <a:spcPts val="500"/>
              </a:spcBef>
            </a:pP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수직형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고소작업대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(Table Lift)</a:t>
            </a:r>
          </a:p>
          <a:p>
            <a:pPr marR="381000" algn="just">
              <a:lnSpc>
                <a:spcPct val="150000"/>
              </a:lnSpc>
              <a:spcBef>
                <a:spcPts val="500"/>
              </a:spcBef>
            </a:pP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고소작업대 상승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운행 시 협착 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9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pc="-15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500"/>
              </a:spcBef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차량 </a:t>
            </a: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탑재형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고소작업대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스카이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: 6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500"/>
              </a:spcBef>
            </a:pPr>
            <a:r>
              <a:rPr lang="en-US" altLang="ko-KR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spc="-15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붐대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파단 및 고장 등으로 낙하 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② 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암 붕괴 낙하 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r>
              <a:rPr lang="en-US" altLang="ko-KR" spc="-15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 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  <a:spcBef>
                <a:spcPts val="500"/>
              </a:spcBef>
            </a:pPr>
            <a:r>
              <a:rPr lang="ko-KR" altLang="en-US" sz="2000" b="1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굴절형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고소작업대 이동 중 두부 협착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8" name="그룹 18"/>
          <p:cNvGrpSpPr/>
          <p:nvPr/>
        </p:nvGrpSpPr>
        <p:grpSpPr>
          <a:xfrm>
            <a:off x="1267100" y="2395010"/>
            <a:ext cx="179705" cy="179705"/>
            <a:chOff x="683260" y="1793240"/>
            <a:chExt cx="179705" cy="179705"/>
          </a:xfrm>
        </p:grpSpPr>
        <p:sp>
          <p:nvSpPr>
            <p:cNvPr id="34" name="타원 33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24"/>
          <p:cNvGrpSpPr/>
          <p:nvPr/>
        </p:nvGrpSpPr>
        <p:grpSpPr>
          <a:xfrm>
            <a:off x="1259632" y="3393311"/>
            <a:ext cx="179705" cy="179705"/>
            <a:chOff x="683260" y="1793240"/>
            <a:chExt cx="179705" cy="179705"/>
          </a:xfrm>
        </p:grpSpPr>
        <p:sp>
          <p:nvSpPr>
            <p:cNvPr id="30" name="타원 2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4"/>
          <p:cNvGrpSpPr/>
          <p:nvPr/>
        </p:nvGrpSpPr>
        <p:grpSpPr>
          <a:xfrm>
            <a:off x="1259632" y="4375785"/>
            <a:ext cx="179705" cy="179705"/>
            <a:chOff x="683260" y="1793240"/>
            <a:chExt cx="179705" cy="179705"/>
          </a:xfrm>
        </p:grpSpPr>
        <p:sp>
          <p:nvSpPr>
            <p:cNvPr id="26" name="타원 25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3" name="모서리가 둥근 직사각형 2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5.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고소작업대  작업안전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86</a:t>
            </a:fld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6" name="TextBox 15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고소작업대 안전점검 체크포인트</a:t>
              </a:r>
            </a:p>
          </p:txBody>
        </p:sp>
        <p:grpSp>
          <p:nvGrpSpPr>
            <p:cNvPr id="17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8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그림 18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20" name="TextBox 19"/>
          <p:cNvSpPr txBox="1">
            <a:spLocks/>
          </p:cNvSpPr>
          <p:nvPr/>
        </p:nvSpPr>
        <p:spPr>
          <a:xfrm>
            <a:off x="1187624" y="2322746"/>
            <a:ext cx="4464496" cy="147732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작업대에서 근로자가 실족하여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개구부로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떨어짐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작업대가 상승 중 근로자가 난간과 다른 물체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건물 등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)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사이에 끼임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지반 침하 또는 작업대 적재하중 초과로 </a:t>
            </a:r>
            <a:r>
              <a:rPr lang="ko-KR" altLang="en-US" sz="1200" b="1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고소작업차가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넘어짐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붐과 작업대 연결부분 파단으로 떨어짐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붐이 고압선에 접촉되어 감전</a:t>
            </a:r>
            <a:r>
              <a: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떨어짐</a:t>
            </a:r>
            <a:endParaRPr lang="en-US" altLang="ko-KR" sz="1200" b="1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21" name="그룹 22"/>
          <p:cNvGrpSpPr/>
          <p:nvPr/>
        </p:nvGrpSpPr>
        <p:grpSpPr>
          <a:xfrm>
            <a:off x="1043609" y="2449671"/>
            <a:ext cx="144016" cy="144016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1043608" y="1908121"/>
            <a:ext cx="1368152" cy="307777"/>
            <a:chOff x="1043608" y="3123876"/>
            <a:chExt cx="1368152" cy="307777"/>
          </a:xfrm>
        </p:grpSpPr>
        <p:sp>
          <p:nvSpPr>
            <p:cNvPr id="25" name="사각형 설명선 24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주요 사고유형</a:t>
              </a: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844824"/>
            <a:ext cx="261670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8" name="그룹 22"/>
          <p:cNvGrpSpPr/>
          <p:nvPr/>
        </p:nvGrpSpPr>
        <p:grpSpPr>
          <a:xfrm>
            <a:off x="1043608" y="2726676"/>
            <a:ext cx="144016" cy="144016"/>
            <a:chOff x="683260" y="1793240"/>
            <a:chExt cx="179705" cy="179705"/>
          </a:xfrm>
        </p:grpSpPr>
        <p:sp>
          <p:nvSpPr>
            <p:cNvPr id="29" name="타원 28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22"/>
          <p:cNvGrpSpPr/>
          <p:nvPr/>
        </p:nvGrpSpPr>
        <p:grpSpPr>
          <a:xfrm>
            <a:off x="1043608" y="2996952"/>
            <a:ext cx="144016" cy="144016"/>
            <a:chOff x="683260" y="1793240"/>
            <a:chExt cx="179705" cy="179705"/>
          </a:xfrm>
        </p:grpSpPr>
        <p:sp>
          <p:nvSpPr>
            <p:cNvPr id="32" name="타원 3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22"/>
          <p:cNvGrpSpPr/>
          <p:nvPr/>
        </p:nvGrpSpPr>
        <p:grpSpPr>
          <a:xfrm>
            <a:off x="1043608" y="3284984"/>
            <a:ext cx="144016" cy="144016"/>
            <a:chOff x="683260" y="1793240"/>
            <a:chExt cx="179705" cy="179705"/>
          </a:xfrm>
        </p:grpSpPr>
        <p:sp>
          <p:nvSpPr>
            <p:cNvPr id="38" name="타원 3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22"/>
          <p:cNvGrpSpPr/>
          <p:nvPr/>
        </p:nvGrpSpPr>
        <p:grpSpPr>
          <a:xfrm>
            <a:off x="1043608" y="3555260"/>
            <a:ext cx="144016" cy="144016"/>
            <a:chOff x="683260" y="1793240"/>
            <a:chExt cx="179705" cy="179705"/>
          </a:xfrm>
        </p:grpSpPr>
        <p:sp>
          <p:nvSpPr>
            <p:cNvPr id="41" name="타원 40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1043608" y="4005064"/>
            <a:ext cx="1368152" cy="307777"/>
            <a:chOff x="1043608" y="3123876"/>
            <a:chExt cx="1368152" cy="307777"/>
          </a:xfrm>
        </p:grpSpPr>
        <p:sp>
          <p:nvSpPr>
            <p:cNvPr id="48" name="사각형 설명선 47"/>
            <p:cNvSpPr/>
            <p:nvPr/>
          </p:nvSpPr>
          <p:spPr>
            <a:xfrm>
              <a:off x="1043608" y="3140969"/>
              <a:ext cx="1368152" cy="288031"/>
            </a:xfrm>
            <a:prstGeom prst="wedgeRectCallout">
              <a:avLst>
                <a:gd name="adj1" fmla="val -34870"/>
                <a:gd name="adj2" fmla="val 92863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115616" y="312387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b="1" spc="-150" dirty="0">
                  <a:solidFill>
                    <a:schemeClr val="bg1"/>
                  </a:solidFill>
                </a:rPr>
                <a:t>안전 점검사항</a:t>
              </a:r>
            </a:p>
          </p:txBody>
        </p:sp>
      </p:grpSp>
      <p:grpSp>
        <p:nvGrpSpPr>
          <p:cNvPr id="78" name="그룹 77"/>
          <p:cNvGrpSpPr/>
          <p:nvPr/>
        </p:nvGrpSpPr>
        <p:grpSpPr>
          <a:xfrm>
            <a:off x="1043608" y="4419356"/>
            <a:ext cx="8280919" cy="2123991"/>
            <a:chOff x="1043608" y="4491364"/>
            <a:chExt cx="8280919" cy="2123991"/>
          </a:xfrm>
        </p:grpSpPr>
        <p:sp>
          <p:nvSpPr>
            <p:cNvPr id="43" name="TextBox 42"/>
            <p:cNvSpPr txBox="1">
              <a:spLocks/>
            </p:cNvSpPr>
            <p:nvPr/>
          </p:nvSpPr>
          <p:spPr>
            <a:xfrm>
              <a:off x="1187624" y="4491697"/>
              <a:ext cx="4464496" cy="212365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안전장치 부착 및 작동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작업대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탑승형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 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로드셀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모멘트 감지장치 등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/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자동안전장치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아웃트리거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근접센서 등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고소작업대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차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용도의 사용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임의 개조 및 안전장치 해제 사용금지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구조부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외관상태 확인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•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붐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작업대 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연결구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턴테이블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붐 인출 와이어로프의 균열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</a:t>
              </a:r>
            </a:p>
            <a:p>
              <a:pPr eaLnBrk="0" fontAlgn="base"/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볼트체결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용접부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등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44" name="그룹 22"/>
            <p:cNvGrpSpPr/>
            <p:nvPr/>
          </p:nvGrpSpPr>
          <p:grpSpPr>
            <a:xfrm>
              <a:off x="1043609" y="4618622"/>
              <a:ext cx="144016" cy="144016"/>
              <a:chOff x="683260" y="1793240"/>
              <a:chExt cx="179705" cy="179705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3" name="그룹 22"/>
            <p:cNvGrpSpPr/>
            <p:nvPr/>
          </p:nvGrpSpPr>
          <p:grpSpPr>
            <a:xfrm>
              <a:off x="1043608" y="5348571"/>
              <a:ext cx="144016" cy="144016"/>
              <a:chOff x="683260" y="1793240"/>
              <a:chExt cx="179705" cy="179705"/>
            </a:xfrm>
          </p:grpSpPr>
          <p:sp>
            <p:nvSpPr>
              <p:cNvPr id="54" name="타원 5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6" name="그룹 22"/>
            <p:cNvGrpSpPr/>
            <p:nvPr/>
          </p:nvGrpSpPr>
          <p:grpSpPr>
            <a:xfrm>
              <a:off x="1043608" y="5888139"/>
              <a:ext cx="144016" cy="144016"/>
              <a:chOff x="683260" y="1793240"/>
              <a:chExt cx="179705" cy="179705"/>
            </a:xfrm>
          </p:grpSpPr>
          <p:sp>
            <p:nvSpPr>
              <p:cNvPr id="57" name="타원 5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2" name="TextBox 61"/>
            <p:cNvSpPr txBox="1">
              <a:spLocks/>
            </p:cNvSpPr>
            <p:nvPr/>
          </p:nvSpPr>
          <p:spPr>
            <a:xfrm>
              <a:off x="4860031" y="4491364"/>
              <a:ext cx="4464496" cy="203132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유도자 및 신호수 배치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작업대 고정볼트 체결 및 안전난간 설치 유무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아웃트리거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정상 </a:t>
              </a: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펼침상태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침하방지조치 및 받침대 확보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</a:t>
              </a: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안전인증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(2009. 7. 1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이후 출고 량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및 안전검사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200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차량탑재형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2016. 8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월 시행</a:t>
              </a:r>
              <a:r>
                <a:rPr lang="en-US" altLang="ko-KR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) </a:t>
              </a:r>
              <a:r>
                <a:rPr lang="ko-KR" altLang="en-US" sz="1200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확인</a:t>
              </a:r>
              <a:endParaRPr lang="en-US" altLang="ko-KR" sz="12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고소작업차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제원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작업방법</a:t>
              </a:r>
              <a:r>
                <a:rPr lang="en-US" altLang="ko-KR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, </a:t>
              </a: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작업범위 등 작업계획 및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2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  <a:ea typeface="+mj-ea"/>
                </a:rPr>
                <a:t> 대책수립 여부</a:t>
              </a:r>
              <a:endParaRPr lang="en-US" altLang="ko-KR" sz="1200" b="1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63" name="그룹 22"/>
            <p:cNvGrpSpPr/>
            <p:nvPr/>
          </p:nvGrpSpPr>
          <p:grpSpPr>
            <a:xfrm>
              <a:off x="4716016" y="4618289"/>
              <a:ext cx="144016" cy="144016"/>
              <a:chOff x="683260" y="1793240"/>
              <a:chExt cx="179705" cy="179705"/>
            </a:xfrm>
          </p:grpSpPr>
          <p:sp>
            <p:nvSpPr>
              <p:cNvPr id="64" name="타원 63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6" name="그룹 22"/>
            <p:cNvGrpSpPr/>
            <p:nvPr/>
          </p:nvGrpSpPr>
          <p:grpSpPr>
            <a:xfrm>
              <a:off x="4716016" y="4886916"/>
              <a:ext cx="144016" cy="144016"/>
              <a:chOff x="683260" y="1793240"/>
              <a:chExt cx="179705" cy="179705"/>
            </a:xfrm>
          </p:grpSpPr>
          <p:sp>
            <p:nvSpPr>
              <p:cNvPr id="67" name="타원 66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9" name="그룹 22"/>
            <p:cNvGrpSpPr/>
            <p:nvPr/>
          </p:nvGrpSpPr>
          <p:grpSpPr>
            <a:xfrm>
              <a:off x="4716016" y="5155543"/>
              <a:ext cx="144016" cy="144016"/>
              <a:chOff x="683260" y="1793240"/>
              <a:chExt cx="179705" cy="179705"/>
            </a:xfrm>
          </p:grpSpPr>
          <p:sp>
            <p:nvSpPr>
              <p:cNvPr id="70" name="타원 6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2" name="그룹 22"/>
            <p:cNvGrpSpPr/>
            <p:nvPr/>
          </p:nvGrpSpPr>
          <p:grpSpPr>
            <a:xfrm>
              <a:off x="4716016" y="5445224"/>
              <a:ext cx="144016" cy="144016"/>
              <a:chOff x="683260" y="1793240"/>
              <a:chExt cx="179705" cy="179705"/>
            </a:xfrm>
          </p:grpSpPr>
          <p:sp>
            <p:nvSpPr>
              <p:cNvPr id="73" name="타원 7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5" name="그룹 22"/>
            <p:cNvGrpSpPr/>
            <p:nvPr/>
          </p:nvGrpSpPr>
          <p:grpSpPr>
            <a:xfrm>
              <a:off x="4716016" y="5994654"/>
              <a:ext cx="144016" cy="144016"/>
              <a:chOff x="683260" y="1793240"/>
              <a:chExt cx="179705" cy="179705"/>
            </a:xfrm>
          </p:grpSpPr>
          <p:sp>
            <p:nvSpPr>
              <p:cNvPr id="76" name="타원 75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1" name="모서리가 둥근 직사각형 6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5.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고소작업대  작업안전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87</a:t>
            </a:fld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6" name="모서리가 둥근 직사각형 5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7" name="TextBox 6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고소작업대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8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9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그림 9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971602" y="1772816"/>
          <a:ext cx="7416820" cy="4869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372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번호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 검 내 용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점검결과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/>
                        <a:t>조치사항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3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운전자격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적정여부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운전원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면허 자격 여부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톤 미만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:1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종 보통면허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10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톤 이상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:1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종 대형면허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67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안전장치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설치 및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사용상태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붐길이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각도센서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631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아웃트리거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근접센서 * 작동상태 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아웃트리거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지면접촉상태 정상 설치 확인장치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631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탑승함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로드셀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 작동상태   *작업대의 하중감지장치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정격하중의 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120%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를 초과 시 정지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631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자동안전장치* 작동상태  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*붐 상승상태에서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아웃트리거가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작동되지 않는지 확인장치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모멘트 감지장치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과상승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방지장치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63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목적외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사용금지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임의 개조 및 안전장치 해제 사용 금지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5670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작업운행의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ctr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안전성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붐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작업대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연결부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턴테이블의 균열 및 체결볼트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풀림상태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9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붐 인출 와이어로프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체인 마모 및 단선상태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631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10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작업대 고정볼트 체결 및 안전난간 설치상태 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※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작업대 탑승작업 시 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사용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11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운전석 조작장치 및 제동장치 등 작동상태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12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아웃트리거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 설치상태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견고한 지반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지반 침하방지조치 및 받침대 확보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6317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안전작업을 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위한 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latin typeface="+mj-ea"/>
                          <a:ea typeface="+mj-ea"/>
                          <a:cs typeface="+mn-cs"/>
                        </a:rPr>
                        <a:t>준수사항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13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안전인증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(KCs)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표시 및 안전검사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 err="1">
                          <a:latin typeface="+mj-ea"/>
                          <a:ea typeface="+mj-ea"/>
                        </a:rPr>
                        <a:t>차량탑재형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확인  </a:t>
                      </a:r>
                      <a:endParaRPr lang="en-US" altLang="ko-KR" sz="900" b="1" dirty="0">
                        <a:latin typeface="+mj-ea"/>
                        <a:ea typeface="+mj-ea"/>
                      </a:endParaRPr>
                    </a:p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*‘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09.7.1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이후 출고 기준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안전인증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), ’16.8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월 안전검사 시행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14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유도자 및 신호수 배치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작업지휘자</a:t>
                      </a:r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) </a:t>
                      </a:r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유무 확인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15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작업장소의 사전조사 및 작업계획서 작성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567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latin typeface="+mj-ea"/>
                          <a:ea typeface="+mj-ea"/>
                        </a:rPr>
                        <a:t>16</a:t>
                      </a:r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00" b="1" dirty="0">
                          <a:latin typeface="+mj-ea"/>
                          <a:ea typeface="+mj-ea"/>
                        </a:rPr>
                        <a:t>수리⋅점검항목 등 이력기록 관리상태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12" name="모서리가 둥근 직사각형 1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5.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고소작업대  작업안전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715264" y="1700809"/>
            <a:ext cx="7673160" cy="41764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8" name="모서리가 둥근 직사각형 17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9" name="TextBox 18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고소작업대에 탑승 이동 중 협착</a:t>
              </a:r>
            </a:p>
          </p:txBody>
        </p:sp>
        <p:sp>
          <p:nvSpPr>
            <p:cNvPr id="20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그림 20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88</a:t>
            </a:fld>
            <a:endParaRPr lang="ko-KR" altLang="en-US"/>
          </a:p>
        </p:txBody>
      </p:sp>
      <p:pic>
        <p:nvPicPr>
          <p:cNvPr id="8" name="Picture 2" descr="C:\Users\user\Desktop\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4896544" cy="3933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>
            <a:spLocks/>
          </p:cNvSpPr>
          <p:nvPr/>
        </p:nvSpPr>
        <p:spPr>
          <a:xfrm>
            <a:off x="899592" y="5930116"/>
            <a:ext cx="7418704" cy="5232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신축공사 현장에서 재해자가 고소작업대 작업대에 탑승 이동 중 조정레버에 신체가 접촉되면서 작업대가 갑자기 상승되어 작업대의 상부난간과 배관 사이에 협착되어 사망한 재해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굴림"/>
              <a:ea typeface="굴림"/>
              <a:cs typeface="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5.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고소작업대  작업안전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89</a:t>
            </a:fld>
            <a:endParaRPr lang="ko-KR" altLang="en-US"/>
          </a:p>
        </p:txBody>
      </p:sp>
      <p:grpSp>
        <p:nvGrpSpPr>
          <p:cNvPr id="18" name="그룹 17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9" name="모서리가 둥근 직사각형 18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0" name="TextBox 19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21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22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그림 22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25" name="TextBox 4"/>
          <p:cNvSpPr txBox="1">
            <a:spLocks/>
          </p:cNvSpPr>
          <p:nvPr/>
        </p:nvSpPr>
        <p:spPr>
          <a:xfrm>
            <a:off x="1043304" y="1787332"/>
            <a:ext cx="7561143" cy="15696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고소작업대 설치 등의 조치 미흡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</a:t>
            </a:r>
            <a:r>
              <a:rPr lang="en-US" altLang="ko-KR" sz="14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- </a:t>
            </a:r>
            <a:r>
              <a:rPr lang="ko-KR" altLang="en-US" sz="14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작업대가 상승 시 근로자의 협착을 방지하여 위하여 </a:t>
            </a:r>
            <a:r>
              <a:rPr lang="ko-KR" altLang="en-US" sz="1400" spc="-150" dirty="0" err="1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과상승</a:t>
            </a:r>
            <a:r>
              <a:rPr lang="ko-KR" altLang="en-US" sz="14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방지장치의 작동이 유효하도록</a:t>
            </a:r>
            <a:endParaRPr lang="en-US" altLang="ko-KR" sz="1400" spc="-15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      </a:t>
            </a:r>
            <a:r>
              <a:rPr lang="ko-KR" altLang="en-US" sz="1400" spc="-15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적정높이까지 올려 설치한 상태에서 작업하여야 하나 해지된 상태에서 작업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36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/>
          <p:cNvSpPr txBox="1">
            <a:spLocks/>
          </p:cNvSpPr>
          <p:nvPr/>
        </p:nvSpPr>
        <p:spPr>
          <a:xfrm>
            <a:off x="1043304" y="3501008"/>
            <a:ext cx="7600661" cy="152349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예방대책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고소작업대 설치 등의 조치 철저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400" b="1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 </a:t>
            </a:r>
            <a:r>
              <a:rPr lang="en-US" altLang="ko-KR" sz="14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- 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작업대가 상승 시 근로자의 협착을 방지하여 위하여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과상승</a:t>
            </a: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방지장치의 작동이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 유효하도록 적정높이까지 올려 설치한 상태에서 작업철저</a:t>
            </a:r>
            <a:r>
              <a:rPr lang="ko-KR" altLang="en-US" sz="1400" spc="-150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40" name="그룹 22"/>
          <p:cNvGrpSpPr/>
          <p:nvPr/>
        </p:nvGrpSpPr>
        <p:grpSpPr>
          <a:xfrm>
            <a:off x="1356042" y="4076058"/>
            <a:ext cx="179705" cy="179705"/>
            <a:chOff x="683260" y="1793240"/>
            <a:chExt cx="179705" cy="179705"/>
          </a:xfrm>
        </p:grpSpPr>
        <p:sp>
          <p:nvSpPr>
            <p:cNvPr id="50" name="타원 4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모서리가 둥근 직사각형 2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5.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고소작업대  작업안전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</a:t>
            </a:fld>
            <a:endParaRPr lang="ko-KR" altLang="en-US"/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246" y="1071546"/>
            <a:ext cx="2000885" cy="1052195"/>
          </a:xfrm>
          <a:prstGeom prst="rect">
            <a:avLst/>
          </a:prstGeom>
          <a:noFill/>
        </p:spPr>
      </p:pic>
      <p:sp>
        <p:nvSpPr>
          <p:cNvPr id="53" name="도형 11"/>
          <p:cNvSpPr>
            <a:spLocks/>
          </p:cNvSpPr>
          <p:nvPr/>
        </p:nvSpPr>
        <p:spPr>
          <a:xfrm>
            <a:off x="1413476" y="1980874"/>
            <a:ext cx="6947535" cy="1051560"/>
          </a:xfrm>
          <a:prstGeom prst="roundRect">
            <a:avLst/>
          </a:prstGeom>
          <a:solidFill>
            <a:srgbClr val="FFFFFF"/>
          </a:solidFill>
          <a:ln w="38100" cap="flat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54" name="도형 2091"/>
          <p:cNvSpPr>
            <a:spLocks/>
          </p:cNvSpPr>
          <p:nvPr/>
        </p:nvSpPr>
        <p:spPr>
          <a:xfrm>
            <a:off x="1413476" y="4702484"/>
            <a:ext cx="6947535" cy="1534160"/>
          </a:xfrm>
          <a:prstGeom prst="roundRect">
            <a:avLst/>
          </a:prstGeom>
          <a:noFill/>
          <a:ln w="38100" cap="flat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55" name="TextBox 54"/>
          <p:cNvSpPr txBox="1">
            <a:spLocks/>
          </p:cNvSpPr>
          <p:nvPr/>
        </p:nvSpPr>
        <p:spPr>
          <a:xfrm>
            <a:off x="1413476" y="2125019"/>
            <a:ext cx="6947534" cy="120032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건설업은 전체 </a:t>
            </a:r>
            <a:r>
              <a:rPr lang="en-US" altLang="ko-KR" sz="20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업무상</a:t>
            </a:r>
            <a: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사</a:t>
            </a:r>
            <a:r>
              <a:rPr lang="ko-KR" altLang="en-US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망사고</a:t>
            </a:r>
            <a: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의 50%(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485</a:t>
            </a:r>
            <a: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명)</a:t>
            </a:r>
            <a:r>
              <a:rPr lang="ko-KR" altLang="en-US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를 </a:t>
            </a:r>
            <a:r>
              <a:rPr lang="en-US" altLang="ko-KR" sz="20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점유</a:t>
            </a:r>
            <a: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, </a:t>
            </a:r>
            <a:b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20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사고사망</a:t>
            </a:r>
            <a: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감축을 위한 핵심 관리대상 분야로 부각</a:t>
            </a:r>
            <a:br>
              <a: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endParaRPr lang="en-US" altLang="ko-KR" sz="2000" b="1" cap="none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1413475" y="3354400"/>
            <a:ext cx="6962788" cy="1342554"/>
            <a:chOff x="1413475" y="3306134"/>
            <a:chExt cx="6962788" cy="1342554"/>
          </a:xfrm>
        </p:grpSpPr>
        <p:sp>
          <p:nvSpPr>
            <p:cNvPr id="57" name="도형 2085"/>
            <p:cNvSpPr>
              <a:spLocks/>
            </p:cNvSpPr>
            <p:nvPr/>
          </p:nvSpPr>
          <p:spPr>
            <a:xfrm>
              <a:off x="1428728" y="3306134"/>
              <a:ext cx="6947535" cy="1051560"/>
            </a:xfrm>
            <a:prstGeom prst="roundRect">
              <a:avLst/>
            </a:prstGeom>
            <a:noFill/>
            <a:ln w="381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58" name="TextBox 57"/>
            <p:cNvSpPr txBox="1">
              <a:spLocks/>
            </p:cNvSpPr>
            <p:nvPr/>
          </p:nvSpPr>
          <p:spPr>
            <a:xfrm>
              <a:off x="1413475" y="3448359"/>
              <a:ext cx="6947535" cy="120032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ctr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사고 유형별로 '추락' </a:t>
              </a:r>
              <a:r>
                <a:rPr lang="en-US" altLang="ko-KR" sz="20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사고가</a:t>
              </a:r>
              <a:r>
                <a:rPr lang="en-US" altLang="ko-KR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/>
              </a:r>
              <a:br>
                <a:rPr lang="en-US" altLang="ko-KR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r>
                <a:rPr lang="en-US" altLang="ko-KR" sz="20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건설업</a:t>
              </a:r>
              <a:r>
                <a:rPr lang="en-US" altLang="ko-KR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사망재해의 약 60% 이상을 점유</a:t>
              </a:r>
              <a:br>
                <a:rPr lang="en-US" altLang="ko-KR" sz="20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</a:br>
              <a:endParaRPr lang="en-US" altLang="ko-KR" sz="20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</p:grpSp>
      <p:sp>
        <p:nvSpPr>
          <p:cNvPr id="59" name="TextBox 58"/>
          <p:cNvSpPr txBox="1">
            <a:spLocks/>
          </p:cNvSpPr>
          <p:nvPr/>
        </p:nvSpPr>
        <p:spPr>
          <a:xfrm>
            <a:off x="1445226" y="4876474"/>
            <a:ext cx="6859905" cy="1938992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ctr" eaLnBrk="0" fontAlgn="base">
              <a:lnSpc>
                <a:spcPct val="120000"/>
              </a:lnSpc>
            </a:pPr>
            <a:r>
              <a:rPr lang="ko-KR" altLang="en-US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유해</a:t>
            </a:r>
            <a:r>
              <a:rPr lang="en-US" altLang="ko-KR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‧</a:t>
            </a:r>
            <a:r>
              <a:rPr lang="ko-KR" altLang="en-US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위험방지계획서 대상 현장에서 연평균 </a:t>
            </a:r>
            <a:r>
              <a:rPr lang="en-US" altLang="ko-KR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100</a:t>
            </a:r>
            <a:r>
              <a:rPr lang="ko-KR" altLang="en-US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여명의 사고사망자가 발생함에 따라</a:t>
            </a:r>
            <a:r>
              <a:rPr lang="en-US" altLang="ko-KR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2000" b="1" spc="-1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제도 이행의 실효성 확보가 시급</a:t>
            </a:r>
          </a:p>
          <a:p>
            <a:pPr marL="0" indent="0" algn="ctr" defTabSz="914400" eaLnBrk="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/>
            </a:r>
            <a:br>
              <a:rPr lang="en-US" altLang="ko-KR" sz="2000" b="1" cap="none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</a:br>
            <a:endParaRPr lang="en-US" altLang="ko-KR" sz="2000" b="1" cap="none" spc="-150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5514016"/>
            <a:ext cx="714380" cy="667283"/>
          </a:xfrm>
          <a:prstGeom prst="rect">
            <a:avLst/>
          </a:prstGeom>
          <a:noFill/>
        </p:spPr>
      </p:pic>
      <p:grpSp>
        <p:nvGrpSpPr>
          <p:cNvPr id="61" name="그룹 60"/>
          <p:cNvGrpSpPr/>
          <p:nvPr/>
        </p:nvGrpSpPr>
        <p:grpSpPr>
          <a:xfrm>
            <a:off x="571472" y="1991176"/>
            <a:ext cx="739313" cy="638565"/>
            <a:chOff x="608965" y="2291389"/>
            <a:chExt cx="938212" cy="810360"/>
          </a:xfrm>
        </p:grpSpPr>
        <p:sp>
          <p:nvSpPr>
            <p:cNvPr id="62" name="도형 8"/>
            <p:cNvSpPr>
              <a:spLocks/>
            </p:cNvSpPr>
            <p:nvPr/>
          </p:nvSpPr>
          <p:spPr>
            <a:xfrm>
              <a:off x="608965" y="2304190"/>
              <a:ext cx="797560" cy="79755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63" name="도형 9"/>
            <p:cNvSpPr>
              <a:spLocks/>
            </p:cNvSpPr>
            <p:nvPr/>
          </p:nvSpPr>
          <p:spPr>
            <a:xfrm rot="5400000" flipH="1">
              <a:off x="1334135" y="2566756"/>
              <a:ext cx="284480" cy="141605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914400" eaLnBrk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cap="none" dirty="0">
                <a:solidFill>
                  <a:srgbClr val="FFFFFF"/>
                </a:solidFill>
                <a:latin typeface="맑은 고딕" charset="0"/>
                <a:ea typeface="맑은 고딕" charset="0"/>
              </a:endParaRPr>
            </a:p>
          </p:txBody>
        </p:sp>
        <p:sp>
          <p:nvSpPr>
            <p:cNvPr id="64" name="텍스트 상자 2097"/>
            <p:cNvSpPr txBox="1">
              <a:spLocks/>
            </p:cNvSpPr>
            <p:nvPr/>
          </p:nvSpPr>
          <p:spPr>
            <a:xfrm>
              <a:off x="827973" y="2291389"/>
              <a:ext cx="225425" cy="544830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1</a:t>
              </a:r>
              <a:endParaRPr lang="ko-KR" altLang="en-US" sz="2800" b="0" cap="none" dirty="0">
                <a:solidFill>
                  <a:schemeClr val="tx1"/>
                </a:solidFill>
                <a:latin typeface="맑은 고딕" charset="0"/>
                <a:ea typeface="맑은 고딕" charset="0"/>
              </a:endParaRP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571472" y="3342936"/>
            <a:ext cx="740064" cy="635603"/>
            <a:chOff x="608965" y="3345665"/>
            <a:chExt cx="939165" cy="806600"/>
          </a:xfrm>
        </p:grpSpPr>
        <p:sp>
          <p:nvSpPr>
            <p:cNvPr id="66" name="도형 2107"/>
            <p:cNvSpPr>
              <a:spLocks/>
            </p:cNvSpPr>
            <p:nvPr/>
          </p:nvSpPr>
          <p:spPr>
            <a:xfrm>
              <a:off x="608965" y="3363595"/>
              <a:ext cx="788670" cy="78867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67" name="도형 2108"/>
            <p:cNvSpPr>
              <a:spLocks/>
            </p:cNvSpPr>
            <p:nvPr/>
          </p:nvSpPr>
          <p:spPr>
            <a:xfrm rot="5400000" flipH="1">
              <a:off x="1321435" y="3630933"/>
              <a:ext cx="302260" cy="151130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68" name="텍스트 상자 2097"/>
            <p:cNvSpPr txBox="1">
              <a:spLocks/>
            </p:cNvSpPr>
            <p:nvPr/>
          </p:nvSpPr>
          <p:spPr>
            <a:xfrm>
              <a:off x="838718" y="3345665"/>
              <a:ext cx="226060" cy="545465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2</a:t>
              </a: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571472" y="4689458"/>
            <a:ext cx="728805" cy="632482"/>
            <a:chOff x="605790" y="4885055"/>
            <a:chExt cx="924877" cy="802640"/>
          </a:xfrm>
        </p:grpSpPr>
        <p:sp>
          <p:nvSpPr>
            <p:cNvPr id="70" name="도형 2119"/>
            <p:cNvSpPr>
              <a:spLocks/>
            </p:cNvSpPr>
            <p:nvPr/>
          </p:nvSpPr>
          <p:spPr>
            <a:xfrm>
              <a:off x="605790" y="4885055"/>
              <a:ext cx="802640" cy="80264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71" name="도형 2120"/>
            <p:cNvSpPr>
              <a:spLocks/>
            </p:cNvSpPr>
            <p:nvPr/>
          </p:nvSpPr>
          <p:spPr>
            <a:xfrm rot="5400000" flipH="1">
              <a:off x="1289685" y="5116843"/>
              <a:ext cx="321310" cy="160655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 w="0">
              <a:noFill/>
              <a:prstDash/>
            </a:ln>
          </p:spPr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/>
            </a:p>
          </p:txBody>
        </p:sp>
        <p:sp>
          <p:nvSpPr>
            <p:cNvPr id="72" name="텍스트 상자 2097"/>
            <p:cNvSpPr txBox="1">
              <a:spLocks/>
            </p:cNvSpPr>
            <p:nvPr/>
          </p:nvSpPr>
          <p:spPr>
            <a:xfrm>
              <a:off x="838718" y="4898189"/>
              <a:ext cx="226060" cy="545466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indent="0" algn="l" defTabSz="508000" eaLnBrk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4000" b="1" cap="none" dirty="0">
                  <a:solidFill>
                    <a:schemeClr val="bg1"/>
                  </a:solidFill>
                  <a:latin typeface="맑은 고딕" charset="0"/>
                  <a:ea typeface="맑은 고딕" charset="0"/>
                </a:rPr>
                <a:t>3</a:t>
              </a:r>
            </a:p>
          </p:txBody>
        </p:sp>
      </p:grpSp>
      <p:sp>
        <p:nvSpPr>
          <p:cNvPr id="26" name="TextBox 25"/>
          <p:cNvSpPr txBox="1">
            <a:spLocks/>
          </p:cNvSpPr>
          <p:nvPr/>
        </p:nvSpPr>
        <p:spPr>
          <a:xfrm>
            <a:off x="1691680" y="142852"/>
            <a:ext cx="4393565" cy="46101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ctr" defTabSz="914400" eaLnBrk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산재사</a:t>
            </a:r>
            <a:r>
              <a:rPr lang="ko-KR" altLang="en-US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망사고</a:t>
            </a:r>
            <a:r>
              <a:rPr lang="en-US" altLang="ko-KR" sz="2400" b="1" cap="none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의 </a:t>
            </a:r>
            <a:r>
              <a:rPr lang="en-US" altLang="ko-KR" sz="2400" b="1" cap="none" dirty="0" err="1">
                <a:solidFill>
                  <a:schemeClr val="bg1"/>
                </a:solidFill>
                <a:latin typeface="맑은 고딕" charset="0"/>
                <a:ea typeface="맑은 고딕" charset="0"/>
              </a:rPr>
              <a:t>현주소</a:t>
            </a:r>
            <a:endParaRPr lang="ko-KR" altLang="en-US" sz="2400" b="1" cap="none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1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그룹 13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5" name="모서리가 둥근 직사각형 1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6" name="TextBox 15"/>
            <p:cNvSpPr txBox="1">
              <a:spLocks/>
            </p:cNvSpPr>
            <p:nvPr/>
          </p:nvSpPr>
          <p:spPr>
            <a:xfrm>
              <a:off x="1149350" y="1260134"/>
              <a:ext cx="6014938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eaLnBrk="0" fontAlgn="base">
                <a:lnSpc>
                  <a:spcPct val="120000"/>
                </a:lnSpc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이동식비계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상부에서 </a:t>
              </a:r>
              <a:r>
                <a: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추락</a:t>
              </a: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 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/>
                  <a:ea typeface="맑은 고딕"/>
                </a:rPr>
                <a:t>(2.8%)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7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8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그림 18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20" name="직사각형 4"/>
          <p:cNvSpPr/>
          <p:nvPr/>
        </p:nvSpPr>
        <p:spPr>
          <a:xfrm>
            <a:off x="1458722" y="2175191"/>
            <a:ext cx="7145726" cy="141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작업 중 추락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7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내려오던 중 추락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3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381000" algn="just">
              <a:lnSpc>
                <a:spcPct val="150000"/>
              </a:lnSpc>
            </a:pP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해체 중 추락 </a:t>
            </a:r>
            <a:r>
              <a:rPr lang="en-US" altLang="ko-KR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sz="2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18"/>
          <p:cNvGrpSpPr/>
          <p:nvPr/>
        </p:nvGrpSpPr>
        <p:grpSpPr>
          <a:xfrm>
            <a:off x="1267100" y="2395010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4"/>
          <p:cNvGrpSpPr/>
          <p:nvPr/>
        </p:nvGrpSpPr>
        <p:grpSpPr>
          <a:xfrm>
            <a:off x="1259632" y="2852936"/>
            <a:ext cx="179705" cy="179705"/>
            <a:chOff x="683260" y="1793240"/>
            <a:chExt cx="179705" cy="179705"/>
          </a:xfrm>
        </p:grpSpPr>
        <p:sp>
          <p:nvSpPr>
            <p:cNvPr id="25" name="타원 24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4"/>
          <p:cNvGrpSpPr/>
          <p:nvPr/>
        </p:nvGrpSpPr>
        <p:grpSpPr>
          <a:xfrm>
            <a:off x="1259632" y="3311618"/>
            <a:ext cx="179705" cy="179705"/>
            <a:chOff x="683260" y="1793240"/>
            <a:chExt cx="179705" cy="179705"/>
          </a:xfrm>
        </p:grpSpPr>
        <p:sp>
          <p:nvSpPr>
            <p:cNvPr id="28" name="타원 27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90</a:t>
            </a:fld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715264" y="1700809"/>
            <a:ext cx="7673160" cy="47525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91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이동식비계 안전점검 체크포인트</a:t>
              </a: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pic>
        <p:nvPicPr>
          <p:cNvPr id="23" name="_x675024184" descr="EMB0000919059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890762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모서리가 둥근 직사각형 15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92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64752" y="3789040"/>
            <a:ext cx="590298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2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ea"/>
                <a:ea typeface="+mn-ea"/>
              </a:rPr>
              <a:t>이동식비계 안전점검 체크포인트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577237" y="1260134"/>
            <a:ext cx="7884773" cy="387798"/>
            <a:chOff x="577237" y="1260134"/>
            <a:chExt cx="7884773" cy="387798"/>
          </a:xfrm>
        </p:grpSpPr>
        <p:sp>
          <p:nvSpPr>
            <p:cNvPr id="13" name="모서리가 둥근 직사각형 12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1149350" y="1260134"/>
              <a:ext cx="3621405" cy="38779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이동식비계</a:t>
              </a: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] </a:t>
              </a:r>
              <a:r>
                <a:rPr lang="ko-KR" altLang="en-US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안전점검 체크포인트</a:t>
              </a:r>
            </a:p>
          </p:txBody>
        </p:sp>
        <p:grpSp>
          <p:nvGrpSpPr>
            <p:cNvPr id="15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6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그림 16" descr="아이콘_비계2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971602" y="1844824"/>
          <a:ext cx="7416820" cy="4333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구분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번호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점 검 내 용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점검</a:t>
                      </a:r>
                      <a:endParaRPr lang="en-US" altLang="ko-KR" sz="1200" b="1" dirty="0"/>
                    </a:p>
                    <a:p>
                      <a:pPr algn="ctr" latinLnBrk="1"/>
                      <a:r>
                        <a:rPr lang="ko-KR" altLang="en-US" sz="1200" b="1" dirty="0"/>
                        <a:t>결과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조치</a:t>
                      </a:r>
                      <a:endParaRPr lang="en-US" altLang="ko-KR" sz="1200" b="1" dirty="0"/>
                    </a:p>
                    <a:p>
                      <a:pPr algn="ctr" latinLnBrk="1"/>
                      <a:r>
                        <a:rPr lang="ko-KR" altLang="en-US" sz="1200" b="1" dirty="0"/>
                        <a:t>사항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j-ea"/>
                          <a:ea typeface="+mj-ea"/>
                        </a:rPr>
                        <a:t>안전난간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1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상부난간대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(90~120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㎝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중간난간대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상부난간대와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 발판의 중간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 설치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작업발판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2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폭은 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㎝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두께 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3.5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㎝이상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전부분에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 걸쳐 </a:t>
                      </a:r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밀실하게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 깔 것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승강설비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3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승강설비를 부착하여 사용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설치높이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4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밑변 최소길이의 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배 이하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표 지 판 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5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최대적재하중 및 사용책임자를 명시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바퀴구름 </a:t>
                      </a:r>
                      <a:endParaRPr lang="en-US" altLang="ko-KR" sz="1200" b="1" dirty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방지장치 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6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비계의 갑작스런 이동방지를 위하여 바퀴 고정장치 부착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발끝막이판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폭목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) 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7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공구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재료의 낙하방지를 위해 </a:t>
                      </a:r>
                      <a:r>
                        <a:rPr lang="en-US" altLang="ko-KR" sz="1200" b="1" dirty="0"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㎝높이로 설치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86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>
                          <a:latin typeface="+mn-ea"/>
                          <a:ea typeface="+mn-ea"/>
                        </a:rPr>
                        <a:t>달줄사용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+mj-ea"/>
                          <a:ea typeface="+mj-ea"/>
                        </a:rPr>
                        <a:t>8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 dirty="0">
                          <a:latin typeface="+mn-ea"/>
                          <a:ea typeface="+mn-ea"/>
                        </a:rPr>
                        <a:t>재료 공구 등을 올리거나 내릴 때는 포대 및 로프 사용</a:t>
                      </a:r>
                      <a:endParaRPr lang="ko-KR" altLang="en-US" sz="12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2" name="모서리가 둥근 직사각형 21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93</a:t>
            </a:fld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715264" y="1700809"/>
            <a:ext cx="7673160" cy="38164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8" name="모서리가 둥근 직사각형 17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9" name="TextBox 18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이동식비계 작업 중 추락</a:t>
              </a:r>
            </a:p>
          </p:txBody>
        </p:sp>
        <p:sp>
          <p:nvSpPr>
            <p:cNvPr id="20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그림 20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22" name="TextBox 21"/>
          <p:cNvSpPr txBox="1">
            <a:spLocks/>
          </p:cNvSpPr>
          <p:nvPr/>
        </p:nvSpPr>
        <p:spPr>
          <a:xfrm>
            <a:off x="755576" y="5661248"/>
            <a:ext cx="7632848" cy="5232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아파트 신축공사 현장에서 재해자가 이동식비계 상부에서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PVC 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배관 연결작업 중 노후화된 이동식 비계가 작업자의 하중을 견디지 못하고 넘어지면서 추락 사망한 재해임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  <a:latin typeface="굴림"/>
              <a:ea typeface="굴림"/>
              <a:cs typeface="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971600" y="1916832"/>
            <a:ext cx="7128792" cy="3235600"/>
            <a:chOff x="397892" y="3718462"/>
            <a:chExt cx="7918524" cy="3594042"/>
          </a:xfrm>
        </p:grpSpPr>
        <p:pic>
          <p:nvPicPr>
            <p:cNvPr id="34" name="_x371799280" descr="EMB000025fc01c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892" y="3718462"/>
              <a:ext cx="4102100" cy="35940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_x371848872" descr="EMB000025fc01c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8896" y="3718462"/>
              <a:ext cx="3737520" cy="35940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모서리가 둥근 직사각형 2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94</a:t>
            </a:fld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5264" y="1700809"/>
            <a:ext cx="7673160" cy="43204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5" name="모서리가 둥근 직사각형 4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6" name="TextBox 5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부러지고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변현된</a:t>
              </a: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 </a:t>
              </a:r>
              <a:r>
                <a:rPr lang="ko-KR" altLang="en-US" sz="1600" b="1" spc="-150" dirty="0" err="1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교차가새</a:t>
              </a:r>
              <a:endParaRPr lang="ko-KR" altLang="en-US" sz="1600" b="1" spc="-150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sp>
          <p:nvSpPr>
            <p:cNvPr id="7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그림 7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2" name="그룹 21"/>
          <p:cNvGrpSpPr/>
          <p:nvPr/>
        </p:nvGrpSpPr>
        <p:grpSpPr>
          <a:xfrm>
            <a:off x="969056" y="1916833"/>
            <a:ext cx="7131335" cy="3816424"/>
            <a:chOff x="331788" y="3677374"/>
            <a:chExt cx="8272660" cy="4427218"/>
          </a:xfrm>
        </p:grpSpPr>
        <p:pic>
          <p:nvPicPr>
            <p:cNvPr id="20" name="_x371847992" descr="EMB000025fc01d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788" y="3677374"/>
              <a:ext cx="4153619" cy="44272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_x371847352" descr="EMB000025fc01d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3677374"/>
              <a:ext cx="3960440" cy="44272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모서리가 둥근 직사각형 13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95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6" name="TextBox 4"/>
          <p:cNvSpPr txBox="1">
            <a:spLocks/>
          </p:cNvSpPr>
          <p:nvPr/>
        </p:nvSpPr>
        <p:spPr>
          <a:xfrm>
            <a:off x="1043304" y="1787332"/>
            <a:ext cx="7561143" cy="272382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이동식비계 전도방지조치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미실시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비계재료 불량 자재 사용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이동식비계 작업발판 상부 안전난간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미설치</a:t>
            </a:r>
            <a:endParaRPr lang="ko-KR" altLang="en-US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endParaRPr lang="ko-KR" altLang="en-US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endParaRPr lang="ko-KR" altLang="en-US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18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/>
          <p:cNvSpPr txBox="1">
            <a:spLocks/>
          </p:cNvSpPr>
          <p:nvPr/>
        </p:nvSpPr>
        <p:spPr>
          <a:xfrm>
            <a:off x="1043305" y="3501008"/>
            <a:ext cx="7418704" cy="16158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예방대책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이동식비계 전도방지조치 철저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      비계재료 검수 철저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      이동식비계 작업발판 상부 안전난간 설치 철저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21" name="그룹 22"/>
          <p:cNvGrpSpPr/>
          <p:nvPr/>
        </p:nvGrpSpPr>
        <p:grpSpPr>
          <a:xfrm>
            <a:off x="1356042" y="4076058"/>
            <a:ext cx="179705" cy="179705"/>
            <a:chOff x="683260" y="1793240"/>
            <a:chExt cx="179705" cy="179705"/>
          </a:xfrm>
        </p:grpSpPr>
        <p:sp>
          <p:nvSpPr>
            <p:cNvPr id="22" name="타원 21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359413" y="2719601"/>
            <a:ext cx="179705" cy="179705"/>
            <a:chOff x="683260" y="1793240"/>
            <a:chExt cx="179705" cy="179705"/>
          </a:xfrm>
        </p:grpSpPr>
        <p:sp>
          <p:nvSpPr>
            <p:cNvPr id="26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1359413" y="3088187"/>
            <a:ext cx="179705" cy="179705"/>
            <a:chOff x="683260" y="1793240"/>
            <a:chExt cx="179705" cy="179705"/>
          </a:xfrm>
        </p:grpSpPr>
        <p:sp>
          <p:nvSpPr>
            <p:cNvPr id="29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1359413" y="4427061"/>
            <a:ext cx="179705" cy="179705"/>
            <a:chOff x="683260" y="1793240"/>
            <a:chExt cx="179705" cy="179705"/>
          </a:xfrm>
        </p:grpSpPr>
        <p:sp>
          <p:nvSpPr>
            <p:cNvPr id="32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1359413" y="4795647"/>
            <a:ext cx="179705" cy="179705"/>
            <a:chOff x="683260" y="1793240"/>
            <a:chExt cx="179705" cy="179705"/>
          </a:xfrm>
        </p:grpSpPr>
        <p:sp>
          <p:nvSpPr>
            <p:cNvPr id="35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8" name="모서리가 둥근 직사각형 37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96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15264" y="1700809"/>
            <a:ext cx="7673160" cy="3960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이동식비계 작업 중 추락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grpSp>
        <p:nvGrpSpPr>
          <p:cNvPr id="22" name="그룹 21"/>
          <p:cNvGrpSpPr/>
          <p:nvPr/>
        </p:nvGrpSpPr>
        <p:grpSpPr>
          <a:xfrm>
            <a:off x="971600" y="1988841"/>
            <a:ext cx="7128792" cy="3312367"/>
            <a:chOff x="458908" y="3572236"/>
            <a:chExt cx="7929516" cy="3684420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8" y="3572236"/>
              <a:ext cx="4113091" cy="3668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_x393146168" descr="DRW00002eac039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556" y="3574299"/>
              <a:ext cx="3683868" cy="36823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TextBox 22"/>
          <p:cNvSpPr txBox="1">
            <a:spLocks/>
          </p:cNvSpPr>
          <p:nvPr/>
        </p:nvSpPr>
        <p:spPr>
          <a:xfrm>
            <a:off x="755576" y="5786100"/>
            <a:ext cx="7632848" cy="52322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00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사옥 신축 공사 현장에서 이동식비계 </a:t>
            </a:r>
            <a:r>
              <a: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2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단 작업발판 상부에서 </a:t>
            </a:r>
            <a:r>
              <a:rPr lang="ko-KR" altLang="en-US" sz="14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조적작업</a:t>
            </a: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중 몸의 중심을 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>
              <a:defRPr/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잃고 추락하여 사망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1149350" y="3456951"/>
            <a:ext cx="1724179" cy="5435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094525" y="3564842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사고 전 </a:t>
            </a:r>
            <a:r>
              <a:rPr lang="ko-KR" altLang="en-US" sz="1400" b="1" dirty="0" err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피재자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위치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2951913" y="3358023"/>
            <a:ext cx="1643075" cy="4996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001632" y="3456951"/>
            <a:ext cx="1714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동료작업자 위치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97</a:t>
            </a:fld>
            <a:endParaRPr lang="ko-KR" altLang="en-US"/>
          </a:p>
        </p:txBody>
      </p:sp>
      <p:grpSp>
        <p:nvGrpSpPr>
          <p:cNvPr id="18" name="그룹 17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9" name="모서리가 둥근 직사각형 18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20" name="TextBox 19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21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22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그림 22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24" name="TextBox 4"/>
          <p:cNvSpPr txBox="1">
            <a:spLocks/>
          </p:cNvSpPr>
          <p:nvPr/>
        </p:nvSpPr>
        <p:spPr>
          <a:xfrm>
            <a:off x="1043304" y="1787332"/>
            <a:ext cx="7561143" cy="124649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이동식비계 작업발판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단부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안전난간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미설치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개인보호구 미착용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26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1359413" y="2719601"/>
            <a:ext cx="179705" cy="179705"/>
            <a:chOff x="683260" y="1793240"/>
            <a:chExt cx="179705" cy="179705"/>
          </a:xfrm>
        </p:grpSpPr>
        <p:sp>
          <p:nvSpPr>
            <p:cNvPr id="33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1043305" y="3212976"/>
            <a:ext cx="7418704" cy="1246495"/>
            <a:chOff x="1043305" y="3501008"/>
            <a:chExt cx="7418704" cy="1246495"/>
          </a:xfrm>
        </p:grpSpPr>
        <p:sp>
          <p:nvSpPr>
            <p:cNvPr id="28" name="TextBox 27"/>
            <p:cNvSpPr txBox="1">
              <a:spLocks/>
            </p:cNvSpPr>
            <p:nvPr/>
          </p:nvSpPr>
          <p:spPr>
            <a:xfrm>
              <a:off x="1043305" y="3501008"/>
              <a:ext cx="7418704" cy="124649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algn="l" defTabSz="914400" eaLnBrk="0" fontAlgn="base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[ </a:t>
              </a:r>
              <a:r>
                <a:rPr lang="en-US" altLang="ko-KR" sz="1800" b="1" cap="none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예방대책</a:t>
              </a:r>
              <a:r>
                <a:rPr lang="en-US" altLang="ko-KR" sz="18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]</a:t>
              </a:r>
              <a:endPara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      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이동식비계 작업발판 </a:t>
              </a:r>
              <a:r>
                <a:rPr lang="ko-KR" altLang="en-US" sz="1600" b="1" dirty="0" err="1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단부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 안전난간 설치 철저</a:t>
              </a:r>
              <a:endPara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endParaRPr>
            </a:p>
            <a:p>
              <a:pPr eaLnBrk="0" fontAlgn="base">
                <a:lnSpc>
                  <a:spcPct val="150000"/>
                </a:lnSpc>
              </a:pP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       개인보호구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(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안전모</a:t>
              </a:r>
              <a:r>
                <a:rPr lang="en-US" altLang="ko-KR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) </a:t>
              </a:r>
              <a:r>
                <a:rPr lang="ko-KR" altLang="en-US" sz="1600" b="1" dirty="0">
                  <a:solidFill>
                    <a:schemeClr val="bg2">
                      <a:lumMod val="25000"/>
                    </a:schemeClr>
                  </a:solidFill>
                  <a:latin typeface="+mj-ea"/>
                  <a:cs typeface=""/>
                </a:rPr>
                <a:t>착용 후 작업</a:t>
              </a:r>
              <a:endParaRPr lang="en-US" altLang="ko-KR" sz="1400" b="1" dirty="0">
                <a:solidFill>
                  <a:schemeClr val="bg2">
                    <a:lumMod val="25000"/>
                  </a:schemeClr>
                </a:solidFill>
                <a:latin typeface="+mj-ea"/>
              </a:endParaRPr>
            </a:p>
          </p:txBody>
        </p:sp>
        <p:grpSp>
          <p:nvGrpSpPr>
            <p:cNvPr id="29" name="그룹 22"/>
            <p:cNvGrpSpPr/>
            <p:nvPr/>
          </p:nvGrpSpPr>
          <p:grpSpPr>
            <a:xfrm>
              <a:off x="1356042" y="4076058"/>
              <a:ext cx="179705" cy="179705"/>
              <a:chOff x="683260" y="1793240"/>
              <a:chExt cx="179705" cy="179705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1359413" y="4427061"/>
              <a:ext cx="179705" cy="179705"/>
              <a:chOff x="683260" y="1793240"/>
              <a:chExt cx="179705" cy="179705"/>
            </a:xfrm>
          </p:grpSpPr>
          <p:sp>
            <p:nvSpPr>
              <p:cNvPr id="39" name="타원 12"/>
              <p:cNvSpPr/>
              <p:nvPr/>
            </p:nvSpPr>
            <p:spPr>
              <a:xfrm>
                <a:off x="683260" y="1793240"/>
                <a:ext cx="179705" cy="17970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6"/>
              <p:cNvSpPr>
                <a:spLocks/>
              </p:cNvSpPr>
              <p:nvPr/>
            </p:nvSpPr>
            <p:spPr bwMode="auto">
              <a:xfrm>
                <a:off x="730250" y="1824355"/>
                <a:ext cx="86995" cy="116840"/>
              </a:xfrm>
              <a:custGeom>
                <a:avLst/>
                <a:gdLst>
                  <a:gd name="T0" fmla="*/ 33 w 230"/>
                  <a:gd name="T1" fmla="*/ 397 h 397"/>
                  <a:gd name="T2" fmla="*/ 12 w 230"/>
                  <a:gd name="T3" fmla="*/ 388 h 397"/>
                  <a:gd name="T4" fmla="*/ 12 w 230"/>
                  <a:gd name="T5" fmla="*/ 344 h 397"/>
                  <a:gd name="T6" fmla="*/ 156 w 230"/>
                  <a:gd name="T7" fmla="*/ 200 h 397"/>
                  <a:gd name="T8" fmla="*/ 12 w 230"/>
                  <a:gd name="T9" fmla="*/ 55 h 397"/>
                  <a:gd name="T10" fmla="*/ 12 w 230"/>
                  <a:gd name="T11" fmla="*/ 12 h 397"/>
                  <a:gd name="T12" fmla="*/ 55 w 230"/>
                  <a:gd name="T13" fmla="*/ 12 h 397"/>
                  <a:gd name="T14" fmla="*/ 221 w 230"/>
                  <a:gd name="T15" fmla="*/ 178 h 397"/>
                  <a:gd name="T16" fmla="*/ 230 w 230"/>
                  <a:gd name="T17" fmla="*/ 200 h 397"/>
                  <a:gd name="T18" fmla="*/ 221 w 230"/>
                  <a:gd name="T19" fmla="*/ 221 h 397"/>
                  <a:gd name="T20" fmla="*/ 55 w 230"/>
                  <a:gd name="T21" fmla="*/ 388 h 397"/>
                  <a:gd name="T22" fmla="*/ 33 w 230"/>
                  <a:gd name="T23" fmla="*/ 39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" h="397">
                    <a:moveTo>
                      <a:pt x="33" y="397"/>
                    </a:moveTo>
                    <a:cubicBezTo>
                      <a:pt x="25" y="397"/>
                      <a:pt x="18" y="394"/>
                      <a:pt x="12" y="388"/>
                    </a:cubicBezTo>
                    <a:cubicBezTo>
                      <a:pt x="0" y="376"/>
                      <a:pt x="0" y="356"/>
                      <a:pt x="12" y="344"/>
                    </a:cubicBezTo>
                    <a:cubicBezTo>
                      <a:pt x="156" y="200"/>
                      <a:pt x="156" y="200"/>
                      <a:pt x="156" y="200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0" y="43"/>
                      <a:pt x="0" y="24"/>
                      <a:pt x="12" y="12"/>
                    </a:cubicBezTo>
                    <a:cubicBezTo>
                      <a:pt x="24" y="0"/>
                      <a:pt x="43" y="0"/>
                      <a:pt x="55" y="12"/>
                    </a:cubicBezTo>
                    <a:cubicBezTo>
                      <a:pt x="221" y="178"/>
                      <a:pt x="221" y="178"/>
                      <a:pt x="221" y="178"/>
                    </a:cubicBezTo>
                    <a:cubicBezTo>
                      <a:pt x="227" y="184"/>
                      <a:pt x="230" y="192"/>
                      <a:pt x="230" y="200"/>
                    </a:cubicBezTo>
                    <a:cubicBezTo>
                      <a:pt x="230" y="208"/>
                      <a:pt x="227" y="216"/>
                      <a:pt x="221" y="221"/>
                    </a:cubicBezTo>
                    <a:cubicBezTo>
                      <a:pt x="55" y="388"/>
                      <a:pt x="55" y="388"/>
                      <a:pt x="55" y="388"/>
                    </a:cubicBezTo>
                    <a:cubicBezTo>
                      <a:pt x="49" y="394"/>
                      <a:pt x="41" y="397"/>
                      <a:pt x="33" y="39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7" name="모서리가 둥근 직사각형 36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98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715264" y="1700809"/>
            <a:ext cx="7673160" cy="38164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680720" y="1268730"/>
            <a:ext cx="7781290" cy="363855"/>
            <a:chOff x="680720" y="1268730"/>
            <a:chExt cx="7781290" cy="363855"/>
          </a:xfrm>
        </p:grpSpPr>
        <p:sp>
          <p:nvSpPr>
            <p:cNvPr id="12" name="모서리가 둥근 직사각형 11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3" name="TextBox 12"/>
            <p:cNvSpPr txBox="1">
              <a:spLocks/>
            </p:cNvSpPr>
            <p:nvPr/>
          </p:nvSpPr>
          <p:spPr>
            <a:xfrm>
              <a:off x="1149350" y="1346860"/>
              <a:ext cx="5942930" cy="26468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ko-KR" altLang="en-US" sz="1600" b="1" spc="-150" dirty="0">
                  <a:solidFill>
                    <a:schemeClr val="bg2">
                      <a:lumMod val="25000"/>
                    </a:schemeClr>
                  </a:solidFill>
                  <a:latin typeface="+mj-ea"/>
                </a:rPr>
                <a:t>이동식비계 작업 중 추락</a:t>
              </a:r>
            </a:p>
          </p:txBody>
        </p:sp>
        <p:sp>
          <p:nvSpPr>
            <p:cNvPr id="14" name="Rounded Rectangle 7"/>
            <p:cNvSpPr/>
            <p:nvPr/>
          </p:nvSpPr>
          <p:spPr>
            <a:xfrm>
              <a:off x="680720" y="1268730"/>
              <a:ext cx="426214" cy="35599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그림 14" descr="아이콘_비계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113" y="1357298"/>
              <a:ext cx="227866" cy="210131"/>
            </a:xfrm>
            <a:prstGeom prst="rect">
              <a:avLst/>
            </a:prstGeom>
          </p:spPr>
        </p:pic>
      </p:grpSp>
      <p:sp>
        <p:nvSpPr>
          <p:cNvPr id="16" name="TextBox 15"/>
          <p:cNvSpPr txBox="1">
            <a:spLocks/>
          </p:cNvSpPr>
          <p:nvPr/>
        </p:nvSpPr>
        <p:spPr>
          <a:xfrm>
            <a:off x="755576" y="5661248"/>
            <a:ext cx="7704856" cy="55791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ko-KR" altLang="en-US" sz="14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바퀴구름 방지장치가 없는 이동식비계 상부에서 미장작업 중 이동식비계의 갑작스러운 이동에 의해 재해자가 몸의 중심을 잃고 추락하여 사망</a:t>
            </a: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971601" y="1988840"/>
            <a:ext cx="7128792" cy="3130482"/>
            <a:chOff x="506090" y="3202686"/>
            <a:chExt cx="7883153" cy="3461746"/>
          </a:xfrm>
        </p:grpSpPr>
        <p:grpSp>
          <p:nvGrpSpPr>
            <p:cNvPr id="21" name="그룹 20"/>
            <p:cNvGrpSpPr/>
            <p:nvPr/>
          </p:nvGrpSpPr>
          <p:grpSpPr>
            <a:xfrm>
              <a:off x="506090" y="3207899"/>
              <a:ext cx="3735710" cy="3456533"/>
              <a:chOff x="755650" y="1844675"/>
              <a:chExt cx="3486150" cy="4392613"/>
            </a:xfrm>
          </p:grpSpPr>
          <p:pic>
            <p:nvPicPr>
              <p:cNvPr id="22" name="Picture 4" descr="청림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650" y="1844675"/>
                <a:ext cx="3486150" cy="439261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Oval 5"/>
              <p:cNvSpPr>
                <a:spLocks noChangeArrowheads="1"/>
              </p:cNvSpPr>
              <p:nvPr/>
            </p:nvSpPr>
            <p:spPr bwMode="auto">
              <a:xfrm>
                <a:off x="1619250" y="5445125"/>
                <a:ext cx="720725" cy="647700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/>
                <a:endParaRPr lang="ko-KR" altLang="en-US"/>
              </a:p>
            </p:txBody>
          </p:sp>
          <p:pic>
            <p:nvPicPr>
              <p:cNvPr id="24" name="Picture 7" descr="그림2-1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59807">
                <a:off x="1503363" y="2105025"/>
                <a:ext cx="1225550" cy="1136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5" name="그룹 24"/>
            <p:cNvGrpSpPr/>
            <p:nvPr/>
          </p:nvGrpSpPr>
          <p:grpSpPr>
            <a:xfrm>
              <a:off x="4427984" y="3202686"/>
              <a:ext cx="3961259" cy="3461746"/>
              <a:chOff x="4571554" y="2492375"/>
              <a:chExt cx="3961259" cy="2955925"/>
            </a:xfrm>
          </p:grpSpPr>
          <p:pic>
            <p:nvPicPr>
              <p:cNvPr id="26" name="Picture 3" descr="청림4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1554" y="2492375"/>
                <a:ext cx="3961259" cy="294957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6" descr="그림3-1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029374">
                <a:off x="4787900" y="3644900"/>
                <a:ext cx="2735263" cy="1803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0" name="모서리가 둥근 직사각형 19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lum bright="85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95" y="5140960"/>
            <a:ext cx="5615305" cy="1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70D60-3109-422B-93E4-4051614BFF41}" type="slidenum">
              <a:rPr lang="ko-KR" altLang="en-US" smtClean="0"/>
              <a:pPr/>
              <a:t>99</a:t>
            </a:fld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577237" y="1260134"/>
            <a:ext cx="7884773" cy="387350"/>
            <a:chOff x="577237" y="1260134"/>
            <a:chExt cx="7884773" cy="387350"/>
          </a:xfrm>
        </p:grpSpPr>
        <p:sp>
          <p:nvSpPr>
            <p:cNvPr id="11" name="모서리가 둥근 직사각형 10"/>
            <p:cNvSpPr>
              <a:spLocks/>
            </p:cNvSpPr>
            <p:nvPr/>
          </p:nvSpPr>
          <p:spPr>
            <a:xfrm>
              <a:off x="827405" y="1268730"/>
              <a:ext cx="7634605" cy="36385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>
              <a:noAutofit/>
            </a:bodyPr>
            <a:lstStyle/>
            <a:p>
              <a:pPr marL="0" indent="0" algn="ctr" defTabSz="914400" eaLnBrk="0" fontAlgn="bas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600" b="0" cap="none" dirty="0">
                <a:latin typeface="맑은 고딕" charset="0"/>
                <a:ea typeface="맑은 고딕" charset="0"/>
              </a:endParaRPr>
            </a:p>
          </p:txBody>
        </p:sp>
        <p:sp>
          <p:nvSpPr>
            <p:cNvPr id="12" name="TextBox 11"/>
            <p:cNvSpPr txBox="1">
              <a:spLocks/>
            </p:cNvSpPr>
            <p:nvPr/>
          </p:nvSpPr>
          <p:spPr>
            <a:xfrm>
              <a:off x="1149350" y="1260134"/>
              <a:ext cx="3621405" cy="38735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>
              <a:spAutoFit/>
            </a:bodyPr>
            <a:lstStyle/>
            <a:p>
              <a:pPr marL="0" indent="0" algn="l" defTabSz="914400" eaLnBrk="0" fontAlgn="base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600" b="1" cap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charset="0"/>
                  <a:ea typeface="맑은 고딕" charset="0"/>
                </a:rPr>
                <a:t>재해발생 원인 및 대책</a:t>
              </a:r>
              <a:endParaRPr lang="ko-KR" altLang="en-US" sz="16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endParaRPr>
            </a:p>
          </p:txBody>
        </p:sp>
        <p:grpSp>
          <p:nvGrpSpPr>
            <p:cNvPr id="13" name="그룹 25"/>
            <p:cNvGrpSpPr/>
            <p:nvPr/>
          </p:nvGrpSpPr>
          <p:grpSpPr>
            <a:xfrm>
              <a:off x="577237" y="1270635"/>
              <a:ext cx="426214" cy="361950"/>
              <a:chOff x="577237" y="1270635"/>
              <a:chExt cx="426214" cy="361950"/>
            </a:xfrm>
          </p:grpSpPr>
          <p:sp>
            <p:nvSpPr>
              <p:cNvPr id="14" name="Delay 4"/>
              <p:cNvSpPr/>
              <p:nvPr/>
            </p:nvSpPr>
            <p:spPr>
              <a:xfrm flipH="1">
                <a:off x="577237" y="1270635"/>
                <a:ext cx="426214" cy="361950"/>
              </a:xfrm>
              <a:prstGeom prst="flowChartDelay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그림 14" descr="아이콘_비계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05377" y="1357298"/>
                <a:ext cx="227866" cy="210131"/>
              </a:xfrm>
              <a:prstGeom prst="rect">
                <a:avLst/>
              </a:prstGeom>
            </p:spPr>
          </p:pic>
        </p:grpSp>
      </p:grpSp>
      <p:sp>
        <p:nvSpPr>
          <p:cNvPr id="16" name="TextBox 4"/>
          <p:cNvSpPr txBox="1">
            <a:spLocks/>
          </p:cNvSpPr>
          <p:nvPr/>
        </p:nvSpPr>
        <p:spPr>
          <a:xfrm>
            <a:off x="1043304" y="1787332"/>
            <a:ext cx="7561143" cy="16158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발생원인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작업발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이동식비계의 바퀴의 갑작스러운 이동을 방지하기 위한 브레이크 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쐐기 등으로 고정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조치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미실시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근로자 개인보호구 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안전모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)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턱끈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미착용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1356042" y="2357351"/>
            <a:ext cx="179705" cy="179705"/>
            <a:chOff x="683260" y="1793240"/>
            <a:chExt cx="179705" cy="179705"/>
          </a:xfrm>
        </p:grpSpPr>
        <p:sp>
          <p:nvSpPr>
            <p:cNvPr id="18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359413" y="3105279"/>
            <a:ext cx="179705" cy="179705"/>
            <a:chOff x="683260" y="1793240"/>
            <a:chExt cx="179705" cy="179705"/>
          </a:xfrm>
        </p:grpSpPr>
        <p:sp>
          <p:nvSpPr>
            <p:cNvPr id="21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TextBox 23"/>
          <p:cNvSpPr txBox="1">
            <a:spLocks/>
          </p:cNvSpPr>
          <p:nvPr/>
        </p:nvSpPr>
        <p:spPr>
          <a:xfrm>
            <a:off x="1043305" y="3573016"/>
            <a:ext cx="7418704" cy="2308324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algn="l" defTabSz="914400" eaLnBrk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[ </a:t>
            </a:r>
            <a:r>
              <a:rPr lang="en-US" altLang="ko-KR" sz="1800" b="1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예방대책</a:t>
            </a:r>
            <a:r>
              <a:rPr lang="en-US" altLang="ko-KR" sz="1800" b="1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]</a:t>
            </a:r>
            <a:endParaRPr lang="en-US" altLang="ko-KR" b="1" dirty="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이동식비계의 바퀴의 갑작스러운 이동을 방지하기 위한 브레이크 쐐기 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등으로 고정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조치 철저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  <a:cs typeface=""/>
            </a:endParaRPr>
          </a:p>
          <a:p>
            <a:pPr eaLnBrk="0" fontAlgn="base">
              <a:lnSpc>
                <a:spcPct val="150000"/>
              </a:lnSpc>
            </a:pP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  <a:cs typeface="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근로자 개인보호구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(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안전모</a:t>
            </a: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)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착용시 </a:t>
            </a:r>
            <a:r>
              <a:rPr lang="ko-KR" altLang="en-US" sz="1600" b="1" dirty="0" err="1">
                <a:solidFill>
                  <a:schemeClr val="bg2">
                    <a:lumMod val="25000"/>
                  </a:schemeClr>
                </a:solidFill>
                <a:latin typeface="+mj-ea"/>
              </a:rPr>
              <a:t>턱끈을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견고히 매는 등 올바르게 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r>
              <a:rPr lang="en-US" altLang="ko-KR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       </a:t>
            </a:r>
            <a:r>
              <a:rPr lang="ko-KR" altLang="en-US" sz="1600" b="1" dirty="0">
                <a:solidFill>
                  <a:schemeClr val="bg2">
                    <a:lumMod val="25000"/>
                  </a:schemeClr>
                </a:solidFill>
                <a:latin typeface="+mj-ea"/>
              </a:rPr>
              <a:t>착용 후 작업</a:t>
            </a:r>
            <a:endParaRPr lang="en-US" altLang="ko-KR" sz="16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  <a:p>
            <a:pPr eaLnBrk="0" fontAlgn="base">
              <a:lnSpc>
                <a:spcPct val="150000"/>
              </a:lnSpc>
            </a:pPr>
            <a:endParaRPr lang="en-US" altLang="ko-KR" sz="1400" b="1" dirty="0">
              <a:solidFill>
                <a:schemeClr val="bg2">
                  <a:lumMod val="25000"/>
                </a:schemeClr>
              </a:solidFill>
              <a:latin typeface="+mj-ea"/>
            </a:endParaRPr>
          </a:p>
        </p:txBody>
      </p:sp>
      <p:grpSp>
        <p:nvGrpSpPr>
          <p:cNvPr id="25" name="그룹 22"/>
          <p:cNvGrpSpPr/>
          <p:nvPr/>
        </p:nvGrpSpPr>
        <p:grpSpPr>
          <a:xfrm>
            <a:off x="1356042" y="4148066"/>
            <a:ext cx="179705" cy="179705"/>
            <a:chOff x="683260" y="1793240"/>
            <a:chExt cx="179705" cy="179705"/>
          </a:xfrm>
        </p:grpSpPr>
        <p:sp>
          <p:nvSpPr>
            <p:cNvPr id="29" name="타원 29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37"/>
          <p:cNvGrpSpPr/>
          <p:nvPr/>
        </p:nvGrpSpPr>
        <p:grpSpPr>
          <a:xfrm>
            <a:off x="1359413" y="4879841"/>
            <a:ext cx="179705" cy="179705"/>
            <a:chOff x="683260" y="1793240"/>
            <a:chExt cx="179705" cy="179705"/>
          </a:xfrm>
        </p:grpSpPr>
        <p:sp>
          <p:nvSpPr>
            <p:cNvPr id="27" name="타원 12"/>
            <p:cNvSpPr/>
            <p:nvPr/>
          </p:nvSpPr>
          <p:spPr>
            <a:xfrm>
              <a:off x="683260" y="1793240"/>
              <a:ext cx="179705" cy="17970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730250" y="1824355"/>
              <a:ext cx="86995" cy="116840"/>
            </a:xfrm>
            <a:custGeom>
              <a:avLst/>
              <a:gdLst>
                <a:gd name="T0" fmla="*/ 33 w 230"/>
                <a:gd name="T1" fmla="*/ 397 h 397"/>
                <a:gd name="T2" fmla="*/ 12 w 230"/>
                <a:gd name="T3" fmla="*/ 388 h 397"/>
                <a:gd name="T4" fmla="*/ 12 w 230"/>
                <a:gd name="T5" fmla="*/ 344 h 397"/>
                <a:gd name="T6" fmla="*/ 156 w 230"/>
                <a:gd name="T7" fmla="*/ 200 h 397"/>
                <a:gd name="T8" fmla="*/ 12 w 230"/>
                <a:gd name="T9" fmla="*/ 55 h 397"/>
                <a:gd name="T10" fmla="*/ 12 w 230"/>
                <a:gd name="T11" fmla="*/ 12 h 397"/>
                <a:gd name="T12" fmla="*/ 55 w 230"/>
                <a:gd name="T13" fmla="*/ 12 h 397"/>
                <a:gd name="T14" fmla="*/ 221 w 230"/>
                <a:gd name="T15" fmla="*/ 178 h 397"/>
                <a:gd name="T16" fmla="*/ 230 w 230"/>
                <a:gd name="T17" fmla="*/ 200 h 397"/>
                <a:gd name="T18" fmla="*/ 221 w 230"/>
                <a:gd name="T19" fmla="*/ 221 h 397"/>
                <a:gd name="T20" fmla="*/ 55 w 230"/>
                <a:gd name="T21" fmla="*/ 388 h 397"/>
                <a:gd name="T22" fmla="*/ 33 w 230"/>
                <a:gd name="T23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397">
                  <a:moveTo>
                    <a:pt x="33" y="397"/>
                  </a:moveTo>
                  <a:cubicBezTo>
                    <a:pt x="25" y="397"/>
                    <a:pt x="18" y="394"/>
                    <a:pt x="12" y="388"/>
                  </a:cubicBezTo>
                  <a:cubicBezTo>
                    <a:pt x="0" y="376"/>
                    <a:pt x="0" y="356"/>
                    <a:pt x="12" y="344"/>
                  </a:cubicBezTo>
                  <a:cubicBezTo>
                    <a:pt x="156" y="200"/>
                    <a:pt x="156" y="200"/>
                    <a:pt x="156" y="20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0" y="43"/>
                    <a:pt x="0" y="24"/>
                    <a:pt x="12" y="12"/>
                  </a:cubicBezTo>
                  <a:cubicBezTo>
                    <a:pt x="24" y="0"/>
                    <a:pt x="43" y="0"/>
                    <a:pt x="55" y="12"/>
                  </a:cubicBezTo>
                  <a:cubicBezTo>
                    <a:pt x="221" y="178"/>
                    <a:pt x="221" y="178"/>
                    <a:pt x="221" y="178"/>
                  </a:cubicBezTo>
                  <a:cubicBezTo>
                    <a:pt x="227" y="184"/>
                    <a:pt x="230" y="192"/>
                    <a:pt x="230" y="200"/>
                  </a:cubicBezTo>
                  <a:cubicBezTo>
                    <a:pt x="230" y="208"/>
                    <a:pt x="227" y="216"/>
                    <a:pt x="221" y="221"/>
                  </a:cubicBezTo>
                  <a:cubicBezTo>
                    <a:pt x="55" y="388"/>
                    <a:pt x="55" y="388"/>
                    <a:pt x="55" y="388"/>
                  </a:cubicBezTo>
                  <a:cubicBezTo>
                    <a:pt x="49" y="394"/>
                    <a:pt x="41" y="397"/>
                    <a:pt x="33" y="39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" name="모서리가 둥근 직사각형 30"/>
          <p:cNvSpPr/>
          <p:nvPr/>
        </p:nvSpPr>
        <p:spPr>
          <a:xfrm>
            <a:off x="1206493" y="139700"/>
            <a:ext cx="365112" cy="428628"/>
          </a:xfrm>
          <a:prstGeom prst="roundRect">
            <a:avLst/>
          </a:prstGeom>
          <a:solidFill>
            <a:srgbClr val="E2A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맑은 고딕" charset="0"/>
                <a:ea typeface="맑은 고딕" charset="0"/>
              </a:rPr>
              <a:t>4</a:t>
            </a:r>
            <a:endParaRPr lang="ko-KR" altLang="en-US" sz="2700" b="1" dirty="0">
              <a:solidFill>
                <a:schemeClr val="bg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71670" y="-17168"/>
            <a:ext cx="4572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</a:rPr>
              <a:t>계획서 현장 </a:t>
            </a:r>
            <a:r>
              <a:rPr lang="en-US" altLang="ko-KR" sz="2000" b="1" dirty="0">
                <a:solidFill>
                  <a:schemeClr val="bg1"/>
                </a:solidFill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</a:rPr>
              <a:t>대 사망 다발 작업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6. </a:t>
            </a:r>
            <a:r>
              <a:rPr lang="ko-KR" altLang="en-US" sz="2400" b="1" dirty="0">
                <a:solidFill>
                  <a:schemeClr val="bg1"/>
                </a:solidFill>
                <a:latin typeface="+mj-lt"/>
              </a:rPr>
              <a:t>이동식비계  작업안전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3250</TotalTime>
  <Words>10435</Words>
  <Application>Microsoft Office PowerPoint</Application>
  <PresentationFormat>화면 슬라이드 쇼(4:3)</PresentationFormat>
  <Paragraphs>2166</Paragraphs>
  <Slides>122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122</vt:i4>
      </vt:variant>
    </vt:vector>
  </HeadingPairs>
  <TitlesOfParts>
    <vt:vector size="130" baseType="lpstr">
      <vt:lpstr>Arial</vt:lpstr>
      <vt:lpstr>굴림</vt:lpstr>
      <vt:lpstr>맑은 고딕</vt:lpstr>
      <vt:lpstr>Office 테마</vt:lpstr>
      <vt:lpstr>디자인 사용자 지정</vt:lpstr>
      <vt:lpstr>1_디자인 사용자 지정</vt:lpstr>
      <vt:lpstr>2_디자인 사용자 지정</vt:lpstr>
      <vt:lpstr>3_디자인 사용자 지정</vt:lpstr>
      <vt:lpstr>건설업  유해·위험방지계획서   대상현장 관계자 교육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건설업  유해위험방지계획서   대상현장 관계자 교육</dc:title>
  <dc:creator>1</dc:creator>
  <cp:lastModifiedBy>Master</cp:lastModifiedBy>
  <cp:revision>333</cp:revision>
  <dcterms:created xsi:type="dcterms:W3CDTF">2018-05-28T12:26:35Z</dcterms:created>
  <dcterms:modified xsi:type="dcterms:W3CDTF">2019-06-03T05:34:45Z</dcterms:modified>
</cp:coreProperties>
</file>