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4" r:id="rId2"/>
    <p:sldMasterId id="2147483732" r:id="rId3"/>
    <p:sldMasterId id="2147483672" r:id="rId4"/>
    <p:sldMasterId id="2147483708" r:id="rId5"/>
    <p:sldMasterId id="2147483720" r:id="rId6"/>
  </p:sldMasterIdLst>
  <p:notesMasterIdLst>
    <p:notesMasterId r:id="rId28"/>
  </p:notesMasterIdLst>
  <p:handoutMasterIdLst>
    <p:handoutMasterId r:id="rId29"/>
  </p:handoutMasterIdLst>
  <p:sldIdLst>
    <p:sldId id="269" r:id="rId7"/>
    <p:sldId id="520" r:id="rId8"/>
    <p:sldId id="521" r:id="rId9"/>
    <p:sldId id="516" r:id="rId10"/>
    <p:sldId id="522" r:id="rId11"/>
    <p:sldId id="504" r:id="rId12"/>
    <p:sldId id="523" r:id="rId13"/>
    <p:sldId id="506" r:id="rId14"/>
    <p:sldId id="524" r:id="rId15"/>
    <p:sldId id="508" r:id="rId16"/>
    <p:sldId id="510" r:id="rId17"/>
    <p:sldId id="525" r:id="rId18"/>
    <p:sldId id="499" r:id="rId19"/>
    <p:sldId id="526" r:id="rId20"/>
    <p:sldId id="517" r:id="rId21"/>
    <p:sldId id="518" r:id="rId22"/>
    <p:sldId id="519" r:id="rId23"/>
    <p:sldId id="527" r:id="rId24"/>
    <p:sldId id="528" r:id="rId25"/>
    <p:sldId id="529" r:id="rId26"/>
    <p:sldId id="274" r:id="rId27"/>
  </p:sldIdLst>
  <p:sldSz cx="10688638" cy="7562850"/>
  <p:notesSz cx="6807200" cy="9939338"/>
  <p:defaultTextStyle>
    <a:defPPr>
      <a:defRPr lang="en-US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F8D"/>
    <a:srgbClr val="D7DBE7"/>
    <a:srgbClr val="D8E4F6"/>
    <a:srgbClr val="EAEFF5"/>
    <a:srgbClr val="CEE9F0"/>
    <a:srgbClr val="FCD5B5"/>
    <a:srgbClr val="E3F2F7"/>
    <a:srgbClr val="FFF3E9"/>
    <a:srgbClr val="FEECC5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7" autoAdjust="0"/>
    <p:restoredTop sz="94554" autoAdjust="0"/>
  </p:normalViewPr>
  <p:slideViewPr>
    <p:cSldViewPr snapToGrid="0" snapToObjects="1">
      <p:cViewPr varScale="1">
        <p:scale>
          <a:sx n="98" d="100"/>
          <a:sy n="98" d="100"/>
        </p:scale>
        <p:origin x="3426" y="90"/>
      </p:cViewPr>
      <p:guideLst>
        <p:guide orient="horz" pos="2382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-2028" y="-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FF445-F60F-463B-BA96-ECB54AC30CA0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62C25-833E-47B7-918B-5E6F694262D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435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48275-1914-6842-B3A7-DB2F57262240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1525" y="746125"/>
            <a:ext cx="52641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D24E3-481E-E544-823C-6C379C091C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559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D24E3-481E-E544-823C-6C379C091C7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2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D24E3-481E-E544-823C-6C379C091C7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07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D24E3-481E-E544-823C-6C379C091C7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01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D24E3-481E-E544-823C-6C379C091C7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94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D24E3-481E-E544-823C-6C379C091C7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9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847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631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90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56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4506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276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179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17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5884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107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442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161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5807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4879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0881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2364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1208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128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597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8020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612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22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8421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773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774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158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687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9186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685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231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567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0997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14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929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48819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10959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439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3835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415D54FA-0273-4245-B16F-7C075655F07D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B400AD7F-B22E-412C-A5C3-89FB352C5F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2448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0579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02709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42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810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88D9202F-3C1E-4867-83CA-B23BF097EFEC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/>
          <a:lstStyle/>
          <a:p>
            <a:fld id="{A1FA4E59-5B2C-4330-BFCD-EA62CA5CA46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974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 userDrawn="1"/>
        </p:nvSpPr>
        <p:spPr>
          <a:xfrm>
            <a:off x="0" y="0"/>
            <a:ext cx="10688638" cy="7562850"/>
          </a:xfrm>
          <a:prstGeom prst="rect">
            <a:avLst/>
          </a:prstGeom>
          <a:solidFill>
            <a:srgbClr val="B8D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38"/>
          <p:cNvSpPr/>
          <p:nvPr userDrawn="1"/>
        </p:nvSpPr>
        <p:spPr>
          <a:xfrm>
            <a:off x="399122" y="720436"/>
            <a:ext cx="9860877" cy="630000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 w="57150" cmpd="sng"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 dirty="0"/>
          </a:p>
        </p:txBody>
      </p:sp>
      <p:sp>
        <p:nvSpPr>
          <p:cNvPr id="17" name="슬라이드 번호 개체 틀 5"/>
          <p:cNvSpPr txBox="1">
            <a:spLocks/>
          </p:cNvSpPr>
          <p:nvPr userDrawn="1"/>
        </p:nvSpPr>
        <p:spPr>
          <a:xfrm>
            <a:off x="323527" y="7094413"/>
            <a:ext cx="9936471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3F838-261C-484F-AB34-5DF9DF4E25D0}" type="slidenum">
              <a:rPr kumimoji="0" lang="ko-KR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D:\맥 공유\20-3-6\고용노동안전공단로고.pn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9451962" y="7109161"/>
            <a:ext cx="808037" cy="267839"/>
          </a:xfrm>
          <a:prstGeom prst="rect">
            <a:avLst/>
          </a:prstGeom>
          <a:noFill/>
        </p:spPr>
      </p:pic>
      <p:sp>
        <p:nvSpPr>
          <p:cNvPr id="9" name="슬라이드 번호 개체 틀 5"/>
          <p:cNvSpPr txBox="1">
            <a:spLocks/>
          </p:cNvSpPr>
          <p:nvPr userDrawn="1"/>
        </p:nvSpPr>
        <p:spPr>
          <a:xfrm>
            <a:off x="7624916" y="416781"/>
            <a:ext cx="263508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-9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n-ea"/>
                <a:cs typeface="+mn-cs"/>
              </a:rPr>
              <a:t>중대재해처벌법 주요내용</a:t>
            </a:r>
          </a:p>
        </p:txBody>
      </p:sp>
      <p:sp>
        <p:nvSpPr>
          <p:cNvPr id="3" name="수동 입력 2">
            <a:extLst>
              <a:ext uri="{FF2B5EF4-FFF2-40B4-BE49-F238E27FC236}">
                <a16:creationId xmlns:a16="http://schemas.microsoft.com/office/drawing/2014/main" id="{9D75B33D-D57E-CF48-A482-2AEAD247DB6E}"/>
              </a:ext>
            </a:extLst>
          </p:cNvPr>
          <p:cNvSpPr/>
          <p:nvPr userDrawn="1"/>
        </p:nvSpPr>
        <p:spPr>
          <a:xfrm rot="16200000" flipV="1">
            <a:off x="3487822" y="-3487820"/>
            <a:ext cx="900000" cy="7875641"/>
          </a:xfrm>
          <a:prstGeom prst="flowChartManualInput">
            <a:avLst/>
          </a:prstGeom>
          <a:solidFill>
            <a:srgbClr val="005F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321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46751E2-D141-9A47-88FD-FFE4F8F2961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4857"/>
            <a:ext cx="10688638" cy="755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6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46751E2-D141-9A47-88FD-FFE4F8F296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</a:blip>
          <a:stretch>
            <a:fillRect/>
          </a:stretch>
        </p:blipFill>
        <p:spPr>
          <a:xfrm>
            <a:off x="0" y="9715"/>
            <a:ext cx="10688638" cy="7553135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BFC7169F-903D-C547-A9D9-DEC07D541185}"/>
              </a:ext>
            </a:extLst>
          </p:cNvPr>
          <p:cNvSpPr/>
          <p:nvPr userDrawn="1"/>
        </p:nvSpPr>
        <p:spPr>
          <a:xfrm>
            <a:off x="0" y="9715"/>
            <a:ext cx="2215300" cy="7562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F91B3085-4402-EA49-AF2D-07190F055AE8}"/>
              </a:ext>
            </a:extLst>
          </p:cNvPr>
          <p:cNvSpPr/>
          <p:nvPr userDrawn="1"/>
        </p:nvSpPr>
        <p:spPr>
          <a:xfrm>
            <a:off x="1861118" y="1593131"/>
            <a:ext cx="7128000" cy="4536000"/>
          </a:xfrm>
          <a:prstGeom prst="roundRect">
            <a:avLst>
              <a:gd name="adj" fmla="val 7800"/>
            </a:avLst>
          </a:prstGeom>
          <a:solidFill>
            <a:schemeClr val="bg1"/>
          </a:solidFill>
          <a:ln w="76200">
            <a:solidFill>
              <a:srgbClr val="005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878388-9C6F-5D40-951F-5A84A693D920}"/>
              </a:ext>
            </a:extLst>
          </p:cNvPr>
          <p:cNvSpPr txBox="1"/>
          <p:nvPr userDrawn="1"/>
        </p:nvSpPr>
        <p:spPr>
          <a:xfrm>
            <a:off x="1175597" y="1972885"/>
            <a:ext cx="1557643" cy="384165"/>
          </a:xfrm>
          <a:prstGeom prst="rect">
            <a:avLst/>
          </a:prstGeom>
          <a:solidFill>
            <a:schemeClr val="bg1"/>
          </a:solidFill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800" b="1" dirty="0">
                <a:solidFill>
                  <a:srgbClr val="005F8D"/>
                </a:solidFill>
                <a:latin typeface="+mj-ea"/>
                <a:ea typeface="+mj-ea"/>
                <a:cs typeface="나눔스퀘어OTF"/>
              </a:rPr>
              <a:t>CONTENTS</a:t>
            </a:r>
            <a:endParaRPr lang="ko-KR" altLang="en-US" sz="1800" b="1" dirty="0">
              <a:solidFill>
                <a:srgbClr val="005F8D"/>
              </a:solidFill>
              <a:latin typeface="+mj-ea"/>
              <a:ea typeface="+mj-ea"/>
              <a:cs typeface="나눔스퀘어OTF"/>
            </a:endParaRPr>
          </a:p>
        </p:txBody>
      </p:sp>
    </p:spTree>
    <p:extLst>
      <p:ext uri="{BB962C8B-B14F-4D97-AF65-F5344CB8AC3E}">
        <p14:creationId xmlns:p14="http://schemas.microsoft.com/office/powerpoint/2010/main" val="110769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5F9782B-D1D6-924E-9229-E1B61E86EB7E}"/>
              </a:ext>
            </a:extLst>
          </p:cNvPr>
          <p:cNvSpPr/>
          <p:nvPr userDrawn="1"/>
        </p:nvSpPr>
        <p:spPr>
          <a:xfrm>
            <a:off x="0" y="0"/>
            <a:ext cx="10688638" cy="7562850"/>
          </a:xfrm>
          <a:prstGeom prst="rect">
            <a:avLst/>
          </a:prstGeom>
          <a:solidFill>
            <a:srgbClr val="B8D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E3AA45C-63FC-684A-80B0-BED22B9974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30000"/>
          </a:blip>
          <a:stretch>
            <a:fillRect/>
          </a:stretch>
        </p:blipFill>
        <p:spPr>
          <a:xfrm>
            <a:off x="1510959" y="0"/>
            <a:ext cx="9177679" cy="5188688"/>
          </a:xfrm>
          <a:prstGeom prst="rect">
            <a:avLst/>
          </a:prstGeom>
        </p:spPr>
      </p:pic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9A914A7F-565F-D04C-AE39-03628F92EB16}"/>
              </a:ext>
            </a:extLst>
          </p:cNvPr>
          <p:cNvSpPr/>
          <p:nvPr userDrawn="1"/>
        </p:nvSpPr>
        <p:spPr>
          <a:xfrm>
            <a:off x="1861118" y="1385741"/>
            <a:ext cx="1190426" cy="1150069"/>
          </a:xfrm>
          <a:prstGeom prst="roundRect">
            <a:avLst>
              <a:gd name="adj" fmla="val 14357"/>
            </a:avLst>
          </a:prstGeom>
          <a:solidFill>
            <a:schemeClr val="bg1"/>
          </a:solidFill>
          <a:ln w="76200">
            <a:solidFill>
              <a:srgbClr val="005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1D1C9859-CC94-B54A-B6B2-273EDBE891F7}"/>
              </a:ext>
            </a:extLst>
          </p:cNvPr>
          <p:cNvSpPr/>
          <p:nvPr userDrawn="1"/>
        </p:nvSpPr>
        <p:spPr>
          <a:xfrm>
            <a:off x="2638114" y="2168167"/>
            <a:ext cx="5412410" cy="3211908"/>
          </a:xfrm>
          <a:prstGeom prst="roundRect">
            <a:avLst>
              <a:gd name="adj" fmla="val 7268"/>
            </a:avLst>
          </a:prstGeom>
          <a:solidFill>
            <a:schemeClr val="bg1">
              <a:alpha val="70000"/>
            </a:schemeClr>
          </a:solidFill>
          <a:ln w="76200">
            <a:solidFill>
              <a:srgbClr val="005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001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764AE-58A5-487E-AAAB-C6DC31ED31F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0CC5-ABB2-49F5-8961-90549B134DF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F:\2020년 PPT모음\장태열차장PPT3종\산업안전보건법이미지\산안법인사말.jp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-1" y="0"/>
            <a:ext cx="10688639" cy="75628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4988" y="1765300"/>
            <a:ext cx="9618662" cy="4991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3DA94-F3F0-45AF-94C2-89B8400417DF}" type="datetimeFigureOut">
              <a:rPr lang="ko-KR" altLang="en-US" smtClean="0"/>
              <a:pPr/>
              <a:t>2021-12-24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15F25-6ABA-4D6C-ABC4-27270514224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10688638" cy="7562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46"/>
          <p:cNvSpPr/>
          <p:nvPr userDrawn="1"/>
        </p:nvSpPr>
        <p:spPr>
          <a:xfrm>
            <a:off x="930922" y="439650"/>
            <a:ext cx="5627533" cy="1157733"/>
          </a:xfrm>
          <a:prstGeom prst="roundRect">
            <a:avLst>
              <a:gd name="adj" fmla="val 19522"/>
            </a:avLst>
          </a:prstGeom>
          <a:solidFill>
            <a:schemeClr val="accent5">
              <a:lumMod val="75000"/>
              <a:alpha val="56000"/>
            </a:schemeClr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 dirty="0"/>
          </a:p>
        </p:txBody>
      </p:sp>
      <p:sp>
        <p:nvSpPr>
          <p:cNvPr id="9" name="Rounded Rectangle 37"/>
          <p:cNvSpPr/>
          <p:nvPr userDrawn="1"/>
        </p:nvSpPr>
        <p:spPr>
          <a:xfrm>
            <a:off x="399123" y="318690"/>
            <a:ext cx="1278161" cy="1278693"/>
          </a:xfrm>
          <a:prstGeom prst="roundRect">
            <a:avLst>
              <a:gd name="adj" fmla="val 19330"/>
            </a:avLst>
          </a:prstGeom>
          <a:solidFill>
            <a:schemeClr val="accent6"/>
          </a:solidFill>
          <a:ln w="57150" cmpd="sng"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 dirty="0"/>
          </a:p>
        </p:txBody>
      </p:sp>
      <p:sp>
        <p:nvSpPr>
          <p:cNvPr id="10" name="Rounded Rectangle 38"/>
          <p:cNvSpPr/>
          <p:nvPr userDrawn="1"/>
        </p:nvSpPr>
        <p:spPr>
          <a:xfrm>
            <a:off x="399122" y="860393"/>
            <a:ext cx="9860877" cy="6150007"/>
          </a:xfrm>
          <a:prstGeom prst="roundRect">
            <a:avLst>
              <a:gd name="adj" fmla="val 4935"/>
            </a:avLst>
          </a:prstGeom>
          <a:solidFill>
            <a:schemeClr val="bg1"/>
          </a:solidFill>
          <a:ln w="57150" cmpd="sng"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 dirty="0"/>
          </a:p>
        </p:txBody>
      </p:sp>
      <p:sp>
        <p:nvSpPr>
          <p:cNvPr id="11" name="슬라이드 번호 개체 틀 5"/>
          <p:cNvSpPr txBox="1">
            <a:spLocks/>
          </p:cNvSpPr>
          <p:nvPr userDrawn="1"/>
        </p:nvSpPr>
        <p:spPr>
          <a:xfrm>
            <a:off x="323527" y="7094413"/>
            <a:ext cx="9936471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3F838-261C-484F-AB34-5DF9DF4E25D0}" type="slidenum">
              <a:rPr kumimoji="0" lang="ko-KR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 descr="D:\맥 공유\20-3-6\고용노동안전공단로고.pn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9451962" y="7094413"/>
            <a:ext cx="808037" cy="267839"/>
          </a:xfrm>
          <a:prstGeom prst="rect">
            <a:avLst/>
          </a:prstGeom>
          <a:noFill/>
        </p:spPr>
      </p:pic>
      <p:pic>
        <p:nvPicPr>
          <p:cNvPr id="13" name="Picture 2" descr="D:\맥 공유\20-3-9\건설공사\안전권리.pn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9451962" y="475274"/>
            <a:ext cx="808036" cy="236215"/>
          </a:xfrm>
          <a:prstGeom prst="rect">
            <a:avLst/>
          </a:prstGeom>
          <a:noFill/>
        </p:spPr>
      </p:pic>
      <p:sp>
        <p:nvSpPr>
          <p:cNvPr id="14" name="슬라이드 번호 개체 틀 5"/>
          <p:cNvSpPr txBox="1">
            <a:spLocks/>
          </p:cNvSpPr>
          <p:nvPr userDrawn="1"/>
        </p:nvSpPr>
        <p:spPr>
          <a:xfrm>
            <a:off x="435037" y="7094413"/>
            <a:ext cx="373756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1200" cap="none" spc="-9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중대재해처벌법 주요내용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4718047-3CC4-6641-95A5-83CEB3283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419" y="1279932"/>
            <a:ext cx="6781800" cy="4826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026227" y="2636895"/>
            <a:ext cx="6708992" cy="2136632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ko-KR" altLang="en-US" sz="6600" b="1" spc="-350" dirty="0">
                <a:solidFill>
                  <a:schemeClr val="accent6"/>
                </a:solidFill>
                <a:latin typeface="+mj-ea"/>
                <a:ea typeface="+mj-ea"/>
                <a:cs typeface="나눔스퀘어OTF"/>
              </a:rPr>
              <a:t>중대재해처벌법</a:t>
            </a:r>
            <a:endParaRPr lang="en-US" altLang="ko-KR" sz="6600" b="1" spc="-350" dirty="0">
              <a:solidFill>
                <a:schemeClr val="accent6"/>
              </a:solidFill>
              <a:latin typeface="+mj-ea"/>
              <a:ea typeface="+mj-ea"/>
              <a:cs typeface="나눔스퀘어OTF"/>
            </a:endParaRPr>
          </a:p>
          <a:p>
            <a:pPr algn="ctr"/>
            <a:r>
              <a:rPr lang="ko-KR" altLang="en-US" sz="6600" b="1" spc="-350" dirty="0">
                <a:solidFill>
                  <a:schemeClr val="tx2"/>
                </a:solidFill>
                <a:latin typeface="+mj-ea"/>
                <a:ea typeface="+mj-ea"/>
                <a:cs typeface="나눔스퀘어OTF"/>
              </a:rPr>
              <a:t>주요내용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53418" y="4773527"/>
            <a:ext cx="6781801" cy="382305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en-US" altLang="ko-KR" sz="1800" b="1" spc="-150" dirty="0">
                <a:solidFill>
                  <a:schemeClr val="tx2"/>
                </a:solidFill>
                <a:latin typeface="+mj-ea"/>
                <a:ea typeface="+mj-ea"/>
                <a:cs typeface="나눔스퀘어OTF"/>
              </a:rPr>
              <a:t>(2021. 1. 26. </a:t>
            </a:r>
            <a:r>
              <a:rPr lang="ko-KR" altLang="en-US" sz="1800" b="1" spc="-150" dirty="0">
                <a:solidFill>
                  <a:schemeClr val="tx2"/>
                </a:solidFill>
                <a:latin typeface="+mj-ea"/>
                <a:ea typeface="+mj-ea"/>
                <a:cs typeface="나눔스퀘어OTF"/>
              </a:rPr>
              <a:t>공포</a:t>
            </a:r>
            <a:r>
              <a:rPr lang="en-US" altLang="ko-KR" sz="1800" b="1" spc="-150" dirty="0">
                <a:solidFill>
                  <a:schemeClr val="tx2"/>
                </a:solidFill>
                <a:latin typeface="+mj-ea"/>
                <a:ea typeface="+mj-ea"/>
                <a:cs typeface="나눔스퀘어OTF"/>
              </a:rPr>
              <a:t>)</a:t>
            </a:r>
            <a:endParaRPr lang="ko-KR" altLang="en-US" sz="1800" b="1" spc="-150" dirty="0">
              <a:solidFill>
                <a:schemeClr val="tx2"/>
              </a:solidFill>
              <a:latin typeface="+mj-ea"/>
              <a:ea typeface="+mj-ea"/>
              <a:cs typeface="나눔스퀘어OTF"/>
            </a:endParaRPr>
          </a:p>
        </p:txBody>
      </p:sp>
      <p:pic>
        <p:nvPicPr>
          <p:cNvPr id="9" name="Picture 2" descr="C:\Users\Microsoft\Desktop\산업안전보건법_PPT\이미지\저울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638" y="1670884"/>
            <a:ext cx="893998" cy="90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509E37CB-82EF-8749-A884-E5F74FA24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6" y="448637"/>
            <a:ext cx="1392443" cy="403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5935452-59BE-A540-826F-8C1EA61904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980" y="6592530"/>
            <a:ext cx="3348679" cy="5846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68C164-5CE6-BF42-B89D-496E334FEBEE}"/>
              </a:ext>
            </a:extLst>
          </p:cNvPr>
          <p:cNvSpPr txBox="1"/>
          <p:nvPr/>
        </p:nvSpPr>
        <p:spPr>
          <a:xfrm>
            <a:off x="360217" y="6871855"/>
            <a:ext cx="1368000" cy="276999"/>
          </a:xfrm>
          <a:prstGeom prst="rect">
            <a:avLst/>
          </a:prstGeom>
          <a:noFill/>
          <a:ln w="31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spc="-150" dirty="0">
                <a:solidFill>
                  <a:schemeClr val="tx2"/>
                </a:solidFill>
              </a:rPr>
              <a:t>2021-</a:t>
            </a:r>
            <a:r>
              <a:rPr lang="ko-KR" altLang="en-US" sz="1200" spc="-150" dirty="0" err="1">
                <a:solidFill>
                  <a:schemeClr val="tx2"/>
                </a:solidFill>
              </a:rPr>
              <a:t>교육혁신실</a:t>
            </a:r>
            <a:r>
              <a:rPr lang="en-US" altLang="ko-KR" sz="1200" spc="-150" dirty="0">
                <a:solidFill>
                  <a:schemeClr val="tx2"/>
                </a:solidFill>
              </a:rPr>
              <a:t>-25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7A8505-71AB-6947-A25F-90C78EBB8C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5672" y="6798273"/>
            <a:ext cx="1085273" cy="32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76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39A45687-C3E4-704A-A5BF-3C67B2B32593}"/>
              </a:ext>
            </a:extLst>
          </p:cNvPr>
          <p:cNvGrpSpPr/>
          <p:nvPr/>
        </p:nvGrpSpPr>
        <p:grpSpPr>
          <a:xfrm>
            <a:off x="687617" y="1303118"/>
            <a:ext cx="4853880" cy="437467"/>
            <a:chOff x="748577" y="1425038"/>
            <a:chExt cx="4853880" cy="43746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4A66D2-DC93-DF4D-B914-BFD7DFD36C48}"/>
                </a:ext>
              </a:extLst>
            </p:cNvPr>
            <p:cNvSpPr txBox="1"/>
            <p:nvPr/>
          </p:nvSpPr>
          <p:spPr>
            <a:xfrm>
              <a:off x="748577" y="1449422"/>
              <a:ext cx="4853880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처벌내용은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? </a:t>
              </a:r>
              <a:r>
                <a:rPr lang="en-US" altLang="ko-KR" sz="20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7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중대산업재해의 </a:t>
              </a:r>
              <a:r>
                <a:rPr lang="ko-KR" altLang="en-US" sz="1800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양벌규정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</a:endParaRPr>
            </a:p>
          </p:txBody>
        </p:sp>
        <p:cxnSp>
          <p:nvCxnSpPr>
            <p:cNvPr id="28" name="직선 연결선[R] 27">
              <a:extLst>
                <a:ext uri="{FF2B5EF4-FFF2-40B4-BE49-F238E27FC236}">
                  <a16:creationId xmlns:a16="http://schemas.microsoft.com/office/drawing/2014/main" id="{0A5D899C-AB57-C64C-89E6-7D7BD6337499}"/>
                </a:ext>
              </a:extLst>
            </p:cNvPr>
            <p:cNvCxnSpPr>
              <a:cxnSpLocks/>
            </p:cNvCxnSpPr>
            <p:nvPr/>
          </p:nvCxnSpPr>
          <p:spPr>
            <a:xfrm>
              <a:off x="824401" y="1425038"/>
              <a:ext cx="4499439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Picture 2" descr="D:\맥 공유\21-2-15\처벌법12.png">
            <a:extLst>
              <a:ext uri="{FF2B5EF4-FFF2-40B4-BE49-F238E27FC236}">
                <a16:creationId xmlns:a16="http://schemas.microsoft.com/office/drawing/2014/main" id="{CDDB2B0D-5FAC-074B-9B67-3029D8E7F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108345"/>
            <a:ext cx="1007999" cy="823582"/>
          </a:xfrm>
          <a:prstGeom prst="rect">
            <a:avLst/>
          </a:prstGeom>
          <a:noFill/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C26CCAA0-75F7-664A-8596-AAEDE6214697}"/>
              </a:ext>
            </a:extLst>
          </p:cNvPr>
          <p:cNvGrpSpPr/>
          <p:nvPr/>
        </p:nvGrpSpPr>
        <p:grpSpPr>
          <a:xfrm>
            <a:off x="1960211" y="5922630"/>
            <a:ext cx="7560001" cy="751637"/>
            <a:chOff x="1840885" y="5855354"/>
            <a:chExt cx="7560001" cy="751637"/>
          </a:xfrm>
        </p:grpSpPr>
        <p:sp>
          <p:nvSpPr>
            <p:cNvPr id="48" name="양쪽 모서리가 둥근 사각형 47">
              <a:extLst>
                <a:ext uri="{FF2B5EF4-FFF2-40B4-BE49-F238E27FC236}">
                  <a16:creationId xmlns:a16="http://schemas.microsoft.com/office/drawing/2014/main" id="{B3F67E9A-E59F-214C-B9BF-15C34F65D492}"/>
                </a:ext>
              </a:extLst>
            </p:cNvPr>
            <p:cNvSpPr/>
            <p:nvPr/>
          </p:nvSpPr>
          <p:spPr>
            <a:xfrm rot="16200000">
              <a:off x="2233370" y="5463243"/>
              <a:ext cx="727029" cy="1512000"/>
            </a:xfrm>
            <a:prstGeom prst="round2SameRect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49" name="양쪽 모서리가 둥근 사각형 48">
              <a:extLst>
                <a:ext uri="{FF2B5EF4-FFF2-40B4-BE49-F238E27FC236}">
                  <a16:creationId xmlns:a16="http://schemas.microsoft.com/office/drawing/2014/main" id="{19A24647-E9DB-8A47-A26E-86F10FB8175B}"/>
                </a:ext>
              </a:extLst>
            </p:cNvPr>
            <p:cNvSpPr/>
            <p:nvPr/>
          </p:nvSpPr>
          <p:spPr>
            <a:xfrm rot="5400000">
              <a:off x="6049373" y="3231244"/>
              <a:ext cx="727029" cy="5975996"/>
            </a:xfrm>
            <a:prstGeom prst="round2SameRect">
              <a:avLst/>
            </a:prstGeom>
            <a:solidFill>
              <a:srgbClr val="FEECC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7C53CC-FB5A-0840-9528-C2B2F9268B53}"/>
                </a:ext>
              </a:extLst>
            </p:cNvPr>
            <p:cNvSpPr txBox="1"/>
            <p:nvPr/>
          </p:nvSpPr>
          <p:spPr>
            <a:xfrm>
              <a:off x="3601243" y="5855354"/>
              <a:ext cx="5788632" cy="751637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altLang="ko-KR" sz="1500" spc="-90" dirty="0">
                  <a:latin typeface="+mj-ea"/>
                </a:rPr>
                <a:t>• </a:t>
              </a:r>
              <a:r>
                <a:rPr lang="ko-KR" altLang="en-US" sz="1500" spc="-90" dirty="0">
                  <a:latin typeface="+mj-ea"/>
                </a:rPr>
                <a:t>사망자 발생한 경우 </a:t>
              </a:r>
              <a:r>
                <a:rPr lang="en-US" altLang="ko-KR" sz="1500" spc="-90" dirty="0">
                  <a:latin typeface="+mj-ea"/>
                </a:rPr>
                <a:t>:</a:t>
              </a:r>
              <a:r>
                <a:rPr lang="ko-KR" altLang="en-US" sz="1500" spc="-90" dirty="0">
                  <a:latin typeface="+mj-ea"/>
                </a:rPr>
                <a:t> </a:t>
              </a:r>
              <a:r>
                <a:rPr lang="en-US" altLang="ko-KR" sz="1500" b="1" dirty="0"/>
                <a:t>50</a:t>
              </a:r>
              <a:r>
                <a:rPr lang="ko-KR" altLang="en-US" sz="1500" b="1" dirty="0"/>
                <a:t>억원 이하의 벌금형 </a:t>
              </a:r>
              <a:endParaRPr lang="en-US" altLang="ko-KR" sz="1500" b="1" dirty="0"/>
            </a:p>
            <a:p>
              <a:pPr>
                <a:lnSpc>
                  <a:spcPct val="140000"/>
                </a:lnSpc>
              </a:pPr>
              <a:r>
                <a:rPr lang="en-US" altLang="ko-KR" sz="1500" spc="-90" dirty="0">
                  <a:latin typeface="+mj-ea"/>
                </a:rPr>
                <a:t>• </a:t>
              </a:r>
              <a:r>
                <a:rPr lang="ko-KR" altLang="en-US" sz="1500" spc="-90" dirty="0">
                  <a:latin typeface="+mj-ea"/>
                </a:rPr>
                <a:t>부상 또는 질병 발생한 경우 </a:t>
              </a:r>
              <a:r>
                <a:rPr lang="en-US" altLang="ko-KR" sz="1500" b="1" spc="-90" dirty="0">
                  <a:latin typeface="+mj-ea"/>
                </a:rPr>
                <a:t>: </a:t>
              </a:r>
              <a:r>
                <a:rPr lang="en-US" altLang="ko-KR" sz="1500" b="1" dirty="0"/>
                <a:t>10</a:t>
              </a:r>
              <a:r>
                <a:rPr lang="ko-KR" altLang="en-US" sz="1500" b="1" dirty="0"/>
                <a:t>억원 이하의 벌금형</a:t>
              </a:r>
              <a:endParaRPr lang="ko-KR" altLang="en-US" sz="1500" b="1" spc="-90" dirty="0">
                <a:latin typeface="+mj-ea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1F4A026-FF29-D94F-AE6B-F2ED62996BA2}"/>
                </a:ext>
              </a:extLst>
            </p:cNvPr>
            <p:cNvSpPr txBox="1"/>
            <p:nvPr/>
          </p:nvSpPr>
          <p:spPr>
            <a:xfrm>
              <a:off x="1944178" y="6050162"/>
              <a:ext cx="130541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500" b="1" spc="-150" dirty="0">
                  <a:solidFill>
                    <a:schemeClr val="bg1"/>
                  </a:solidFill>
                </a:rPr>
                <a:t>법인이나 기관</a:t>
              </a:r>
              <a:endParaRPr lang="en-US" altLang="ko-KR" sz="1500" b="1" spc="-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83CB040-ABCD-AA4F-8461-DDAF8F023626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DFBDEC-C70D-1748-9CA3-F1D80086D224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36C0448-4DD9-364F-BA75-D8ACC8A51EE2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직선 연결선[R] 17">
              <a:extLst>
                <a:ext uri="{FF2B5EF4-FFF2-40B4-BE49-F238E27FC236}">
                  <a16:creationId xmlns:a16="http://schemas.microsoft.com/office/drawing/2014/main" id="{AB435137-4549-2E4D-AF16-5AE342710370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A934C08-49B7-F841-972D-0E329EC25D7C}"/>
              </a:ext>
            </a:extLst>
          </p:cNvPr>
          <p:cNvSpPr txBox="1"/>
          <p:nvPr/>
        </p:nvSpPr>
        <p:spPr>
          <a:xfrm>
            <a:off x="2193893" y="5107641"/>
            <a:ext cx="7163999" cy="696237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ko-KR" sz="1600" spc="-90" dirty="0"/>
              <a:t>※ </a:t>
            </a:r>
            <a:r>
              <a:rPr lang="ko-KR" altLang="en-US" sz="1600" spc="-120" dirty="0">
                <a:latin typeface="+mj-ea"/>
              </a:rPr>
              <a:t>다만</a:t>
            </a:r>
            <a:r>
              <a:rPr lang="en-US" altLang="ko-KR" sz="1600" b="1" spc="-120" dirty="0">
                <a:latin typeface="+mj-ea"/>
              </a:rPr>
              <a:t>, </a:t>
            </a:r>
            <a:r>
              <a:rPr lang="ko-KR" altLang="en-US" sz="1600" b="1" spc="-12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법인 또는 기관이 안전 및 보건의무 위반행위를 방지하기 위해 해당 업무에 </a:t>
            </a:r>
            <a:endParaRPr lang="en-US" altLang="ko-KR" sz="1600" b="1" spc="-12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  <a:p>
            <a:pPr algn="just">
              <a:lnSpc>
                <a:spcPct val="120000"/>
              </a:lnSpc>
            </a:pPr>
            <a:r>
              <a:rPr lang="en-US" altLang="ko-KR" sz="1600" b="1" spc="-12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    </a:t>
            </a:r>
            <a:r>
              <a:rPr lang="ko-KR" altLang="en-US" sz="1600" b="1" spc="-12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관하여 상당한 주의와 감독을 게을리하지 않은 경우에는 그렇지 않다</a:t>
            </a:r>
            <a:r>
              <a:rPr lang="en-US" altLang="ko-KR" sz="1600" b="1" spc="-12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.</a:t>
            </a:r>
            <a:endParaRPr lang="ko-KR" altLang="en-US" sz="1600" spc="-12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5CD6AF3-3076-5A47-91A1-87448A6E8808}"/>
              </a:ext>
            </a:extLst>
          </p:cNvPr>
          <p:cNvGrpSpPr/>
          <p:nvPr/>
        </p:nvGrpSpPr>
        <p:grpSpPr>
          <a:xfrm>
            <a:off x="1960212" y="2090494"/>
            <a:ext cx="7560000" cy="2934815"/>
            <a:chOff x="1960212" y="2169302"/>
            <a:chExt cx="7560000" cy="2934815"/>
          </a:xfrm>
        </p:grpSpPr>
        <p:sp>
          <p:nvSpPr>
            <p:cNvPr id="37" name="모서리가 둥근 직사각형 36">
              <a:extLst>
                <a:ext uri="{FF2B5EF4-FFF2-40B4-BE49-F238E27FC236}">
                  <a16:creationId xmlns:a16="http://schemas.microsoft.com/office/drawing/2014/main" id="{F3CA915B-1B72-4E4F-ABB7-0467BA41CC71}"/>
                </a:ext>
              </a:extLst>
            </p:cNvPr>
            <p:cNvSpPr/>
            <p:nvPr/>
          </p:nvSpPr>
          <p:spPr>
            <a:xfrm>
              <a:off x="1960212" y="2169302"/>
              <a:ext cx="7560000" cy="2934815"/>
            </a:xfrm>
            <a:prstGeom prst="roundRect">
              <a:avLst>
                <a:gd name="adj" fmla="val 5335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8596B728-0A22-674A-91AB-D2C5C6578C42}"/>
                </a:ext>
              </a:extLst>
            </p:cNvPr>
            <p:cNvGrpSpPr/>
            <p:nvPr/>
          </p:nvGrpSpPr>
          <p:grpSpPr>
            <a:xfrm>
              <a:off x="2204895" y="2391645"/>
              <a:ext cx="6977826" cy="1019403"/>
              <a:chOff x="2204895" y="2391645"/>
              <a:chExt cx="6977826" cy="1019403"/>
            </a:xfrm>
          </p:grpSpPr>
          <p:sp>
            <p:nvSpPr>
              <p:cNvPr id="38" name="모서리가 둥근 직사각형 37">
                <a:extLst>
                  <a:ext uri="{FF2B5EF4-FFF2-40B4-BE49-F238E27FC236}">
                    <a16:creationId xmlns:a16="http://schemas.microsoft.com/office/drawing/2014/main" id="{352CCA83-307E-E740-947A-1D0C18FF4700}"/>
                  </a:ext>
                </a:extLst>
              </p:cNvPr>
              <p:cNvSpPr/>
              <p:nvPr/>
            </p:nvSpPr>
            <p:spPr>
              <a:xfrm>
                <a:off x="7495888" y="2411476"/>
                <a:ext cx="1686833" cy="778321"/>
              </a:xfrm>
              <a:prstGeom prst="roundRect">
                <a:avLst>
                  <a:gd name="adj" fmla="val 9785"/>
                </a:avLst>
              </a:prstGeom>
              <a:solidFill>
                <a:srgbClr val="FEECC5"/>
              </a:soli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44BCF7F-19E4-BA43-8654-FA6EFC73CCB7}"/>
                  </a:ext>
                </a:extLst>
              </p:cNvPr>
              <p:cNvSpPr txBox="1"/>
              <p:nvPr/>
            </p:nvSpPr>
            <p:spPr>
              <a:xfrm>
                <a:off x="2204895" y="2391645"/>
                <a:ext cx="4780078" cy="1019403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1650" spc="-120" dirty="0">
                    <a:latin typeface="+mj-ea"/>
                  </a:rPr>
                  <a:t>안전 및 보건확보 의무를 위반하여</a:t>
                </a:r>
                <a:r>
                  <a:rPr lang="en-US" altLang="ko-KR" sz="1650" spc="-120" dirty="0">
                    <a:latin typeface="+mj-ea"/>
                  </a:rPr>
                  <a:t> </a:t>
                </a:r>
                <a:r>
                  <a:rPr lang="ko-KR" altLang="en-US" sz="1650" b="1" spc="-120" dirty="0">
                    <a:latin typeface="+mj-ea"/>
                  </a:rPr>
                  <a:t>사망자가 </a:t>
                </a:r>
                <a:r>
                  <a:rPr lang="en-US" altLang="ko-KR" sz="1650" b="1" spc="-120" dirty="0">
                    <a:latin typeface="+mj-ea"/>
                  </a:rPr>
                  <a:t>1</a:t>
                </a:r>
                <a:r>
                  <a:rPr lang="ko-KR" altLang="en-US" sz="1650" b="1" spc="-120" dirty="0">
                    <a:latin typeface="+mj-ea"/>
                  </a:rPr>
                  <a:t>명 이상 발생</a:t>
                </a:r>
                <a:r>
                  <a:rPr lang="ko-KR" altLang="en-US" sz="1650" spc="-120" dirty="0">
                    <a:latin typeface="+mj-ea"/>
                  </a:rPr>
                  <a:t>한 경우</a:t>
                </a:r>
                <a:r>
                  <a:rPr lang="en-US" altLang="ko-KR" sz="1650" spc="-120" dirty="0">
                    <a:latin typeface="+mj-ea"/>
                  </a:rPr>
                  <a:t> </a:t>
                </a:r>
                <a:r>
                  <a:rPr lang="ko-KR" altLang="en-US" sz="1650" b="1" spc="-120" dirty="0">
                    <a:latin typeface="+mj-ea"/>
                  </a:rPr>
                  <a:t>그 행위자를 벌하는</a:t>
                </a:r>
                <a:r>
                  <a:rPr lang="en-US" altLang="ko-KR" sz="1650" b="1" spc="-120" dirty="0">
                    <a:latin typeface="+mj-ea"/>
                  </a:rPr>
                  <a:t> </a:t>
                </a:r>
                <a:r>
                  <a:rPr lang="ko-KR" altLang="en-US" sz="1650" b="1" spc="-120" dirty="0">
                    <a:latin typeface="+mj-ea"/>
                  </a:rPr>
                  <a:t>외에 벌금형 부과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014BAF9-4A05-8448-944E-62EBEF37A95A}"/>
                  </a:ext>
                </a:extLst>
              </p:cNvPr>
              <p:cNvSpPr txBox="1"/>
              <p:nvPr/>
            </p:nvSpPr>
            <p:spPr>
              <a:xfrm>
                <a:off x="7597667" y="2449536"/>
                <a:ext cx="1585054" cy="684696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ko-KR" sz="1650" b="1" spc="-120" dirty="0">
                    <a:latin typeface="+mj-ea"/>
                  </a:rPr>
                  <a:t>50</a:t>
                </a:r>
                <a:r>
                  <a:rPr lang="ko-KR" altLang="en-US" sz="1650" b="1" spc="-120" dirty="0">
                    <a:latin typeface="+mj-ea"/>
                  </a:rPr>
                  <a:t>억원 이하의 </a:t>
                </a:r>
                <a:r>
                  <a:rPr lang="ko-KR" altLang="en-US" sz="1650" b="1" spc="-90" dirty="0">
                    <a:latin typeface="+mj-ea"/>
                  </a:rPr>
                  <a:t>벌금</a:t>
                </a:r>
              </a:p>
            </p:txBody>
          </p:sp>
          <p:pic>
            <p:nvPicPr>
              <p:cNvPr id="41" name="그림 40">
                <a:extLst>
                  <a:ext uri="{FF2B5EF4-FFF2-40B4-BE49-F238E27FC236}">
                    <a16:creationId xmlns:a16="http://schemas.microsoft.com/office/drawing/2014/main" id="{B78C3BD5-825F-B942-8934-4F9925681D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28000"/>
              </a:blip>
              <a:stretch>
                <a:fillRect/>
              </a:stretch>
            </p:blipFill>
            <p:spPr>
              <a:xfrm rot="16200000">
                <a:off x="6889918" y="2584637"/>
                <a:ext cx="622110" cy="432000"/>
              </a:xfrm>
              <a:prstGeom prst="rect">
                <a:avLst/>
              </a:prstGeom>
            </p:spPr>
          </p:pic>
        </p:grpSp>
        <p:cxnSp>
          <p:nvCxnSpPr>
            <p:cNvPr id="43" name="직선 연결선 23">
              <a:extLst>
                <a:ext uri="{FF2B5EF4-FFF2-40B4-BE49-F238E27FC236}">
                  <a16:creationId xmlns:a16="http://schemas.microsoft.com/office/drawing/2014/main" id="{78C80649-EBFA-804C-B95D-F119C83C4CE6}"/>
                </a:ext>
              </a:extLst>
            </p:cNvPr>
            <p:cNvCxnSpPr>
              <a:cxnSpLocks/>
            </p:cNvCxnSpPr>
            <p:nvPr/>
          </p:nvCxnSpPr>
          <p:spPr>
            <a:xfrm>
              <a:off x="2284344" y="3409517"/>
              <a:ext cx="6878785" cy="0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2645F08C-BF84-E448-865E-93EBC5DCA9D3}"/>
                </a:ext>
              </a:extLst>
            </p:cNvPr>
            <p:cNvGrpSpPr/>
            <p:nvPr/>
          </p:nvGrpSpPr>
          <p:grpSpPr>
            <a:xfrm>
              <a:off x="2204895" y="3558378"/>
              <a:ext cx="6977826" cy="1406683"/>
              <a:chOff x="2204895" y="3558378"/>
              <a:chExt cx="6977826" cy="1406683"/>
            </a:xfrm>
          </p:grpSpPr>
          <p:sp>
            <p:nvSpPr>
              <p:cNvPr id="44" name="모서리가 둥근 직사각형 43">
                <a:extLst>
                  <a:ext uri="{FF2B5EF4-FFF2-40B4-BE49-F238E27FC236}">
                    <a16:creationId xmlns:a16="http://schemas.microsoft.com/office/drawing/2014/main" id="{261D5A2D-3740-BE4C-B423-8497DE0C95AD}"/>
                  </a:ext>
                </a:extLst>
              </p:cNvPr>
              <p:cNvSpPr/>
              <p:nvPr/>
            </p:nvSpPr>
            <p:spPr>
              <a:xfrm>
                <a:off x="7495888" y="3799215"/>
                <a:ext cx="1686833" cy="882096"/>
              </a:xfrm>
              <a:prstGeom prst="roundRect">
                <a:avLst>
                  <a:gd name="adj" fmla="val 8021"/>
                </a:avLst>
              </a:prstGeom>
              <a:solidFill>
                <a:srgbClr val="FEECC5"/>
              </a:solidFill>
              <a:ln w="190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066EB5E-0AE5-6141-A614-08A0A3B21FFD}"/>
                  </a:ext>
                </a:extLst>
              </p:cNvPr>
              <p:cNvSpPr txBox="1"/>
              <p:nvPr/>
            </p:nvSpPr>
            <p:spPr>
              <a:xfrm>
                <a:off x="2204896" y="3558378"/>
                <a:ext cx="4500000" cy="714704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1650" b="1" spc="-120" dirty="0">
                    <a:latin typeface="+mj-ea"/>
                  </a:rPr>
                  <a:t>동일한 사고로 </a:t>
                </a:r>
                <a:r>
                  <a:rPr lang="en-US" altLang="ko-KR" sz="1650" b="1" spc="-120" dirty="0">
                    <a:latin typeface="+mj-ea"/>
                  </a:rPr>
                  <a:t>6</a:t>
                </a:r>
                <a:r>
                  <a:rPr lang="ko-KR" altLang="en-US" sz="1650" b="1" spc="-120" dirty="0">
                    <a:latin typeface="+mj-ea"/>
                  </a:rPr>
                  <a:t>개월 이상 치료가 필요한 부상자가 </a:t>
                </a:r>
                <a:r>
                  <a:rPr lang="en-US" altLang="ko-KR" sz="1650" b="1" spc="-120" dirty="0">
                    <a:latin typeface="+mj-ea"/>
                  </a:rPr>
                  <a:t>2</a:t>
                </a:r>
                <a:r>
                  <a:rPr lang="ko-KR" altLang="en-US" sz="1650" b="1" spc="-120" dirty="0">
                    <a:latin typeface="+mj-ea"/>
                  </a:rPr>
                  <a:t>명 이상 발생</a:t>
                </a:r>
                <a:r>
                  <a:rPr lang="ko-KR" altLang="en-US" sz="1650" spc="-120" dirty="0">
                    <a:latin typeface="+mj-ea"/>
                  </a:rPr>
                  <a:t>하거나</a:t>
                </a:r>
                <a:r>
                  <a:rPr lang="en-US" altLang="ko-KR" sz="1650" spc="-120" dirty="0">
                    <a:latin typeface="+mj-ea"/>
                  </a:rPr>
                  <a:t>,</a:t>
                </a:r>
                <a:endParaRPr lang="ko-KR" altLang="en-US" sz="1650" spc="-120" dirty="0">
                  <a:latin typeface="+mj-ea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613172B-6C55-CF4E-9F83-B61BC23BAF6D}"/>
                  </a:ext>
                </a:extLst>
              </p:cNvPr>
              <p:cNvSpPr txBox="1"/>
              <p:nvPr/>
            </p:nvSpPr>
            <p:spPr>
              <a:xfrm>
                <a:off x="7567187" y="3866272"/>
                <a:ext cx="1585054" cy="729132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ko-KR" sz="1650" b="1" spc="-120" dirty="0">
                    <a:latin typeface="+mj-ea"/>
                  </a:rPr>
                  <a:t>10</a:t>
                </a:r>
                <a:r>
                  <a:rPr lang="ko-KR" altLang="en-US" sz="1650" b="1" spc="-120" dirty="0">
                    <a:latin typeface="+mj-ea"/>
                  </a:rPr>
                  <a:t>억원 이하의 </a:t>
                </a:r>
                <a:r>
                  <a:rPr lang="ko-KR" altLang="en-US" sz="1650" b="1" spc="-90" dirty="0">
                    <a:latin typeface="+mj-ea"/>
                  </a:rPr>
                  <a:t>벌금</a:t>
                </a:r>
              </a:p>
            </p:txBody>
          </p:sp>
          <p:pic>
            <p:nvPicPr>
              <p:cNvPr id="51" name="그림 50">
                <a:extLst>
                  <a:ext uri="{FF2B5EF4-FFF2-40B4-BE49-F238E27FC236}">
                    <a16:creationId xmlns:a16="http://schemas.microsoft.com/office/drawing/2014/main" id="{87BFD413-1133-C744-A2B2-2518358647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28000"/>
              </a:blip>
              <a:stretch>
                <a:fillRect/>
              </a:stretch>
            </p:blipFill>
            <p:spPr>
              <a:xfrm rot="16200000">
                <a:off x="6889918" y="4055304"/>
                <a:ext cx="622110" cy="432000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27F4F67-8F1B-3A4C-B22B-1D8217613368}"/>
                  </a:ext>
                </a:extLst>
              </p:cNvPr>
              <p:cNvSpPr txBox="1"/>
              <p:nvPr/>
            </p:nvSpPr>
            <p:spPr>
              <a:xfrm>
                <a:off x="2204895" y="4250357"/>
                <a:ext cx="4780077" cy="714704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1650" b="1" spc="-200" dirty="0">
                    <a:latin typeface="+mj-ea"/>
                  </a:rPr>
                  <a:t>동일한 유해요인</a:t>
                </a:r>
                <a:r>
                  <a:rPr lang="ko-KR" altLang="en-US" sz="1650" spc="-200" dirty="0">
                    <a:latin typeface="+mj-ea"/>
                  </a:rPr>
                  <a:t>으로 급성중독 등 </a:t>
                </a:r>
                <a:r>
                  <a:rPr lang="ko-KR" altLang="en-US" sz="1650" b="1" spc="-200" dirty="0">
                    <a:latin typeface="+mj-ea"/>
                  </a:rPr>
                  <a:t>대통령령으로 정하는 직업성</a:t>
                </a:r>
                <a:r>
                  <a:rPr lang="en-US" altLang="ko-KR" sz="1650" b="1" spc="-200" dirty="0">
                    <a:latin typeface="+mj-ea"/>
                  </a:rPr>
                  <a:t> </a:t>
                </a:r>
                <a:r>
                  <a:rPr lang="ko-KR" altLang="en-US" sz="1650" b="1" spc="-200" dirty="0" err="1">
                    <a:latin typeface="+mj-ea"/>
                  </a:rPr>
                  <a:t>질병자가</a:t>
                </a:r>
                <a:r>
                  <a:rPr lang="ko-KR" altLang="en-US" sz="1650" b="1" spc="-200" dirty="0">
                    <a:latin typeface="+mj-ea"/>
                  </a:rPr>
                  <a:t> </a:t>
                </a:r>
                <a:r>
                  <a:rPr lang="en-US" altLang="ko-KR" sz="1650" b="1" spc="-200" dirty="0">
                    <a:latin typeface="+mj-ea"/>
                  </a:rPr>
                  <a:t>1</a:t>
                </a:r>
                <a:r>
                  <a:rPr lang="ko-KR" altLang="en-US" sz="1650" b="1" spc="-200" dirty="0">
                    <a:latin typeface="+mj-ea"/>
                  </a:rPr>
                  <a:t>년 이내에 </a:t>
                </a:r>
                <a:r>
                  <a:rPr lang="en-US" altLang="ko-KR" sz="1650" b="1" spc="-200" dirty="0">
                    <a:latin typeface="+mj-ea"/>
                  </a:rPr>
                  <a:t>3</a:t>
                </a:r>
                <a:r>
                  <a:rPr lang="ko-KR" altLang="en-US" sz="1650" b="1" spc="-200" dirty="0">
                    <a:latin typeface="+mj-ea"/>
                  </a:rPr>
                  <a:t>명 이상 발생</a:t>
                </a:r>
                <a:r>
                  <a:rPr lang="ko-KR" altLang="en-US" sz="1650" spc="-200" dirty="0">
                    <a:latin typeface="+mj-ea"/>
                  </a:rPr>
                  <a:t>한 경우</a:t>
                </a:r>
              </a:p>
            </p:txBody>
          </p:sp>
        </p:grpSp>
      </p:grpSp>
      <p:sp>
        <p:nvSpPr>
          <p:cNvPr id="29" name="모서리가 둥근 직사각형 28">
            <a:extLst>
              <a:ext uri="{FF2B5EF4-FFF2-40B4-BE49-F238E27FC236}">
                <a16:creationId xmlns:a16="http://schemas.microsoft.com/office/drawing/2014/main" id="{9B11A855-6B42-8241-A98A-CC1BD10979DD}"/>
              </a:ext>
            </a:extLst>
          </p:cNvPr>
          <p:cNvSpPr/>
          <p:nvPr/>
        </p:nvSpPr>
        <p:spPr>
          <a:xfrm>
            <a:off x="2330111" y="1917009"/>
            <a:ext cx="1764094" cy="3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90" dirty="0">
                <a:solidFill>
                  <a:schemeClr val="bg1"/>
                </a:solidFill>
                <a:latin typeface="+mj-ea"/>
              </a:rPr>
              <a:t>법인 또는 기관</a:t>
            </a:r>
            <a:endParaRPr lang="ko-KR" altLang="en-US" sz="1700" spc="-120" dirty="0">
              <a:solidFill>
                <a:schemeClr val="bg1"/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C9CC9725-E753-CC43-9957-8818FF8CC268}"/>
              </a:ext>
            </a:extLst>
          </p:cNvPr>
          <p:cNvGrpSpPr/>
          <p:nvPr/>
        </p:nvGrpSpPr>
        <p:grpSpPr>
          <a:xfrm>
            <a:off x="687616" y="1303118"/>
            <a:ext cx="5274271" cy="437467"/>
            <a:chOff x="748576" y="1425038"/>
            <a:chExt cx="5274271" cy="43746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BE24355-CBE3-B74F-8777-893BB3EE4BEF}"/>
                </a:ext>
              </a:extLst>
            </p:cNvPr>
            <p:cNvSpPr txBox="1"/>
            <p:nvPr/>
          </p:nvSpPr>
          <p:spPr>
            <a:xfrm>
              <a:off x="748576" y="1449422"/>
              <a:ext cx="5274271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손해배상의 책임 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15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손해배상의 책임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</a:endParaRPr>
            </a:p>
          </p:txBody>
        </p:sp>
        <p:cxnSp>
          <p:nvCxnSpPr>
            <p:cNvPr id="37" name="직선 연결선[R] 36">
              <a:extLst>
                <a:ext uri="{FF2B5EF4-FFF2-40B4-BE49-F238E27FC236}">
                  <a16:creationId xmlns:a16="http://schemas.microsoft.com/office/drawing/2014/main" id="{0339247E-D972-E346-9E8C-FD4DE48E1A45}"/>
                </a:ext>
              </a:extLst>
            </p:cNvPr>
            <p:cNvCxnSpPr>
              <a:cxnSpLocks/>
            </p:cNvCxnSpPr>
            <p:nvPr/>
          </p:nvCxnSpPr>
          <p:spPr>
            <a:xfrm>
              <a:off x="824401" y="1425038"/>
              <a:ext cx="4212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2" descr="D:\맥 공유\21-2-15\처벌법14.png">
            <a:extLst>
              <a:ext uri="{FF2B5EF4-FFF2-40B4-BE49-F238E27FC236}">
                <a16:creationId xmlns:a16="http://schemas.microsoft.com/office/drawing/2014/main" id="{3596EF4E-BE56-0D40-8EFB-42578C623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260744"/>
            <a:ext cx="1007999" cy="823158"/>
          </a:xfrm>
          <a:prstGeom prst="rect">
            <a:avLst/>
          </a:prstGeom>
          <a:noFill/>
        </p:spPr>
      </p:pic>
      <p:pic>
        <p:nvPicPr>
          <p:cNvPr id="44" name="Picture 3" descr="D:\맥 공유\21-2-15\처벌법15.png">
            <a:extLst>
              <a:ext uri="{FF2B5EF4-FFF2-40B4-BE49-F238E27FC236}">
                <a16:creationId xmlns:a16="http://schemas.microsoft.com/office/drawing/2014/main" id="{0A6B7A32-2C05-DC45-A4AC-0B6E77461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1502" y="5402376"/>
            <a:ext cx="1565171" cy="1278160"/>
          </a:xfrm>
          <a:prstGeom prst="rect">
            <a:avLst/>
          </a:prstGeom>
          <a:noFill/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EAFC466F-6A4C-AC43-BEA1-0A0042BB810E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09EE54-4758-A444-AF46-C8DF35B867D0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EB739A2-DA33-FF4B-9583-F0C9B2E2D1CB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1" name="직선 연결선[R] 30">
              <a:extLst>
                <a:ext uri="{FF2B5EF4-FFF2-40B4-BE49-F238E27FC236}">
                  <a16:creationId xmlns:a16="http://schemas.microsoft.com/office/drawing/2014/main" id="{F32FA43D-F20E-ED4D-AEC5-E4A1422BD971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모서리가 둥근 직사각형 44">
            <a:extLst>
              <a:ext uri="{FF2B5EF4-FFF2-40B4-BE49-F238E27FC236}">
                <a16:creationId xmlns:a16="http://schemas.microsoft.com/office/drawing/2014/main" id="{68B24A99-A77F-F445-B1B7-79EF9DA5E3E7}"/>
              </a:ext>
            </a:extLst>
          </p:cNvPr>
          <p:cNvSpPr/>
          <p:nvPr/>
        </p:nvSpPr>
        <p:spPr>
          <a:xfrm>
            <a:off x="1960212" y="2260744"/>
            <a:ext cx="7560000" cy="1116000"/>
          </a:xfrm>
          <a:prstGeom prst="roundRect">
            <a:avLst>
              <a:gd name="adj" fmla="val 11674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4DD419-D896-184D-9321-0DE239593198}"/>
              </a:ext>
            </a:extLst>
          </p:cNvPr>
          <p:cNvSpPr txBox="1"/>
          <p:nvPr/>
        </p:nvSpPr>
        <p:spPr>
          <a:xfrm>
            <a:off x="2408098" y="2363192"/>
            <a:ext cx="6696000" cy="83961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사업주 또는 경영책임자 등이</a:t>
            </a:r>
            <a:r>
              <a:rPr lang="ko-KR" altLang="en-US" sz="1700" spc="-90" dirty="0">
                <a:latin typeface="+mj-ea"/>
              </a:rPr>
              <a:t> 고의 또는 중대한 과실로 안전 및 보건확보 의무를 위반하여 </a:t>
            </a:r>
            <a:r>
              <a:rPr lang="ko-KR" altLang="en-US" sz="1700" b="1" spc="-90" dirty="0">
                <a:latin typeface="+mj-ea"/>
              </a:rPr>
              <a:t>중대재해를 발생하게 한 경우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00FC8BA-0537-EF4A-AB1F-871495D9AED6}"/>
              </a:ext>
            </a:extLst>
          </p:cNvPr>
          <p:cNvGrpSpPr/>
          <p:nvPr/>
        </p:nvGrpSpPr>
        <p:grpSpPr>
          <a:xfrm>
            <a:off x="1960212" y="4015681"/>
            <a:ext cx="7560000" cy="1152000"/>
            <a:chOff x="1960212" y="3855865"/>
            <a:chExt cx="7560000" cy="1152000"/>
          </a:xfrm>
        </p:grpSpPr>
        <p:sp>
          <p:nvSpPr>
            <p:cNvPr id="48" name="모서리가 둥근 직사각형 47">
              <a:extLst>
                <a:ext uri="{FF2B5EF4-FFF2-40B4-BE49-F238E27FC236}">
                  <a16:creationId xmlns:a16="http://schemas.microsoft.com/office/drawing/2014/main" id="{03DD91AB-A011-DC4B-9498-97DD26E3CF33}"/>
                </a:ext>
              </a:extLst>
            </p:cNvPr>
            <p:cNvSpPr/>
            <p:nvPr/>
          </p:nvSpPr>
          <p:spPr>
            <a:xfrm>
              <a:off x="1960212" y="3855865"/>
              <a:ext cx="7560000" cy="1152000"/>
            </a:xfrm>
            <a:prstGeom prst="roundRect">
              <a:avLst>
                <a:gd name="adj" fmla="val 8021"/>
              </a:avLst>
            </a:prstGeom>
            <a:solidFill>
              <a:srgbClr val="FEECC5"/>
            </a:solidFill>
            <a:ln w="1905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6E1312B-ECEF-3E49-A769-7C720FD73C75}"/>
                </a:ext>
              </a:extLst>
            </p:cNvPr>
            <p:cNvSpPr txBox="1"/>
            <p:nvPr/>
          </p:nvSpPr>
          <p:spPr>
            <a:xfrm>
              <a:off x="2408098" y="3988792"/>
              <a:ext cx="6660000" cy="839610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700" spc="-90" dirty="0">
                  <a:latin typeface="+mj-ea"/>
                </a:rPr>
                <a:t>해당 사업주</a:t>
              </a:r>
              <a:r>
                <a:rPr lang="en-US" altLang="ko-KR" sz="1700" spc="-90" dirty="0">
                  <a:latin typeface="+mj-ea"/>
                </a:rPr>
                <a:t>, </a:t>
              </a:r>
              <a:r>
                <a:rPr lang="ko-KR" altLang="en-US" sz="1700" spc="-90" dirty="0">
                  <a:latin typeface="+mj-ea"/>
                </a:rPr>
                <a:t>법인 또는 기관이 </a:t>
              </a:r>
              <a:r>
                <a:rPr lang="ko-KR" altLang="en-US" sz="1700" b="1" spc="-90" dirty="0" err="1">
                  <a:latin typeface="+mj-ea"/>
                </a:rPr>
                <a:t>중대재해로</a:t>
              </a:r>
              <a:r>
                <a:rPr lang="ko-KR" altLang="en-US" sz="1700" b="1" spc="-90" dirty="0">
                  <a:latin typeface="+mj-ea"/>
                </a:rPr>
                <a:t> 손해를 입은 사람에 대하여 그 손해액의 </a:t>
              </a:r>
              <a:r>
                <a:rPr lang="en-US" altLang="ko-KR" sz="1700" b="1" spc="-90" dirty="0">
                  <a:latin typeface="+mj-ea"/>
                </a:rPr>
                <a:t>5</a:t>
              </a:r>
              <a:r>
                <a:rPr lang="ko-KR" altLang="en-US" sz="1700" b="1" spc="-90" dirty="0">
                  <a:latin typeface="+mj-ea"/>
                </a:rPr>
                <a:t>배를 넘지 않는 범위에서 배상책임</a:t>
              </a:r>
              <a:r>
                <a:rPr lang="ko-KR" altLang="en-US" sz="1700" spc="-90" dirty="0">
                  <a:latin typeface="+mj-ea"/>
                </a:rPr>
                <a:t>을 진다</a:t>
              </a:r>
              <a:r>
                <a:rPr lang="en-US" altLang="ko-KR" sz="1700" spc="-90" dirty="0">
                  <a:latin typeface="+mj-ea"/>
                </a:rPr>
                <a:t>.</a:t>
              </a:r>
              <a:endParaRPr lang="ko-KR" altLang="en-US" sz="1700" spc="-90" dirty="0">
                <a:latin typeface="+mj-ea"/>
              </a:endParaRPr>
            </a:p>
          </p:txBody>
        </p:sp>
      </p:grpSp>
      <p:pic>
        <p:nvPicPr>
          <p:cNvPr id="50" name="그림 49">
            <a:extLst>
              <a:ext uri="{FF2B5EF4-FFF2-40B4-BE49-F238E27FC236}">
                <a16:creationId xmlns:a16="http://schemas.microsoft.com/office/drawing/2014/main" id="{81FCFA8C-BCB1-424E-B3A3-70BAB7566D6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5222635" y="3368235"/>
            <a:ext cx="1035154" cy="597205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9B13911C-EE81-C14A-A4D1-1E71136138DD}"/>
              </a:ext>
            </a:extLst>
          </p:cNvPr>
          <p:cNvSpPr/>
          <p:nvPr/>
        </p:nvSpPr>
        <p:spPr>
          <a:xfrm>
            <a:off x="2434666" y="5341416"/>
            <a:ext cx="6536614" cy="69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ko-KR" sz="1600" spc="-90" dirty="0"/>
              <a:t>※ </a:t>
            </a:r>
            <a:r>
              <a:rPr lang="ko-KR" altLang="en-US" sz="1600" spc="-90" dirty="0">
                <a:latin typeface="+mj-ea"/>
              </a:rPr>
              <a:t>다만</a:t>
            </a:r>
            <a:r>
              <a:rPr lang="en-US" altLang="ko-KR" sz="1600" b="1" spc="-90" dirty="0">
                <a:latin typeface="+mj-ea"/>
              </a:rPr>
              <a:t>, </a:t>
            </a:r>
            <a:r>
              <a:rPr lang="ko-KR" altLang="en-US" sz="16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법인 또는 기관이 해당 업무에 관하여 상당한 주의와 감독을 </a:t>
            </a:r>
            <a:endParaRPr lang="en-US" altLang="ko-KR" sz="1600" b="1" spc="-9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16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   </a:t>
            </a:r>
            <a:r>
              <a:rPr lang="ko-KR" altLang="en-US" sz="16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게을리하지 아니한 경우에는 그러하지 아니하다</a:t>
            </a:r>
            <a:r>
              <a:rPr lang="en-US" altLang="ko-KR" sz="16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.</a:t>
            </a:r>
            <a:endParaRPr lang="ko-KR" altLang="en-US" sz="1600" spc="-9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59F7F1CF-F52D-8848-A169-7DB8A0F995B2}"/>
              </a:ext>
            </a:extLst>
          </p:cNvPr>
          <p:cNvGrpSpPr/>
          <p:nvPr/>
        </p:nvGrpSpPr>
        <p:grpSpPr>
          <a:xfrm>
            <a:off x="687616" y="1303118"/>
            <a:ext cx="7395679" cy="437467"/>
            <a:chOff x="748576" y="1425038"/>
            <a:chExt cx="7395679" cy="43746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181207-F0C5-6846-B537-B8A21FCE39F9}"/>
                </a:ext>
              </a:extLst>
            </p:cNvPr>
            <p:cNvSpPr txBox="1"/>
            <p:nvPr/>
          </p:nvSpPr>
          <p:spPr>
            <a:xfrm>
              <a:off x="748576" y="1449422"/>
              <a:ext cx="7395679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적용범위와 시행시기는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3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적용범위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), 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부칙 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1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시행일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23" name="직선 연결선[R] 22">
              <a:extLst>
                <a:ext uri="{FF2B5EF4-FFF2-40B4-BE49-F238E27FC236}">
                  <a16:creationId xmlns:a16="http://schemas.microsoft.com/office/drawing/2014/main" id="{2E1DCBF7-0D32-404D-9254-51EE576F8704}"/>
                </a:ext>
              </a:extLst>
            </p:cNvPr>
            <p:cNvCxnSpPr>
              <a:cxnSpLocks/>
            </p:cNvCxnSpPr>
            <p:nvPr/>
          </p:nvCxnSpPr>
          <p:spPr>
            <a:xfrm>
              <a:off x="824401" y="1425038"/>
              <a:ext cx="6039695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2" descr="D:\맥 공유\21-2-15\처벌법16.png">
            <a:extLst>
              <a:ext uri="{FF2B5EF4-FFF2-40B4-BE49-F238E27FC236}">
                <a16:creationId xmlns:a16="http://schemas.microsoft.com/office/drawing/2014/main" id="{6E0540CA-4EEF-A44D-9F46-ED8E66A76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260744"/>
            <a:ext cx="1007999" cy="822094"/>
          </a:xfrm>
          <a:prstGeom prst="rect">
            <a:avLst/>
          </a:prstGeom>
          <a:noFill/>
        </p:spPr>
      </p:pic>
      <p:pic>
        <p:nvPicPr>
          <p:cNvPr id="33" name="Picture 3" descr="D:\맥 공유\21-2-15\처벌법17.png">
            <a:extLst>
              <a:ext uri="{FF2B5EF4-FFF2-40B4-BE49-F238E27FC236}">
                <a16:creationId xmlns:a16="http://schemas.microsoft.com/office/drawing/2014/main" id="{A5916DD7-6156-BE47-A510-F2B7E48B3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0197" y="5261033"/>
            <a:ext cx="1629469" cy="1315399"/>
          </a:xfrm>
          <a:prstGeom prst="rect">
            <a:avLst/>
          </a:prstGeom>
          <a:noFill/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EAFC466F-6A4C-AC43-BEA1-0A0042BB810E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09EE54-4758-A444-AF46-C8DF35B867D0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EB739A2-DA33-FF4B-9583-F0C9B2E2D1CB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1" name="직선 연결선[R] 30">
              <a:extLst>
                <a:ext uri="{FF2B5EF4-FFF2-40B4-BE49-F238E27FC236}">
                  <a16:creationId xmlns:a16="http://schemas.microsoft.com/office/drawing/2014/main" id="{F32FA43D-F20E-ED4D-AEC5-E4A1422BD971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1F49D68-6074-584B-B9B4-17B7104EC365}"/>
              </a:ext>
            </a:extLst>
          </p:cNvPr>
          <p:cNvSpPr/>
          <p:nvPr/>
        </p:nvSpPr>
        <p:spPr>
          <a:xfrm>
            <a:off x="1933575" y="4721640"/>
            <a:ext cx="7586637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600" spc="-90" dirty="0"/>
              <a:t>※ </a:t>
            </a:r>
            <a:r>
              <a:rPr lang="ko-KR" altLang="en-US" sz="1600" spc="-90" dirty="0"/>
              <a:t>적용 제외 </a:t>
            </a:r>
            <a:r>
              <a:rPr lang="en-US" altLang="ko-KR" sz="1600" spc="-90" dirty="0"/>
              <a:t>: </a:t>
            </a:r>
            <a:r>
              <a:rPr lang="ko-KR" altLang="en-US" sz="1600" spc="-90" dirty="0">
                <a:latin typeface="+mn-ea"/>
              </a:rPr>
              <a:t>상시 근로자가 </a:t>
            </a:r>
            <a:r>
              <a:rPr lang="en-US" altLang="ko-KR" sz="1600" spc="-90" dirty="0">
                <a:latin typeface="+mn-ea"/>
              </a:rPr>
              <a:t>5</a:t>
            </a:r>
            <a:r>
              <a:rPr lang="ko-KR" altLang="en-US" sz="1600" spc="-90" dirty="0">
                <a:latin typeface="+mn-ea"/>
              </a:rPr>
              <a:t>명 미만인 사업 또는 사업장의 사업주</a:t>
            </a:r>
            <a:r>
              <a:rPr lang="en-US" altLang="ko-KR" sz="1600" spc="-90" dirty="0">
                <a:latin typeface="+mn-ea"/>
              </a:rPr>
              <a:t>(</a:t>
            </a:r>
            <a:r>
              <a:rPr lang="ko-KR" altLang="en-US" sz="1600" spc="-90" dirty="0">
                <a:latin typeface="+mn-ea"/>
              </a:rPr>
              <a:t>개인사업주에 한정</a:t>
            </a:r>
            <a:r>
              <a:rPr lang="en-US" altLang="ko-KR" sz="1600" spc="-90" dirty="0">
                <a:latin typeface="+mn-ea"/>
              </a:rPr>
              <a:t>)</a:t>
            </a:r>
            <a:r>
              <a:rPr lang="ko-KR" altLang="en-US" sz="1600" spc="-90" dirty="0">
                <a:latin typeface="+mn-ea"/>
              </a:rPr>
              <a:t> </a:t>
            </a:r>
            <a:endParaRPr lang="en-US" altLang="ko-KR" sz="1600" spc="-90" dirty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600" spc="-90" dirty="0">
                <a:latin typeface="+mn-ea"/>
              </a:rPr>
              <a:t>                    </a:t>
            </a:r>
            <a:r>
              <a:rPr lang="ko-KR" altLang="en-US" sz="1600" spc="-90" dirty="0">
                <a:latin typeface="+mn-ea"/>
              </a:rPr>
              <a:t>또는 경영책임자 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B3A640B-9636-8548-8FBF-F2B3BDC48EF5}"/>
              </a:ext>
            </a:extLst>
          </p:cNvPr>
          <p:cNvGrpSpPr/>
          <p:nvPr/>
        </p:nvGrpSpPr>
        <p:grpSpPr>
          <a:xfrm>
            <a:off x="1960212" y="2260741"/>
            <a:ext cx="7560000" cy="2347686"/>
            <a:chOff x="1960212" y="3855862"/>
            <a:chExt cx="7560000" cy="2347686"/>
          </a:xfrm>
        </p:grpSpPr>
        <p:sp>
          <p:nvSpPr>
            <p:cNvPr id="50" name="모서리가 둥근 직사각형 49">
              <a:extLst>
                <a:ext uri="{FF2B5EF4-FFF2-40B4-BE49-F238E27FC236}">
                  <a16:creationId xmlns:a16="http://schemas.microsoft.com/office/drawing/2014/main" id="{691BCF7E-C6B5-F346-9D73-98F0E8B592EE}"/>
                </a:ext>
              </a:extLst>
            </p:cNvPr>
            <p:cNvSpPr/>
            <p:nvPr/>
          </p:nvSpPr>
          <p:spPr>
            <a:xfrm>
              <a:off x="1960212" y="3855862"/>
              <a:ext cx="7560000" cy="2347686"/>
            </a:xfrm>
            <a:prstGeom prst="roundRect">
              <a:avLst>
                <a:gd name="adj" fmla="val 8021"/>
              </a:avLst>
            </a:prstGeom>
            <a:solidFill>
              <a:srgbClr val="FEECC5"/>
            </a:solidFill>
            <a:ln w="1905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29B831D-7D03-5D43-A40C-8D0BFFA4F583}"/>
                </a:ext>
              </a:extLst>
            </p:cNvPr>
            <p:cNvSpPr txBox="1"/>
            <p:nvPr/>
          </p:nvSpPr>
          <p:spPr>
            <a:xfrm>
              <a:off x="2090230" y="3927830"/>
              <a:ext cx="7301420" cy="2250509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500" b="1" spc="-9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▶︎ </a:t>
              </a:r>
              <a:r>
                <a:rPr lang="en-US" altLang="ko-KR" sz="1700" b="1" spc="-90" dirty="0">
                  <a:latin typeface="+mj-ea"/>
                </a:rPr>
                <a:t>50</a:t>
              </a:r>
              <a:r>
                <a:rPr lang="ko-KR" altLang="en-US" sz="1700" b="1" spc="-90" dirty="0">
                  <a:latin typeface="+mj-ea"/>
                </a:rPr>
                <a:t>명 이상인 사업 또는 사업장</a:t>
              </a:r>
              <a:r>
                <a:rPr lang="en-US" altLang="ko-KR" sz="1700" spc="-90" dirty="0">
                  <a:latin typeface="+mj-ea"/>
                </a:rPr>
                <a:t>(</a:t>
              </a:r>
              <a:r>
                <a:rPr lang="ko-KR" altLang="en-US" sz="1700" spc="-90" dirty="0">
                  <a:latin typeface="+mj-ea"/>
                </a:rPr>
                <a:t>건설업의 경우 공사금액 </a:t>
              </a:r>
              <a:r>
                <a:rPr lang="en-US" altLang="ko-KR" sz="1700" spc="-90" dirty="0">
                  <a:latin typeface="+mj-ea"/>
                </a:rPr>
                <a:t>50</a:t>
              </a:r>
              <a:r>
                <a:rPr lang="ko-KR" altLang="en-US" sz="1700" spc="-90" dirty="0" err="1">
                  <a:latin typeface="+mj-ea"/>
                </a:rPr>
                <a:t>억원</a:t>
              </a:r>
              <a:r>
                <a:rPr lang="ko-KR" altLang="en-US" sz="1700" spc="-90" dirty="0">
                  <a:latin typeface="+mj-ea"/>
                </a:rPr>
                <a:t> 이상의 공사</a:t>
              </a:r>
              <a:r>
                <a:rPr lang="en-US" altLang="ko-KR" sz="1700" spc="-90" dirty="0">
                  <a:latin typeface="+mj-ea"/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700" spc="-90" dirty="0">
                  <a:latin typeface="+mj-ea"/>
                </a:rPr>
                <a:t>    </a:t>
              </a:r>
              <a:r>
                <a:rPr lang="en-US" altLang="ko-KR" sz="1700" spc="-90" dirty="0">
                  <a:latin typeface="+mj-ea"/>
                </a:rPr>
                <a:t>:</a:t>
              </a:r>
              <a:r>
                <a:rPr lang="ko-KR" altLang="en-US" sz="1700" spc="-90" dirty="0">
                  <a:latin typeface="+mj-ea"/>
                </a:rPr>
                <a:t> </a:t>
              </a:r>
              <a:r>
                <a:rPr lang="en-US" altLang="ko-KR" sz="1700" spc="-90" dirty="0">
                  <a:latin typeface="+mj-ea"/>
                </a:rPr>
                <a:t>2022. 1. 27 </a:t>
              </a:r>
              <a:r>
                <a:rPr lang="ko-KR" altLang="en-US" sz="1700" spc="-90" dirty="0">
                  <a:latin typeface="+mj-ea"/>
                </a:rPr>
                <a:t>시행</a:t>
              </a:r>
              <a:endParaRPr lang="en-US" altLang="ko-KR" sz="1700" spc="-90" dirty="0">
                <a:latin typeface="+mj-ea"/>
              </a:endParaRPr>
            </a:p>
            <a:p>
              <a:pPr algn="just">
                <a:lnSpc>
                  <a:spcPct val="220000"/>
                </a:lnSpc>
              </a:pPr>
              <a:r>
                <a:rPr lang="ko-KR" altLang="en-US" sz="1500" spc="-9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▶︎ </a:t>
              </a:r>
              <a:r>
                <a:rPr lang="ko-KR" altLang="en-US" sz="1700" b="1" spc="-90" dirty="0">
                  <a:latin typeface="+mj-ea"/>
                </a:rPr>
                <a:t>개인사업자 또는 상시 근로자가 </a:t>
              </a:r>
              <a:r>
                <a:rPr lang="en-US" altLang="ko-KR" sz="1700" b="1" spc="-90" dirty="0">
                  <a:latin typeface="+mj-ea"/>
                </a:rPr>
                <a:t>50</a:t>
              </a:r>
              <a:r>
                <a:rPr lang="ko-KR" altLang="en-US" sz="1700" b="1" spc="-90" dirty="0">
                  <a:latin typeface="+mj-ea"/>
                </a:rPr>
                <a:t>명 미만인 사업 또는 사업장</a:t>
              </a:r>
              <a:endParaRPr lang="en-US" altLang="ko-KR" sz="1700" b="1" spc="-90" dirty="0">
                <a:latin typeface="+mj-ea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700" spc="-90" dirty="0">
                  <a:latin typeface="+mj-ea"/>
                </a:rPr>
                <a:t>    </a:t>
              </a:r>
              <a:r>
                <a:rPr lang="en-US" altLang="ko-KR" sz="1700" spc="-90" dirty="0">
                  <a:latin typeface="+mj-ea"/>
                </a:rPr>
                <a:t>(</a:t>
              </a:r>
              <a:r>
                <a:rPr lang="ko-KR" altLang="en-US" sz="1700" spc="-90" dirty="0">
                  <a:latin typeface="+mj-ea"/>
                </a:rPr>
                <a:t>건설업의 경우 공사금액 </a:t>
              </a:r>
              <a:r>
                <a:rPr lang="en-US" altLang="ko-KR" sz="1700" spc="-90" dirty="0">
                  <a:latin typeface="+mj-ea"/>
                </a:rPr>
                <a:t>50</a:t>
              </a:r>
              <a:r>
                <a:rPr lang="ko-KR" altLang="en-US" sz="1700" spc="-90" dirty="0">
                  <a:latin typeface="+mj-ea"/>
                </a:rPr>
                <a:t>억원 미만의 공사</a:t>
              </a:r>
              <a:r>
                <a:rPr lang="en-US" altLang="ko-KR" sz="1700" spc="-90" dirty="0">
                  <a:latin typeface="+mj-ea"/>
                </a:rPr>
                <a:t>)</a:t>
              </a:r>
              <a:r>
                <a:rPr lang="ko-KR" altLang="en-US" sz="1700" spc="-90" dirty="0">
                  <a:latin typeface="+mj-ea"/>
                </a:rPr>
                <a:t> </a:t>
              </a:r>
              <a:endParaRPr lang="en-US" altLang="ko-KR" sz="1700" spc="-90" dirty="0">
                <a:latin typeface="+mj-ea"/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700" spc="-90" dirty="0">
                  <a:latin typeface="+mj-ea"/>
                </a:rPr>
                <a:t>    </a:t>
              </a:r>
              <a:r>
                <a:rPr lang="en-US" altLang="ko-KR" sz="1700" spc="-90" dirty="0">
                  <a:latin typeface="+mj-ea"/>
                </a:rPr>
                <a:t>:</a:t>
              </a:r>
              <a:r>
                <a:rPr lang="ko-KR" altLang="en-US" sz="1700" spc="-90" dirty="0">
                  <a:latin typeface="+mj-ea"/>
                </a:rPr>
                <a:t> </a:t>
              </a:r>
              <a:r>
                <a:rPr lang="en-US" altLang="ko-KR" sz="1700" spc="-90" dirty="0">
                  <a:latin typeface="+mj-ea"/>
                </a:rPr>
                <a:t>2024. 1. 27 </a:t>
              </a:r>
              <a:r>
                <a:rPr lang="ko-KR" altLang="en-US" sz="1700" spc="-90" dirty="0">
                  <a:latin typeface="+mj-ea"/>
                </a:rPr>
                <a:t>시행</a:t>
              </a:r>
              <a:endParaRPr lang="en-US" altLang="ko-KR" sz="1400" spc="-90" dirty="0">
                <a:latin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896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77762768-3F0A-1441-9C27-7D63D2CBA7F3}"/>
              </a:ext>
            </a:extLst>
          </p:cNvPr>
          <p:cNvGrpSpPr/>
          <p:nvPr/>
        </p:nvGrpSpPr>
        <p:grpSpPr>
          <a:xfrm>
            <a:off x="860977" y="1197927"/>
            <a:ext cx="8878689" cy="2164447"/>
            <a:chOff x="860977" y="1258887"/>
            <a:chExt cx="8878689" cy="2164447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22109DBC-CABF-3D47-B455-663F5D0E2159}"/>
                </a:ext>
              </a:extLst>
            </p:cNvPr>
            <p:cNvGrpSpPr/>
            <p:nvPr/>
          </p:nvGrpSpPr>
          <p:grpSpPr>
            <a:xfrm>
              <a:off x="860977" y="1258887"/>
              <a:ext cx="8878689" cy="2160000"/>
              <a:chOff x="860977" y="1319850"/>
              <a:chExt cx="8878689" cy="1642806"/>
            </a:xfrm>
          </p:grpSpPr>
          <p:sp>
            <p:nvSpPr>
              <p:cNvPr id="64" name="양쪽 모서리가 둥근 사각형 63">
                <a:extLst>
                  <a:ext uri="{FF2B5EF4-FFF2-40B4-BE49-F238E27FC236}">
                    <a16:creationId xmlns:a16="http://schemas.microsoft.com/office/drawing/2014/main" id="{56017B86-7D09-9D4F-AD70-E90F5544769F}"/>
                  </a:ext>
                </a:extLst>
              </p:cNvPr>
              <p:cNvSpPr/>
              <p:nvPr/>
            </p:nvSpPr>
            <p:spPr>
              <a:xfrm rot="16200000">
                <a:off x="663076" y="1517751"/>
                <a:ext cx="1642806" cy="1247003"/>
              </a:xfrm>
              <a:prstGeom prst="round2Same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65" name="양쪽 모서리가 둥근 사각형 64">
                <a:extLst>
                  <a:ext uri="{FF2B5EF4-FFF2-40B4-BE49-F238E27FC236}">
                    <a16:creationId xmlns:a16="http://schemas.microsoft.com/office/drawing/2014/main" id="{A55A5D5F-F622-1445-A807-0C181FDC7A61}"/>
                  </a:ext>
                </a:extLst>
              </p:cNvPr>
              <p:cNvSpPr/>
              <p:nvPr/>
            </p:nvSpPr>
            <p:spPr>
              <a:xfrm rot="5400000">
                <a:off x="5102420" y="-1674590"/>
                <a:ext cx="1642806" cy="7631686"/>
              </a:xfrm>
              <a:prstGeom prst="round2SameRect">
                <a:avLst>
                  <a:gd name="adj1" fmla="val 8765"/>
                  <a:gd name="adj2" fmla="val 0"/>
                </a:avLst>
              </a:prstGeom>
              <a:solidFill>
                <a:schemeClr val="bg1"/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dirty="0"/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CFB2FBF-9A1C-A84D-B595-60280590E13B}"/>
                </a:ext>
              </a:extLst>
            </p:cNvPr>
            <p:cNvSpPr txBox="1"/>
            <p:nvPr/>
          </p:nvSpPr>
          <p:spPr>
            <a:xfrm>
              <a:off x="907342" y="1431725"/>
              <a:ext cx="116804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700" b="1" spc="-150" dirty="0">
                  <a:solidFill>
                    <a:schemeClr val="accent6">
                      <a:lumMod val="75000"/>
                    </a:schemeClr>
                  </a:solidFill>
                </a:rPr>
                <a:t>처벌 대상</a:t>
              </a:r>
              <a:r>
                <a:rPr lang="en-US" altLang="ko-KR" sz="1700" b="1" spc="-15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ko-KR" altLang="en-US" sz="1700" b="1" spc="-150" dirty="0">
                  <a:solidFill>
                    <a:schemeClr val="accent6">
                      <a:lumMod val="75000"/>
                    </a:schemeClr>
                  </a:solidFill>
                </a:rPr>
                <a:t>및 내용</a:t>
              </a:r>
              <a:endParaRPr lang="en-US" sz="1700" b="1" spc="-15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67" name="Picture 2" descr="D:\맥 공유\21-2-15\처벌법1.png">
              <a:extLst>
                <a:ext uri="{FF2B5EF4-FFF2-40B4-BE49-F238E27FC236}">
                  <a16:creationId xmlns:a16="http://schemas.microsoft.com/office/drawing/2014/main" id="{F8CE9EE7-A46F-FB42-BAA1-E400831E03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63098" y="2175195"/>
              <a:ext cx="656530" cy="684000"/>
            </a:xfrm>
            <a:prstGeom prst="rect">
              <a:avLst/>
            </a:prstGeom>
            <a:noFill/>
          </p:spPr>
        </p:pic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B430CF06-1FC1-E841-9A18-DA06ACB2F195}"/>
                </a:ext>
              </a:extLst>
            </p:cNvPr>
            <p:cNvGrpSpPr/>
            <p:nvPr/>
          </p:nvGrpSpPr>
          <p:grpSpPr>
            <a:xfrm>
              <a:off x="2332092" y="1388780"/>
              <a:ext cx="7190509" cy="1009465"/>
              <a:chOff x="2332092" y="1413164"/>
              <a:chExt cx="7190509" cy="1009465"/>
            </a:xfrm>
          </p:grpSpPr>
          <p:sp>
            <p:nvSpPr>
              <p:cNvPr id="68" name="모서리가 둥근 직사각형 67">
                <a:extLst>
                  <a:ext uri="{FF2B5EF4-FFF2-40B4-BE49-F238E27FC236}">
                    <a16:creationId xmlns:a16="http://schemas.microsoft.com/office/drawing/2014/main" id="{2A067A8C-B560-E948-98F7-E0C84AC270E1}"/>
                  </a:ext>
                </a:extLst>
              </p:cNvPr>
              <p:cNvSpPr/>
              <p:nvPr/>
            </p:nvSpPr>
            <p:spPr>
              <a:xfrm>
                <a:off x="2332092" y="1413164"/>
                <a:ext cx="2196000" cy="32400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500" b="1" spc="-90" dirty="0"/>
                  <a:t>사업주 및 </a:t>
                </a:r>
                <a:r>
                  <a:rPr lang="ko-KR" altLang="en-US" sz="1500" b="1" spc="-90" dirty="0" err="1"/>
                  <a:t>경영책임자</a:t>
                </a:r>
                <a:r>
                  <a:rPr lang="ko-KR" altLang="en-US" sz="1500" b="1" spc="-90" dirty="0"/>
                  <a:t> 등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C3733E8-E813-0F43-B57A-4BD391C9CBC2}"/>
                  </a:ext>
                </a:extLst>
              </p:cNvPr>
              <p:cNvSpPr txBox="1"/>
              <p:nvPr/>
            </p:nvSpPr>
            <p:spPr>
              <a:xfrm>
                <a:off x="2332092" y="1737164"/>
                <a:ext cx="7190509" cy="685465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450" spc="-90" dirty="0">
                    <a:solidFill>
                      <a:schemeClr val="accent6">
                        <a:lumMod val="75000"/>
                      </a:schemeClr>
                    </a:solidFill>
                  </a:rPr>
                  <a:t>•</a:t>
                </a:r>
                <a:r>
                  <a:rPr lang="en-US" altLang="ko-KR" sz="1450" spc="-90" dirty="0"/>
                  <a:t> </a:t>
                </a:r>
                <a:r>
                  <a:rPr lang="ko-KR" altLang="en-US" sz="1450" spc="-90" dirty="0"/>
                  <a:t>사망자 발생한 경우 </a:t>
                </a:r>
                <a:r>
                  <a:rPr lang="en-US" altLang="ko-KR" sz="1450" spc="-90" dirty="0"/>
                  <a:t>: </a:t>
                </a:r>
                <a:r>
                  <a:rPr lang="ko-KR" altLang="en-US" sz="1450" spc="-90" dirty="0"/>
                  <a:t> </a:t>
                </a:r>
                <a:r>
                  <a:rPr lang="en-US" altLang="ko-KR" sz="1450" b="1" spc="-90" dirty="0"/>
                  <a:t>1</a:t>
                </a:r>
                <a:r>
                  <a:rPr lang="ko-KR" altLang="en-US" sz="1450" b="1" spc="-90" dirty="0"/>
                  <a:t>년 이상의 징역 또는 </a:t>
                </a:r>
                <a:r>
                  <a:rPr lang="en-US" altLang="ko-KR" sz="1450" b="1" spc="-90" dirty="0"/>
                  <a:t>10</a:t>
                </a:r>
                <a:r>
                  <a:rPr lang="ko-KR" altLang="en-US" sz="1450" b="1" spc="-90" dirty="0"/>
                  <a:t>억원 이하의 벌금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ko-KR" sz="1450" spc="-90" dirty="0">
                    <a:solidFill>
                      <a:schemeClr val="accent6">
                        <a:lumMod val="75000"/>
                      </a:schemeClr>
                    </a:solidFill>
                  </a:rPr>
                  <a:t>•</a:t>
                </a:r>
                <a:r>
                  <a:rPr lang="en-US" altLang="ko-KR" sz="1450" spc="-90" dirty="0"/>
                  <a:t> </a:t>
                </a:r>
                <a:r>
                  <a:rPr lang="ko-KR" altLang="en-US" sz="1450" spc="-90" dirty="0"/>
                  <a:t>부상 또는 질병 발생한 경우 </a:t>
                </a:r>
                <a:r>
                  <a:rPr lang="en-US" altLang="ko-KR" sz="1450" spc="-90" dirty="0"/>
                  <a:t>: </a:t>
                </a:r>
                <a:r>
                  <a:rPr lang="en-US" altLang="ko-KR" sz="1450" b="1" spc="-90" dirty="0"/>
                  <a:t>7</a:t>
                </a:r>
                <a:r>
                  <a:rPr lang="ko-KR" altLang="en-US" sz="1450" b="1" spc="-90" dirty="0"/>
                  <a:t>년 이하의 징역 또는 </a:t>
                </a:r>
                <a:r>
                  <a:rPr lang="en-US" altLang="ko-KR" sz="1450" b="1" spc="-90" dirty="0"/>
                  <a:t>1</a:t>
                </a:r>
                <a:r>
                  <a:rPr lang="ko-KR" altLang="en-US" sz="1450" b="1" spc="-90" dirty="0"/>
                  <a:t>억원 이하의 벌금</a:t>
                </a:r>
                <a:endParaRPr lang="ko-KR" altLang="en-US" sz="1450" spc="-90" dirty="0">
                  <a:latin typeface="+mj-ea"/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A07DD49F-1B4B-0A40-B8EB-814AA2E17A91}"/>
                </a:ext>
              </a:extLst>
            </p:cNvPr>
            <p:cNvGrpSpPr/>
            <p:nvPr/>
          </p:nvGrpSpPr>
          <p:grpSpPr>
            <a:xfrm>
              <a:off x="2332092" y="2409335"/>
              <a:ext cx="7190509" cy="1013999"/>
              <a:chOff x="2332092" y="2409335"/>
              <a:chExt cx="7190509" cy="1013999"/>
            </a:xfrm>
          </p:grpSpPr>
          <p:sp>
            <p:nvSpPr>
              <p:cNvPr id="70" name="모서리가 둥근 직사각형 69">
                <a:extLst>
                  <a:ext uri="{FF2B5EF4-FFF2-40B4-BE49-F238E27FC236}">
                    <a16:creationId xmlns:a16="http://schemas.microsoft.com/office/drawing/2014/main" id="{C037BB36-FA2E-FD4F-B3FE-34E9F19261C9}"/>
                  </a:ext>
                </a:extLst>
              </p:cNvPr>
              <p:cNvSpPr/>
              <p:nvPr/>
            </p:nvSpPr>
            <p:spPr>
              <a:xfrm>
                <a:off x="2332092" y="2409335"/>
                <a:ext cx="1373133" cy="32400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1500" b="1" spc="-90" dirty="0"/>
                  <a:t>법인이나 기관 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910CCC9-A3DF-0B49-8C94-C7F1CE12CB4C}"/>
                  </a:ext>
                </a:extLst>
              </p:cNvPr>
              <p:cNvSpPr txBox="1"/>
              <p:nvPr/>
            </p:nvSpPr>
            <p:spPr>
              <a:xfrm>
                <a:off x="2332092" y="2737869"/>
                <a:ext cx="7190509" cy="685465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ko-KR" sz="1450" spc="-90" dirty="0">
                    <a:solidFill>
                      <a:schemeClr val="accent6">
                        <a:lumMod val="75000"/>
                      </a:schemeClr>
                    </a:solidFill>
                  </a:rPr>
                  <a:t>•</a:t>
                </a:r>
                <a:r>
                  <a:rPr lang="en-US" altLang="ko-KR" sz="1450" spc="-90" dirty="0"/>
                  <a:t> </a:t>
                </a:r>
                <a:r>
                  <a:rPr lang="ko-KR" altLang="en-US" sz="1450" spc="-90" dirty="0"/>
                  <a:t>사망자 발생한 경우 </a:t>
                </a:r>
                <a:r>
                  <a:rPr lang="en-US" altLang="ko-KR" sz="1450" dirty="0"/>
                  <a:t>: </a:t>
                </a:r>
                <a:r>
                  <a:rPr lang="en-US" altLang="ko-KR" sz="1450" b="1" dirty="0"/>
                  <a:t>50</a:t>
                </a:r>
                <a:r>
                  <a:rPr lang="ko-KR" altLang="en-US" sz="1450" b="1" dirty="0"/>
                  <a:t>억원 이하의 벌금형 </a:t>
                </a:r>
                <a:endParaRPr lang="ko-KR" altLang="en-US" sz="1450" b="1" spc="-90" dirty="0"/>
              </a:p>
              <a:p>
                <a:pPr>
                  <a:lnSpc>
                    <a:spcPct val="130000"/>
                  </a:lnSpc>
                </a:pPr>
                <a:r>
                  <a:rPr lang="en-US" altLang="ko-KR" sz="1450" spc="-90" dirty="0">
                    <a:solidFill>
                      <a:schemeClr val="accent6">
                        <a:lumMod val="75000"/>
                      </a:schemeClr>
                    </a:solidFill>
                  </a:rPr>
                  <a:t>•</a:t>
                </a:r>
                <a:r>
                  <a:rPr lang="en-US" altLang="ko-KR" sz="1450" spc="-90" dirty="0"/>
                  <a:t> </a:t>
                </a:r>
                <a:r>
                  <a:rPr lang="ko-KR" altLang="en-US" sz="1450" spc="-90" dirty="0"/>
                  <a:t>부상 또는 질병 발생한 경우 </a:t>
                </a:r>
                <a:r>
                  <a:rPr lang="en-US" altLang="ko-KR" sz="1450" spc="-90" dirty="0"/>
                  <a:t>: </a:t>
                </a:r>
                <a:r>
                  <a:rPr lang="en-US" altLang="ko-KR" sz="1450" b="1" dirty="0"/>
                  <a:t>10</a:t>
                </a:r>
                <a:r>
                  <a:rPr lang="ko-KR" altLang="en-US" sz="1450" b="1" dirty="0"/>
                  <a:t>억원 이하의 벌금형 </a:t>
                </a:r>
                <a:endParaRPr lang="ko-KR" altLang="en-US" sz="1450" spc="-90" dirty="0">
                  <a:latin typeface="+mj-ea"/>
                </a:endParaRPr>
              </a:p>
            </p:txBody>
          </p: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28F4FD15-82B0-DA4A-8989-D08B33C53616}"/>
              </a:ext>
            </a:extLst>
          </p:cNvPr>
          <p:cNvGrpSpPr/>
          <p:nvPr/>
        </p:nvGrpSpPr>
        <p:grpSpPr>
          <a:xfrm>
            <a:off x="860976" y="3479492"/>
            <a:ext cx="8878690" cy="1080000"/>
            <a:chOff x="860976" y="3540452"/>
            <a:chExt cx="8878690" cy="1080000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93269F8C-6CF0-7C45-8251-11470E18C084}"/>
                </a:ext>
              </a:extLst>
            </p:cNvPr>
            <p:cNvGrpSpPr/>
            <p:nvPr/>
          </p:nvGrpSpPr>
          <p:grpSpPr>
            <a:xfrm>
              <a:off x="860976" y="3540452"/>
              <a:ext cx="8878690" cy="1080000"/>
              <a:chOff x="860976" y="3106208"/>
              <a:chExt cx="8878690" cy="1080000"/>
            </a:xfrm>
          </p:grpSpPr>
          <p:sp>
            <p:nvSpPr>
              <p:cNvPr id="49" name="양쪽 모서리가 둥근 사각형 48">
                <a:extLst>
                  <a:ext uri="{FF2B5EF4-FFF2-40B4-BE49-F238E27FC236}">
                    <a16:creationId xmlns:a16="http://schemas.microsoft.com/office/drawing/2014/main" id="{B92121E0-EC6B-A241-9F38-FC2A33E76C03}"/>
                  </a:ext>
                </a:extLst>
              </p:cNvPr>
              <p:cNvSpPr/>
              <p:nvPr/>
            </p:nvSpPr>
            <p:spPr>
              <a:xfrm rot="16200000">
                <a:off x="944478" y="3022706"/>
                <a:ext cx="1080000" cy="1247003"/>
              </a:xfrm>
              <a:prstGeom prst="round2Same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50" name="양쪽 모서리가 둥근 사각형 49">
                <a:extLst>
                  <a:ext uri="{FF2B5EF4-FFF2-40B4-BE49-F238E27FC236}">
                    <a16:creationId xmlns:a16="http://schemas.microsoft.com/office/drawing/2014/main" id="{FF450FEF-DE34-8248-9554-27C5D0556748}"/>
                  </a:ext>
                </a:extLst>
              </p:cNvPr>
              <p:cNvSpPr/>
              <p:nvPr/>
            </p:nvSpPr>
            <p:spPr>
              <a:xfrm rot="5400000">
                <a:off x="5383823" y="-169635"/>
                <a:ext cx="1080000" cy="7631686"/>
              </a:xfrm>
              <a:prstGeom prst="round2SameRect">
                <a:avLst/>
              </a:prstGeom>
              <a:solidFill>
                <a:schemeClr val="bg1"/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3E4637C-9600-A04E-B571-249046540DFC}"/>
                </a:ext>
              </a:extLst>
            </p:cNvPr>
            <p:cNvSpPr txBox="1"/>
            <p:nvPr/>
          </p:nvSpPr>
          <p:spPr>
            <a:xfrm>
              <a:off x="2332092" y="3614133"/>
              <a:ext cx="7190509" cy="943549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1450" spc="-90" dirty="0">
                  <a:solidFill>
                    <a:schemeClr val="accent6">
                      <a:lumMod val="75000"/>
                    </a:schemeClr>
                  </a:solidFill>
                </a:rPr>
                <a:t>•</a:t>
              </a:r>
              <a:r>
                <a:rPr lang="en-US" altLang="ko-KR" sz="1450" spc="-90" dirty="0"/>
                <a:t> </a:t>
              </a:r>
              <a:r>
                <a:rPr lang="ko-KR" altLang="en-US" sz="1450" dirty="0"/>
                <a:t>사업주 또는 </a:t>
              </a:r>
              <a:r>
                <a:rPr lang="ko-KR" altLang="en-US" sz="1450" dirty="0" err="1"/>
                <a:t>경영책임자</a:t>
              </a:r>
              <a:r>
                <a:rPr lang="ko-KR" altLang="en-US" sz="1450" dirty="0"/>
                <a:t> 등이 고의 또는 중대한 과실로 안전 및</a:t>
              </a:r>
              <a:r>
                <a:rPr lang="en-US" altLang="ko-KR" sz="1450" dirty="0"/>
                <a:t> </a:t>
              </a:r>
              <a:r>
                <a:rPr lang="ko-KR" altLang="en-US" sz="1450" dirty="0"/>
                <a:t>보건확보의무를 </a:t>
              </a:r>
              <a:r>
                <a:rPr lang="en-US" altLang="ko-KR" sz="1450" dirty="0"/>
                <a:t> 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1450" dirty="0"/>
                <a:t>  </a:t>
              </a:r>
              <a:r>
                <a:rPr lang="ko-KR" altLang="en-US" sz="1450" dirty="0"/>
                <a:t>위반하여 중대재해를 발생하게 한 경우</a:t>
              </a:r>
              <a:r>
                <a:rPr lang="en-US" altLang="ko-KR" sz="1450" dirty="0"/>
                <a:t>, </a:t>
              </a:r>
              <a:r>
                <a:rPr lang="ko-KR" altLang="en-US" sz="1450" dirty="0"/>
                <a:t>손해액의 </a:t>
              </a:r>
              <a:r>
                <a:rPr lang="en-US" altLang="ko-KR" sz="1450" b="1" dirty="0"/>
                <a:t>5</a:t>
              </a:r>
              <a:r>
                <a:rPr lang="ko-KR" altLang="en-US" sz="1450" b="1" dirty="0"/>
                <a:t>배를 넘지 않는 범위 </a:t>
              </a:r>
              <a:br>
                <a:rPr lang="en-US" altLang="ko-KR" sz="1450" b="1" dirty="0"/>
              </a:br>
              <a:r>
                <a:rPr lang="en-US" altLang="ko-KR" sz="1450" b="1" dirty="0"/>
                <a:t>  </a:t>
              </a:r>
              <a:r>
                <a:rPr lang="ko-KR" altLang="en-US" sz="1450" b="1" dirty="0"/>
                <a:t>내에서 배상 책임</a:t>
              </a:r>
              <a:endParaRPr lang="ko-KR" altLang="en-US" sz="1450" spc="-90" dirty="0">
                <a:latin typeface="+mj-ea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68E61FE-40F7-D042-8351-7117B42A91EC}"/>
                </a:ext>
              </a:extLst>
            </p:cNvPr>
            <p:cNvSpPr txBox="1"/>
            <p:nvPr/>
          </p:nvSpPr>
          <p:spPr>
            <a:xfrm>
              <a:off x="907342" y="3637622"/>
              <a:ext cx="116804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700" b="1" spc="-150" dirty="0">
                  <a:solidFill>
                    <a:schemeClr val="accent6">
                      <a:lumMod val="75000"/>
                    </a:schemeClr>
                  </a:solidFill>
                </a:rPr>
                <a:t>손해배상</a:t>
              </a:r>
              <a:endParaRPr lang="en-US" sz="1700" b="1" spc="-15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74" name="Picture 3" descr="D:\맥 공유\21-2-15\처벌법2.png">
              <a:extLst>
                <a:ext uri="{FF2B5EF4-FFF2-40B4-BE49-F238E27FC236}">
                  <a16:creationId xmlns:a16="http://schemas.microsoft.com/office/drawing/2014/main" id="{DBA8F7EE-E58D-8643-ACD3-4473D71B6F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2130" y="4039611"/>
              <a:ext cx="471618" cy="468000"/>
            </a:xfrm>
            <a:prstGeom prst="rect">
              <a:avLst/>
            </a:prstGeom>
            <a:noFill/>
          </p:spPr>
        </p:pic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9FB6B10F-6E8C-4A49-BAB2-E4C39141CBB1}"/>
              </a:ext>
            </a:extLst>
          </p:cNvPr>
          <p:cNvGrpSpPr/>
          <p:nvPr/>
        </p:nvGrpSpPr>
        <p:grpSpPr>
          <a:xfrm>
            <a:off x="860976" y="4681057"/>
            <a:ext cx="8877600" cy="972000"/>
            <a:chOff x="860976" y="4705441"/>
            <a:chExt cx="8877600" cy="972000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D7903E73-D6CB-2441-8A16-5D2F3F9E4DB5}"/>
                </a:ext>
              </a:extLst>
            </p:cNvPr>
            <p:cNvGrpSpPr/>
            <p:nvPr/>
          </p:nvGrpSpPr>
          <p:grpSpPr>
            <a:xfrm>
              <a:off x="860976" y="4705441"/>
              <a:ext cx="8877600" cy="972000"/>
              <a:chOff x="860976" y="3106208"/>
              <a:chExt cx="8878690" cy="1080000"/>
            </a:xfrm>
          </p:grpSpPr>
          <p:sp>
            <p:nvSpPr>
              <p:cNvPr id="57" name="양쪽 모서리가 둥근 사각형 56">
                <a:extLst>
                  <a:ext uri="{FF2B5EF4-FFF2-40B4-BE49-F238E27FC236}">
                    <a16:creationId xmlns:a16="http://schemas.microsoft.com/office/drawing/2014/main" id="{5136C7A8-EFAD-2743-8B35-C67AAF2DDD9A}"/>
                  </a:ext>
                </a:extLst>
              </p:cNvPr>
              <p:cNvSpPr/>
              <p:nvPr/>
            </p:nvSpPr>
            <p:spPr>
              <a:xfrm rot="16200000">
                <a:off x="944478" y="3022706"/>
                <a:ext cx="1080000" cy="1247003"/>
              </a:xfrm>
              <a:prstGeom prst="round2Same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58" name="양쪽 모서리가 둥근 사각형 57">
                <a:extLst>
                  <a:ext uri="{FF2B5EF4-FFF2-40B4-BE49-F238E27FC236}">
                    <a16:creationId xmlns:a16="http://schemas.microsoft.com/office/drawing/2014/main" id="{E5B146AB-610B-2044-83A5-FF5E3995315A}"/>
                  </a:ext>
                </a:extLst>
              </p:cNvPr>
              <p:cNvSpPr/>
              <p:nvPr/>
            </p:nvSpPr>
            <p:spPr>
              <a:xfrm rot="5400000">
                <a:off x="5383823" y="-169635"/>
                <a:ext cx="1080000" cy="7631686"/>
              </a:xfrm>
              <a:prstGeom prst="round2SameRect">
                <a:avLst/>
              </a:prstGeom>
              <a:solidFill>
                <a:schemeClr val="bg1"/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C4BD68A-A343-E74A-BFCF-E14A26EB2D78}"/>
                </a:ext>
              </a:extLst>
            </p:cNvPr>
            <p:cNvSpPr txBox="1"/>
            <p:nvPr/>
          </p:nvSpPr>
          <p:spPr>
            <a:xfrm>
              <a:off x="2332092" y="5015195"/>
              <a:ext cx="7190509" cy="328444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r>
                <a:rPr lang="en-US" altLang="ko-KR" sz="1450" spc="-90" dirty="0">
                  <a:solidFill>
                    <a:schemeClr val="accent6">
                      <a:lumMod val="75000"/>
                    </a:schemeClr>
                  </a:solidFill>
                </a:rPr>
                <a:t>•</a:t>
              </a:r>
              <a:r>
                <a:rPr lang="en-US" altLang="ko-KR" sz="1450" spc="-90" dirty="0"/>
                <a:t> </a:t>
              </a:r>
              <a:r>
                <a:rPr lang="ko-KR" altLang="en-US" sz="1450" spc="-90" dirty="0" err="1"/>
                <a:t>상시근로자</a:t>
              </a:r>
              <a:r>
                <a:rPr lang="ko-KR" altLang="en-US" sz="1450" spc="-90" dirty="0"/>
                <a:t> </a:t>
              </a:r>
              <a:r>
                <a:rPr lang="en-US" altLang="ko-KR" sz="1450" b="1" spc="-90" dirty="0"/>
                <a:t>5</a:t>
              </a:r>
              <a:r>
                <a:rPr lang="ko-KR" altLang="en-US" sz="1450" b="1" spc="-90" dirty="0"/>
                <a:t>인 이상의 사업</a:t>
              </a:r>
              <a:r>
                <a:rPr lang="en-US" altLang="ko-KR" sz="1450" b="1" spc="-90" dirty="0"/>
                <a:t>(</a:t>
              </a:r>
              <a:r>
                <a:rPr lang="ko-KR" altLang="en-US" sz="1450" b="1" spc="-90" dirty="0"/>
                <a:t>사업장</a:t>
              </a:r>
              <a:r>
                <a:rPr lang="en-US" altLang="ko-KR" sz="1450" b="1" spc="-90" dirty="0"/>
                <a:t>)</a:t>
              </a:r>
              <a:r>
                <a:rPr lang="ko-KR" altLang="en-US" sz="1450" b="1" spc="-90" dirty="0"/>
                <a:t>의 사업주 또는 </a:t>
              </a:r>
              <a:r>
                <a:rPr lang="ko-KR" altLang="en-US" sz="1450" b="1" spc="-90" dirty="0" err="1"/>
                <a:t>경영책임자</a:t>
              </a:r>
              <a:r>
                <a:rPr lang="ko-KR" altLang="en-US" sz="1450" b="1" spc="-90" dirty="0"/>
                <a:t> 등</a:t>
              </a:r>
              <a:endParaRPr lang="ko-KR" altLang="en-US" sz="1450" spc="-90" dirty="0">
                <a:latin typeface="+mj-ea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C1B59A2-8723-9A4F-A487-AEC4720C3F1A}"/>
                </a:ext>
              </a:extLst>
            </p:cNvPr>
            <p:cNvSpPr txBox="1"/>
            <p:nvPr/>
          </p:nvSpPr>
          <p:spPr>
            <a:xfrm>
              <a:off x="907342" y="4795334"/>
              <a:ext cx="116804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700" b="1" spc="-150" dirty="0">
                  <a:solidFill>
                    <a:schemeClr val="accent6">
                      <a:lumMod val="75000"/>
                    </a:schemeClr>
                  </a:solidFill>
                </a:rPr>
                <a:t>적용범위</a:t>
              </a:r>
              <a:endParaRPr lang="en-US" sz="1700" b="1" spc="-15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81" name="Picture 2" descr="D:\맥 공유\21-2-15\처벌법3.png">
              <a:extLst>
                <a:ext uri="{FF2B5EF4-FFF2-40B4-BE49-F238E27FC236}">
                  <a16:creationId xmlns:a16="http://schemas.microsoft.com/office/drawing/2014/main" id="{CC71CABD-E16E-FA49-8DC6-9447379690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30889" y="5191066"/>
              <a:ext cx="720948" cy="375949"/>
            </a:xfrm>
            <a:prstGeom prst="rect">
              <a:avLst/>
            </a:prstGeom>
            <a:noFill/>
          </p:spPr>
        </p:pic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0FD78631-DF88-AF42-92CC-7FBDDECED8C0}"/>
              </a:ext>
            </a:extLst>
          </p:cNvPr>
          <p:cNvGrpSpPr/>
          <p:nvPr/>
        </p:nvGrpSpPr>
        <p:grpSpPr>
          <a:xfrm>
            <a:off x="860976" y="5774621"/>
            <a:ext cx="8877600" cy="972000"/>
            <a:chOff x="860976" y="5762429"/>
            <a:chExt cx="8877600" cy="972000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CC311D5E-6B07-8748-8D81-50E2C5ACAA3B}"/>
                </a:ext>
              </a:extLst>
            </p:cNvPr>
            <p:cNvGrpSpPr/>
            <p:nvPr/>
          </p:nvGrpSpPr>
          <p:grpSpPr>
            <a:xfrm>
              <a:off x="860976" y="5762429"/>
              <a:ext cx="8877600" cy="972000"/>
              <a:chOff x="860976" y="3106208"/>
              <a:chExt cx="8878690" cy="1080000"/>
            </a:xfrm>
          </p:grpSpPr>
          <p:sp>
            <p:nvSpPr>
              <p:cNvPr id="60" name="양쪽 모서리가 둥근 사각형 59">
                <a:extLst>
                  <a:ext uri="{FF2B5EF4-FFF2-40B4-BE49-F238E27FC236}">
                    <a16:creationId xmlns:a16="http://schemas.microsoft.com/office/drawing/2014/main" id="{D35128D3-24BA-B742-BE40-976367CB5A19}"/>
                  </a:ext>
                </a:extLst>
              </p:cNvPr>
              <p:cNvSpPr/>
              <p:nvPr/>
            </p:nvSpPr>
            <p:spPr>
              <a:xfrm rot="16200000">
                <a:off x="944478" y="3022706"/>
                <a:ext cx="1080000" cy="1247003"/>
              </a:xfrm>
              <a:prstGeom prst="round2Same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61" name="양쪽 모서리가 둥근 사각형 60">
                <a:extLst>
                  <a:ext uri="{FF2B5EF4-FFF2-40B4-BE49-F238E27FC236}">
                    <a16:creationId xmlns:a16="http://schemas.microsoft.com/office/drawing/2014/main" id="{B19362F0-F0E3-9245-96F6-1F1167E4CA62}"/>
                  </a:ext>
                </a:extLst>
              </p:cNvPr>
              <p:cNvSpPr/>
              <p:nvPr/>
            </p:nvSpPr>
            <p:spPr>
              <a:xfrm rot="5400000">
                <a:off x="5383823" y="-169635"/>
                <a:ext cx="1080000" cy="7631686"/>
              </a:xfrm>
              <a:prstGeom prst="round2SameRect">
                <a:avLst/>
              </a:prstGeom>
              <a:solidFill>
                <a:schemeClr val="bg1"/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9E7EF10-64A5-F245-A581-681B27CD188F}"/>
                </a:ext>
              </a:extLst>
            </p:cNvPr>
            <p:cNvSpPr txBox="1"/>
            <p:nvPr/>
          </p:nvSpPr>
          <p:spPr>
            <a:xfrm>
              <a:off x="2332092" y="5932101"/>
              <a:ext cx="7190509" cy="653470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1450" spc="-90" dirty="0">
                  <a:solidFill>
                    <a:schemeClr val="accent6">
                      <a:lumMod val="75000"/>
                    </a:schemeClr>
                  </a:solidFill>
                </a:rPr>
                <a:t>•</a:t>
              </a:r>
              <a:r>
                <a:rPr lang="en-US" altLang="ko-KR" sz="1450" spc="-90" dirty="0"/>
                <a:t> </a:t>
              </a:r>
              <a:r>
                <a:rPr lang="ko-KR" altLang="en-US" sz="1450" spc="-90" dirty="0" err="1"/>
                <a:t>상시근로자</a:t>
              </a:r>
              <a:r>
                <a:rPr lang="ko-KR" altLang="en-US" sz="1450" spc="-90" dirty="0"/>
                <a:t> </a:t>
              </a:r>
              <a:r>
                <a:rPr lang="en-US" altLang="ko-KR" sz="1450" spc="-90" dirty="0"/>
                <a:t>50</a:t>
              </a:r>
              <a:r>
                <a:rPr lang="ko-KR" altLang="en-US" sz="1450" spc="-90" dirty="0"/>
                <a:t>인 </a:t>
              </a:r>
              <a:r>
                <a:rPr lang="ko-KR" altLang="en-US" sz="1450" b="1" spc="-90" dirty="0">
                  <a:solidFill>
                    <a:schemeClr val="accent6">
                      <a:lumMod val="75000"/>
                    </a:schemeClr>
                  </a:solidFill>
                </a:rPr>
                <a:t>이상</a:t>
              </a:r>
              <a:r>
                <a:rPr lang="ko-KR" altLang="en-US" sz="1450" spc="-90" dirty="0"/>
                <a:t> 사업장 </a:t>
              </a:r>
              <a:r>
                <a:rPr lang="en-US" altLang="ko-KR" sz="1450" spc="-90" dirty="0"/>
                <a:t>: </a:t>
              </a:r>
              <a:r>
                <a:rPr lang="ko-KR" altLang="en-US" sz="1450" spc="-90" dirty="0"/>
                <a:t>공포 후 </a:t>
              </a:r>
              <a:r>
                <a:rPr lang="en-US" altLang="ko-KR" sz="1450" b="1" spc="-90" dirty="0"/>
                <a:t>1</a:t>
              </a:r>
              <a:r>
                <a:rPr lang="ko-KR" altLang="en-US" sz="1450" b="1" spc="-90" dirty="0"/>
                <a:t>년이 경과한 날부터 시행</a:t>
              </a:r>
              <a:r>
                <a:rPr lang="en-US" altLang="ko-KR" sz="1450" b="1" spc="-90" dirty="0"/>
                <a:t> </a:t>
              </a:r>
              <a:r>
                <a:rPr lang="en-US" altLang="ko-KR" sz="1450" spc="-90" dirty="0"/>
                <a:t>(2022. 1. 27.)</a:t>
              </a:r>
              <a:r>
                <a:rPr lang="ko-KR" altLang="en-US" sz="1450" b="1" spc="-90" dirty="0"/>
                <a:t>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1450" spc="-90" dirty="0">
                  <a:solidFill>
                    <a:schemeClr val="accent6">
                      <a:lumMod val="75000"/>
                    </a:schemeClr>
                  </a:solidFill>
                </a:rPr>
                <a:t>•</a:t>
              </a:r>
              <a:r>
                <a:rPr lang="en-US" altLang="ko-KR" sz="1450" spc="-90" dirty="0"/>
                <a:t> </a:t>
              </a:r>
              <a:r>
                <a:rPr lang="ko-KR" altLang="en-US" sz="1450" spc="-90" dirty="0" err="1"/>
                <a:t>상시근로자</a:t>
              </a:r>
              <a:r>
                <a:rPr lang="ko-KR" altLang="en-US" sz="1450" spc="-90" dirty="0"/>
                <a:t> </a:t>
              </a:r>
              <a:r>
                <a:rPr lang="en-US" altLang="ko-KR" sz="1450" spc="-90" dirty="0"/>
                <a:t>50</a:t>
              </a:r>
              <a:r>
                <a:rPr lang="ko-KR" altLang="en-US" sz="1450" spc="-90" dirty="0"/>
                <a:t>인 </a:t>
              </a:r>
              <a:r>
                <a:rPr lang="ko-KR" altLang="en-US" sz="1450" b="1" spc="-90" dirty="0">
                  <a:solidFill>
                    <a:schemeClr val="accent6">
                      <a:lumMod val="75000"/>
                    </a:schemeClr>
                  </a:solidFill>
                </a:rPr>
                <a:t>미만</a:t>
              </a:r>
              <a:r>
                <a:rPr lang="ko-KR" altLang="en-US" sz="1450" spc="-90" dirty="0"/>
                <a:t> 사업장 </a:t>
              </a:r>
              <a:r>
                <a:rPr lang="en-US" altLang="ko-KR" sz="1450" spc="-90" dirty="0"/>
                <a:t>: </a:t>
              </a:r>
              <a:r>
                <a:rPr lang="ko-KR" altLang="en-US" sz="1450" spc="-90" dirty="0"/>
                <a:t>공포 후 </a:t>
              </a:r>
              <a:r>
                <a:rPr lang="en-US" altLang="ko-KR" sz="1450" b="1" spc="-90" dirty="0"/>
                <a:t>3</a:t>
              </a:r>
              <a:r>
                <a:rPr lang="ko-KR" altLang="en-US" sz="1450" b="1" spc="-90" dirty="0"/>
                <a:t>년이 경과한 날부터 시행</a:t>
              </a:r>
              <a:r>
                <a:rPr lang="en-US" altLang="ko-KR" sz="1450" b="1" spc="-90" dirty="0"/>
                <a:t> </a:t>
              </a:r>
              <a:r>
                <a:rPr lang="en-US" altLang="ko-KR" sz="1450" spc="-90" dirty="0"/>
                <a:t>(2024. 1. 27.)</a:t>
              </a:r>
              <a:r>
                <a:rPr lang="ko-KR" altLang="en-US" sz="1450" b="1" spc="-90" dirty="0"/>
                <a:t> </a:t>
              </a:r>
              <a:endParaRPr lang="ko-KR" altLang="en-US" sz="1450" spc="-90" dirty="0">
                <a:latin typeface="+mj-ea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CC56C30-650D-4D40-8482-D8425C569DAF}"/>
                </a:ext>
              </a:extLst>
            </p:cNvPr>
            <p:cNvSpPr txBox="1"/>
            <p:nvPr/>
          </p:nvSpPr>
          <p:spPr>
            <a:xfrm>
              <a:off x="907342" y="5857978"/>
              <a:ext cx="116804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700" b="1" spc="-150" dirty="0">
                  <a:solidFill>
                    <a:schemeClr val="accent6">
                      <a:lumMod val="75000"/>
                    </a:schemeClr>
                  </a:solidFill>
                </a:rPr>
                <a:t>시행시기</a:t>
              </a:r>
              <a:endParaRPr lang="en-US" sz="1700" b="1" spc="-15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82" name="Picture 3" descr="D:\맥 공유\21-2-15\처벌법4.png">
              <a:extLst>
                <a:ext uri="{FF2B5EF4-FFF2-40B4-BE49-F238E27FC236}">
                  <a16:creationId xmlns:a16="http://schemas.microsoft.com/office/drawing/2014/main" id="{1149ADDB-430E-DE4D-9EE8-358F66281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47298" y="6224508"/>
              <a:ext cx="488130" cy="424480"/>
            </a:xfrm>
            <a:prstGeom prst="rect">
              <a:avLst/>
            </a:prstGeom>
            <a:noFill/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89B68CD-B2A7-EF48-A66E-5E88DE93CC5A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4F5722-A7F5-0341-ABCF-47D3D2CD7E49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r>
                <a:rPr lang="en-US" altLang="ko-KR" sz="2000" b="1" spc="-150" dirty="0">
                  <a:solidFill>
                    <a:schemeClr val="bg1"/>
                  </a:solidFill>
                </a:rPr>
                <a:t>(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요약</a:t>
              </a:r>
              <a:r>
                <a:rPr lang="en-US" altLang="ko-KR" sz="2000" b="1" spc="-150" dirty="0">
                  <a:solidFill>
                    <a:schemeClr val="bg1"/>
                  </a:solidFill>
                </a:rPr>
                <a:t>)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19BA19AB-3786-584B-BB98-DB9D7356412B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41" name="직선 연결선[R] 40">
              <a:extLst>
                <a:ext uri="{FF2B5EF4-FFF2-40B4-BE49-F238E27FC236}">
                  <a16:creationId xmlns:a16="http://schemas.microsoft.com/office/drawing/2014/main" id="{7D279639-3C1C-234A-BE29-C541C134234F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E69DB4-34C3-2448-9B8A-F7ACFA412641}"/>
              </a:ext>
            </a:extLst>
          </p:cNvPr>
          <p:cNvSpPr txBox="1"/>
          <p:nvPr/>
        </p:nvSpPr>
        <p:spPr>
          <a:xfrm>
            <a:off x="2862814" y="2789153"/>
            <a:ext cx="4984013" cy="2248522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000" b="1" spc="-150" dirty="0">
                <a:solidFill>
                  <a:srgbClr val="005F8D"/>
                </a:solidFill>
              </a:rPr>
              <a:t>산업안전보건법과 중대재해처벌법 </a:t>
            </a:r>
            <a:endParaRPr lang="en-US" altLang="ko-KR" sz="4000" b="1" spc="-150" dirty="0">
              <a:solidFill>
                <a:srgbClr val="005F8D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4000" b="1" spc="-150" dirty="0">
                <a:solidFill>
                  <a:srgbClr val="005F8D"/>
                </a:solidFill>
              </a:rPr>
              <a:t>비교</a:t>
            </a:r>
            <a:endParaRPr lang="en-US" altLang="ko-KR" sz="4000" b="1" spc="-150" dirty="0">
              <a:solidFill>
                <a:srgbClr val="005F8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7B5CDF-C57F-E549-AEA9-14F9CC5F99D5}"/>
              </a:ext>
            </a:extLst>
          </p:cNvPr>
          <p:cNvSpPr txBox="1"/>
          <p:nvPr/>
        </p:nvSpPr>
        <p:spPr>
          <a:xfrm>
            <a:off x="2117417" y="1502567"/>
            <a:ext cx="597694" cy="80242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4500" b="1" dirty="0">
                <a:solidFill>
                  <a:srgbClr val="005F8D"/>
                </a:solidFill>
                <a:latin typeface="+mj-ea"/>
                <a:ea typeface="+mj-ea"/>
                <a:cs typeface="나눔스퀘어OTF"/>
              </a:rPr>
              <a:t>2</a:t>
            </a:r>
            <a:endParaRPr lang="ko-KR" altLang="en-US" sz="4500" b="1" dirty="0">
              <a:solidFill>
                <a:srgbClr val="005F8D"/>
              </a:solidFill>
              <a:latin typeface="+mj-ea"/>
              <a:ea typeface="+mj-ea"/>
              <a:cs typeface="나눔스퀘어OTF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5091BE2-99C0-2142-A5B5-6648314AD3F5}"/>
              </a:ext>
            </a:extLst>
          </p:cNvPr>
          <p:cNvSpPr/>
          <p:nvPr/>
        </p:nvSpPr>
        <p:spPr>
          <a:xfrm>
            <a:off x="8878186" y="416738"/>
            <a:ext cx="1573619" cy="612000"/>
          </a:xfrm>
          <a:prstGeom prst="rect">
            <a:avLst/>
          </a:prstGeom>
          <a:solidFill>
            <a:srgbClr val="B8D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5678458E-68E1-8347-BFE0-F2CFEDCDF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6" y="448637"/>
            <a:ext cx="1392443" cy="403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44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ADA7E00B-E45D-B04B-9F18-97DEA562234A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CA14A17-5AA7-9443-832A-9B51CDAA16B2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rgbClr val="0BB358"/>
                  </a:solidFill>
                </a:rPr>
                <a:t>산업안전보건법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과 </a:t>
              </a:r>
              <a:r>
                <a:rPr lang="ko-KR" altLang="en-US" sz="2000" b="1" spc="-150" dirty="0">
                  <a:solidFill>
                    <a:srgbClr val="F7964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비교</a:t>
              </a:r>
              <a:endParaRPr lang="en-US" altLang="ko-KR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F68CAD8-C3B1-ED40-8DA9-2CD40CC8082C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2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직선 연결선[R] 8">
              <a:extLst>
                <a:ext uri="{FF2B5EF4-FFF2-40B4-BE49-F238E27FC236}">
                  <a16:creationId xmlns:a16="http://schemas.microsoft.com/office/drawing/2014/main" id="{949AE7A9-693F-D443-9539-ADAA8AB8650D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9BE89BF7-3733-C341-84E9-F9936BEF1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318832"/>
              </p:ext>
            </p:extLst>
          </p:nvPr>
        </p:nvGraphicFramePr>
        <p:xfrm>
          <a:off x="994058" y="1704054"/>
          <a:ext cx="8636830" cy="5047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9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9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0342">
                <a:tc>
                  <a:txBody>
                    <a:bodyPr/>
                    <a:lstStyle/>
                    <a:p>
                      <a:pPr marL="342900" marR="0" indent="-34290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1" kern="0" spc="-9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의무주체</a:t>
                      </a:r>
                    </a:p>
                  </a:txBody>
                  <a:tcPr marL="64770" marR="64770" marT="17907" marB="17907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사업주</a:t>
                      </a:r>
                      <a:r>
                        <a:rPr lang="en-US" altLang="ko-KR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법인사업주</a:t>
                      </a:r>
                      <a:r>
                        <a:rPr lang="en-US" altLang="ko-KR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+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개인사업주</a:t>
                      </a:r>
                      <a:r>
                        <a:rPr lang="en-US" altLang="ko-KR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6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개인사업주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경영책임자 등</a:t>
                      </a: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805">
                <a:tc>
                  <a:txBody>
                    <a:bodyPr/>
                    <a:lstStyle/>
                    <a:p>
                      <a:pPr marL="342900" marR="0" indent="-34290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1" kern="0" spc="-9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보호대상</a:t>
                      </a:r>
                    </a:p>
                  </a:txBody>
                  <a:tcPr marL="64770" marR="64770" marT="17907" marB="17907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근로자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수급인의 근로자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</a:p>
                    <a:p>
                      <a:pPr marL="342900" marR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특수형태근로종사자</a:t>
                      </a: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근로자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노무제공자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수급인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수급인의 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근로자 및 노무제공자</a:t>
                      </a: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805">
                <a:tc>
                  <a:txBody>
                    <a:bodyPr/>
                    <a:lstStyle/>
                    <a:p>
                      <a:pPr marL="342900" marR="0" indent="-34290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1" kern="0" spc="-9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적용범위</a:t>
                      </a:r>
                    </a:p>
                  </a:txBody>
                  <a:tcPr marL="64770" marR="64770" marT="17907" marB="17907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전 사업장 적용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342900" marR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다만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안전보건관리체제는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50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인 이상 적용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인 미만 사업장 적용 제외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(50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인 미만 사업장은 </a:t>
                      </a:r>
                      <a:r>
                        <a:rPr lang="en-US" altLang="ko-KR" sz="1600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년 후 시행</a:t>
                      </a:r>
                      <a:r>
                        <a:rPr lang="en-US" altLang="ko-KR" sz="1600" kern="1200" spc="-9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kern="1200" spc="-9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9112">
                <a:tc>
                  <a:txBody>
                    <a:bodyPr/>
                    <a:lstStyle/>
                    <a:p>
                      <a:pPr marL="342900" marR="0" indent="-34290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1" kern="0" spc="-9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재해정의</a:t>
                      </a:r>
                    </a:p>
                  </a:txBody>
                  <a:tcPr marL="64770" marR="64770" marT="17907" marB="17907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중대재해 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: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산업재해 중 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➊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사망자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명 이상 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➋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개월 이상 요양이 필요한 부상자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동시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명 이상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➌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부상자 또는 직업성 </a:t>
                      </a:r>
                      <a:r>
                        <a:rPr lang="ko-KR" altLang="en-US" sz="1500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질병자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동시 </a:t>
                      </a:r>
                      <a:b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10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명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이상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ko-KR" altLang="en-US" sz="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* 산업재해 </a:t>
                      </a:r>
                      <a:r>
                        <a:rPr lang="en-US" altLang="ko-KR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: </a:t>
                      </a:r>
                      <a:r>
                        <a:rPr lang="ko-KR" altLang="en-US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노무를 제공하는 자가</a:t>
                      </a:r>
                      <a:r>
                        <a:rPr lang="ko-KR" altLang="en-US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업무와 관계</a:t>
                      </a:r>
                      <a:endParaRPr lang="en-US" altLang="ko-KR" sz="14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되는 </a:t>
                      </a:r>
                      <a:r>
                        <a:rPr lang="ko-KR" altLang="en-US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건설물</a:t>
                      </a:r>
                      <a:r>
                        <a:rPr lang="en-US" altLang="ko-KR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설비 등에 의하거나 </a:t>
                      </a:r>
                      <a:r>
                        <a:rPr lang="ko-KR" altLang="en-US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작업 또는 </a:t>
                      </a:r>
                      <a:endParaRPr lang="en-US" altLang="ko-KR" sz="14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</a:t>
                      </a:r>
                      <a:r>
                        <a:rPr lang="ko-KR" altLang="en-US" sz="14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업무로 인하여 </a:t>
                      </a:r>
                      <a:r>
                        <a:rPr lang="ko-KR" altLang="en-US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사망</a:t>
                      </a:r>
                      <a:r>
                        <a:rPr lang="en-US" altLang="ko-KR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부상</a:t>
                      </a:r>
                      <a:r>
                        <a:rPr lang="en-US" altLang="ko-KR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4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질병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	</a:t>
                      </a: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중대산업재해 </a:t>
                      </a: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: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산업안전보건법상 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산업재해 중 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➊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사망자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명 이상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➋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동일한 사고로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6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개월 이상 치료가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필요한 부상자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명 이상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➌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동일한 유해요인으로 급성중독 등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직업성질병자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년 내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명 이상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8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모서리가 둥근 직사각형 16">
            <a:extLst>
              <a:ext uri="{FF2B5EF4-FFF2-40B4-BE49-F238E27FC236}">
                <a16:creationId xmlns:a16="http://schemas.microsoft.com/office/drawing/2014/main" id="{66546C9F-F60B-6643-8ED6-D1E02ABADAE4}"/>
              </a:ext>
            </a:extLst>
          </p:cNvPr>
          <p:cNvSpPr/>
          <p:nvPr/>
        </p:nvSpPr>
        <p:spPr>
          <a:xfrm>
            <a:off x="973738" y="1185254"/>
            <a:ext cx="1188000" cy="468000"/>
          </a:xfrm>
          <a:prstGeom prst="roundRect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600" b="1" dirty="0"/>
              <a:t>구 분</a:t>
            </a:r>
          </a:p>
        </p:txBody>
      </p:sp>
      <p:sp>
        <p:nvSpPr>
          <p:cNvPr id="18" name="모서리가 둥근 직사각형 17">
            <a:extLst>
              <a:ext uri="{FF2B5EF4-FFF2-40B4-BE49-F238E27FC236}">
                <a16:creationId xmlns:a16="http://schemas.microsoft.com/office/drawing/2014/main" id="{1E52CD86-EBAF-BB4C-AF2E-5C66839CA409}"/>
              </a:ext>
            </a:extLst>
          </p:cNvPr>
          <p:cNvSpPr/>
          <p:nvPr/>
        </p:nvSpPr>
        <p:spPr>
          <a:xfrm>
            <a:off x="2152298" y="1185254"/>
            <a:ext cx="3720182" cy="468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30000"/>
              </a:lnSpc>
            </a:pPr>
            <a:r>
              <a:rPr lang="ko-KR" altLang="en-US" sz="1600" b="1" kern="0" dirty="0">
                <a:solidFill>
                  <a:schemeClr val="bg1"/>
                </a:solidFill>
                <a:latin typeface="+mj-ea"/>
              </a:rPr>
              <a:t>산업안전보건법</a:t>
            </a:r>
          </a:p>
        </p:txBody>
      </p:sp>
      <p:sp>
        <p:nvSpPr>
          <p:cNvPr id="19" name="모서리가 둥근 직사각형 18">
            <a:extLst>
              <a:ext uri="{FF2B5EF4-FFF2-40B4-BE49-F238E27FC236}">
                <a16:creationId xmlns:a16="http://schemas.microsoft.com/office/drawing/2014/main" id="{011549B3-AB3A-B441-8DDD-E6B1B874B404}"/>
              </a:ext>
            </a:extLst>
          </p:cNvPr>
          <p:cNvSpPr/>
          <p:nvPr/>
        </p:nvSpPr>
        <p:spPr>
          <a:xfrm>
            <a:off x="5872480" y="1185254"/>
            <a:ext cx="3758408" cy="468000"/>
          </a:xfrm>
          <a:prstGeom prst="roundRect">
            <a:avLst/>
          </a:prstGeom>
          <a:solidFill>
            <a:srgbClr val="E67B2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30000"/>
              </a:lnSpc>
            </a:pPr>
            <a:r>
              <a:rPr lang="ko-KR" altLang="en-US" sz="1600" b="1" kern="0" dirty="0">
                <a:solidFill>
                  <a:schemeClr val="bg1"/>
                </a:solidFill>
                <a:latin typeface="+mj-ea"/>
              </a:rPr>
              <a:t>중대재해처벌법</a:t>
            </a:r>
            <a:r>
              <a:rPr lang="en-US" altLang="ko-KR" sz="1600" kern="0" dirty="0">
                <a:solidFill>
                  <a:schemeClr val="bg1"/>
                </a:solidFill>
                <a:latin typeface="+mj-ea"/>
              </a:rPr>
              <a:t>(</a:t>
            </a:r>
            <a:r>
              <a:rPr lang="ko-KR" altLang="en-US" sz="1600" kern="0" dirty="0">
                <a:solidFill>
                  <a:schemeClr val="bg1"/>
                </a:solidFill>
                <a:latin typeface="+mj-ea"/>
              </a:rPr>
              <a:t>중대산업재해</a:t>
            </a:r>
            <a:r>
              <a:rPr lang="en-US" altLang="ko-KR" sz="1600" kern="0" dirty="0">
                <a:solidFill>
                  <a:schemeClr val="bg1"/>
                </a:solidFill>
                <a:latin typeface="+mj-ea"/>
              </a:rPr>
              <a:t>)</a:t>
            </a:r>
            <a:endParaRPr lang="ko-KR" altLang="en-US" sz="1600" kern="0" dirty="0">
              <a:solidFill>
                <a:schemeClr val="bg1"/>
              </a:solidFill>
              <a:latin typeface="+mj-ea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9F8B8DC-5986-DE42-A6F0-D999718AD21E}"/>
              </a:ext>
            </a:extLst>
          </p:cNvPr>
          <p:cNvGrpSpPr/>
          <p:nvPr/>
        </p:nvGrpSpPr>
        <p:grpSpPr>
          <a:xfrm>
            <a:off x="8097791" y="5850711"/>
            <a:ext cx="1384864" cy="814718"/>
            <a:chOff x="7609264" y="4611485"/>
            <a:chExt cx="1762556" cy="1036915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495D19A7-A762-E34F-B1D3-3DFBB8461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</a:blip>
            <a:stretch>
              <a:fillRect/>
            </a:stretch>
          </p:blipFill>
          <p:spPr>
            <a:xfrm>
              <a:off x="7609264" y="4611485"/>
              <a:ext cx="849282" cy="1036914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FFDB9DD3-5240-5A46-8B5A-235B3BABB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0000"/>
            </a:blip>
            <a:stretch>
              <a:fillRect/>
            </a:stretch>
          </p:blipFill>
          <p:spPr>
            <a:xfrm>
              <a:off x="8451201" y="4655496"/>
              <a:ext cx="376534" cy="941333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B3822296-DB56-4447-93F1-58DF4CCCF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30000"/>
            </a:blip>
            <a:stretch>
              <a:fillRect/>
            </a:stretch>
          </p:blipFill>
          <p:spPr>
            <a:xfrm>
              <a:off x="8897787" y="4657241"/>
              <a:ext cx="474033" cy="991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672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920E364E-6A4C-3D46-9B02-E0E0D9F0FB66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11A0E5-A252-6A46-BA19-963839D5FDFD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rgbClr val="0BB358"/>
                  </a:solidFill>
                </a:rPr>
                <a:t>산업안전보건법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과 </a:t>
              </a:r>
              <a:r>
                <a:rPr lang="ko-KR" altLang="en-US" sz="2000" b="1" spc="-150" dirty="0">
                  <a:solidFill>
                    <a:srgbClr val="F7964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비교</a:t>
              </a:r>
              <a:endParaRPr lang="en-US" altLang="ko-KR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F8101D5-89E7-D74E-9E8C-2DD5E6799FB5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2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0" name="직선 연결선[R] 9">
              <a:extLst>
                <a:ext uri="{FF2B5EF4-FFF2-40B4-BE49-F238E27FC236}">
                  <a16:creationId xmlns:a16="http://schemas.microsoft.com/office/drawing/2014/main" id="{422C6C30-761F-524B-86CA-8C80B110FFE6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EF782728-5378-5A45-86E6-35A6E7680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386373"/>
              </p:ext>
            </p:extLst>
          </p:nvPr>
        </p:nvGraphicFramePr>
        <p:xfrm>
          <a:off x="994058" y="1812236"/>
          <a:ext cx="8711915" cy="4804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2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2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94938">
                <a:tc>
                  <a:txBody>
                    <a:bodyPr/>
                    <a:lstStyle/>
                    <a:p>
                      <a:pPr marL="342900" marR="0" indent="-34290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1" kern="0" spc="-9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의무내용</a:t>
                      </a:r>
                    </a:p>
                  </a:txBody>
                  <a:tcPr marL="64770" marR="64770" marT="17907" marB="17907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사업주의 </a:t>
                      </a:r>
                      <a:r>
                        <a:rPr lang="ko-KR" altLang="en-US" sz="1600" b="1" kern="1200" spc="-90" baseline="0" dirty="0">
                          <a:solidFill>
                            <a:srgbClr val="00B050"/>
                          </a:solidFill>
                          <a:latin typeface="+mj-ea"/>
                          <a:ea typeface="+mj-ea"/>
                          <a:cs typeface="+mn-cs"/>
                        </a:rPr>
                        <a:t>안전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조치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➊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프레스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공작기계 등 </a:t>
                      </a:r>
                      <a:r>
                        <a:rPr lang="ko-KR" altLang="en-US" sz="1500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위험기계나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폭발성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물질 등 위험물질 사용 시 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➋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굴착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발파 등 위험한 작업 시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➌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추락하거나 붕괴할 우려가 있는 등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위험한 장소에서 작업 시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ko-KR" altLang="en-US" sz="16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사업주의 </a:t>
                      </a:r>
                      <a:r>
                        <a:rPr lang="ko-KR" altLang="en-US" sz="1600" b="1" kern="1200" spc="-90" baseline="0" dirty="0" err="1">
                          <a:solidFill>
                            <a:srgbClr val="00B050"/>
                          </a:solidFill>
                          <a:latin typeface="+mj-ea"/>
                          <a:ea typeface="+mj-ea"/>
                          <a:cs typeface="+mn-cs"/>
                        </a:rPr>
                        <a:t>보건</a:t>
                      </a:r>
                      <a:r>
                        <a:rPr lang="ko-KR" altLang="en-US" sz="1600" b="1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조치</a:t>
                      </a:r>
                      <a:endParaRPr lang="ko-KR" altLang="en-US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➊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유해가스나 병원체 등 위험물질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➋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신체에 부담을 주는 등 위험한 작업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➌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환기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청결 등 적정기준 유지 </a:t>
                      </a:r>
                      <a:endParaRPr lang="ko-KR" altLang="en-US" sz="7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→</a:t>
                      </a: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5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산업안전보건기준에 관한 규칙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에서 </a:t>
                      </a:r>
                      <a:b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구체적으로 규정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en-US" altLang="ko-KR" sz="15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680</a:t>
                      </a:r>
                      <a:r>
                        <a:rPr lang="ko-KR" altLang="en-US" sz="15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개 조문</a:t>
                      </a:r>
                      <a:r>
                        <a:rPr lang="en-US" altLang="ko-KR" sz="15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14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F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개인사업주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또는 경영책임자등의 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종사자에 대한 </a:t>
                      </a:r>
                      <a:r>
                        <a:rPr lang="ko-KR" altLang="en-US" sz="1600" b="1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안전</a:t>
                      </a:r>
                      <a:r>
                        <a:rPr lang="en-US" altLang="ko-KR" sz="1600" b="1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600" b="1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보건 확보 의무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➊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안전보건관리체계의 구축 및 이행에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관한 조치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➋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재해 재발방지 대책의 수립 및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이행에 관한 조치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➌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중앙행정기관 등이 관계 법령에 따라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시정 등을 명한 사항 이행에 관한 조치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➍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안전</a:t>
                      </a: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·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보건 관계 법령상 의무이행에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 </a:t>
                      </a:r>
                      <a:r>
                        <a:rPr lang="ko-KR" altLang="en-US" sz="15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필요한 관리상의 조치 </a:t>
                      </a:r>
                      <a:endParaRPr lang="en-US" altLang="ko-KR" sz="15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500" kern="1200" spc="-13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→ ➊ </a:t>
                      </a:r>
                      <a:r>
                        <a:rPr lang="en-US" altLang="ko-KR" sz="1500" kern="1200" spc="-13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· </a:t>
                      </a:r>
                      <a:r>
                        <a:rPr lang="ko-KR" altLang="en-US" sz="1500" kern="1200" spc="-13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➍ </a:t>
                      </a:r>
                      <a:r>
                        <a:rPr lang="ko-KR" altLang="en-US" sz="1500" kern="1200" spc="-13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의 구체적인 사항은 </a:t>
                      </a:r>
                      <a:r>
                        <a:rPr lang="ko-KR" altLang="en-US" sz="1500" b="1" kern="1200" spc="-13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대통령령</a:t>
                      </a:r>
                      <a:r>
                        <a:rPr lang="ko-KR" altLang="en-US" sz="1500" kern="1200" spc="-13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에 위임</a:t>
                      </a:r>
                      <a:endParaRPr lang="en-US" altLang="ko-KR" sz="1600" kern="1200" spc="-13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ko-KR" altLang="en-US" sz="160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44000" marR="64770" marT="17907" marB="1790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2D794DFE-3438-B34B-B3C4-6E4FC29B8C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8416755" y="5577839"/>
            <a:ext cx="989024" cy="876935"/>
          </a:xfrm>
          <a:prstGeom prst="rect">
            <a:avLst/>
          </a:prstGeom>
        </p:spPr>
      </p:pic>
      <p:sp>
        <p:nvSpPr>
          <p:cNvPr id="24" name="모서리가 둥근 직사각형 23">
            <a:extLst>
              <a:ext uri="{FF2B5EF4-FFF2-40B4-BE49-F238E27FC236}">
                <a16:creationId xmlns:a16="http://schemas.microsoft.com/office/drawing/2014/main" id="{B9C465C0-3484-E647-A917-5B8D6043C9E6}"/>
              </a:ext>
            </a:extLst>
          </p:cNvPr>
          <p:cNvSpPr/>
          <p:nvPr/>
        </p:nvSpPr>
        <p:spPr>
          <a:xfrm>
            <a:off x="973738" y="1286854"/>
            <a:ext cx="1188000" cy="468000"/>
          </a:xfrm>
          <a:prstGeom prst="roundRect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600" b="1" dirty="0"/>
              <a:t>구 분</a:t>
            </a:r>
          </a:p>
        </p:txBody>
      </p:sp>
      <p:sp>
        <p:nvSpPr>
          <p:cNvPr id="25" name="모서리가 둥근 직사각형 24">
            <a:extLst>
              <a:ext uri="{FF2B5EF4-FFF2-40B4-BE49-F238E27FC236}">
                <a16:creationId xmlns:a16="http://schemas.microsoft.com/office/drawing/2014/main" id="{7179B4C6-CE0A-0A48-851A-F330152681AC}"/>
              </a:ext>
            </a:extLst>
          </p:cNvPr>
          <p:cNvSpPr/>
          <p:nvPr/>
        </p:nvSpPr>
        <p:spPr>
          <a:xfrm>
            <a:off x="2152298" y="1286854"/>
            <a:ext cx="3720182" cy="468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30000"/>
              </a:lnSpc>
            </a:pPr>
            <a:r>
              <a:rPr lang="ko-KR" altLang="en-US" sz="1600" b="1" kern="0" dirty="0">
                <a:solidFill>
                  <a:schemeClr val="bg1"/>
                </a:solidFill>
                <a:latin typeface="+mj-ea"/>
              </a:rPr>
              <a:t>산업안전보건법</a:t>
            </a:r>
          </a:p>
        </p:txBody>
      </p:sp>
      <p:sp>
        <p:nvSpPr>
          <p:cNvPr id="29" name="모서리가 둥근 직사각형 28">
            <a:extLst>
              <a:ext uri="{FF2B5EF4-FFF2-40B4-BE49-F238E27FC236}">
                <a16:creationId xmlns:a16="http://schemas.microsoft.com/office/drawing/2014/main" id="{A1CE39BD-4F26-F24B-A05C-F79852450345}"/>
              </a:ext>
            </a:extLst>
          </p:cNvPr>
          <p:cNvSpPr/>
          <p:nvPr/>
        </p:nvSpPr>
        <p:spPr>
          <a:xfrm>
            <a:off x="5872479" y="1286854"/>
            <a:ext cx="3833495" cy="468000"/>
          </a:xfrm>
          <a:prstGeom prst="roundRect">
            <a:avLst/>
          </a:prstGeom>
          <a:solidFill>
            <a:srgbClr val="E67B2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30000"/>
              </a:lnSpc>
            </a:pPr>
            <a:r>
              <a:rPr lang="ko-KR" altLang="en-US" sz="1600" b="1" kern="0" dirty="0">
                <a:solidFill>
                  <a:schemeClr val="bg1"/>
                </a:solidFill>
                <a:latin typeface="+mj-ea"/>
              </a:rPr>
              <a:t>중대재해처벌법</a:t>
            </a:r>
            <a:r>
              <a:rPr lang="en-US" altLang="ko-KR" sz="1600" kern="0" dirty="0">
                <a:solidFill>
                  <a:schemeClr val="bg1"/>
                </a:solidFill>
                <a:latin typeface="+mj-ea"/>
              </a:rPr>
              <a:t>(</a:t>
            </a:r>
            <a:r>
              <a:rPr lang="ko-KR" altLang="en-US" sz="1600" kern="0" dirty="0">
                <a:solidFill>
                  <a:schemeClr val="bg1"/>
                </a:solidFill>
                <a:latin typeface="+mj-ea"/>
              </a:rPr>
              <a:t>중대산업재해</a:t>
            </a:r>
            <a:r>
              <a:rPr lang="en-US" altLang="ko-KR" sz="1600" kern="0" dirty="0">
                <a:solidFill>
                  <a:schemeClr val="bg1"/>
                </a:solidFill>
                <a:latin typeface="+mj-ea"/>
              </a:rPr>
              <a:t>)</a:t>
            </a:r>
            <a:endParaRPr lang="ko-KR" altLang="en-US" sz="1600" kern="0" dirty="0">
              <a:solidFill>
                <a:schemeClr val="bg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50869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B72C0810-C87C-8645-B56D-E00D4BDD1261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222D98-C7E5-9340-ACEA-5D14E34DF669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rgbClr val="0BB358"/>
                  </a:solidFill>
                </a:rPr>
                <a:t>산업안전보건법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과 </a:t>
              </a:r>
              <a:r>
                <a:rPr lang="ko-KR" altLang="en-US" sz="2000" b="1" spc="-150" dirty="0">
                  <a:solidFill>
                    <a:srgbClr val="F7964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비교</a:t>
              </a:r>
              <a:endParaRPr lang="en-US" altLang="ko-KR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2061591-CCCB-3B41-BD9E-F59FA1F4A170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2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9" name="직선 연결선[R] 18">
              <a:extLst>
                <a:ext uri="{FF2B5EF4-FFF2-40B4-BE49-F238E27FC236}">
                  <a16:creationId xmlns:a16="http://schemas.microsoft.com/office/drawing/2014/main" id="{82D4BC00-26FE-F640-9FD2-D0F4CE405EC6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2D17AE00-A19F-1444-B497-A58B0B21C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771546"/>
              </p:ext>
            </p:extLst>
          </p:nvPr>
        </p:nvGraphicFramePr>
        <p:xfrm>
          <a:off x="994058" y="1805654"/>
          <a:ext cx="8636830" cy="4794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9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9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94938">
                <a:tc>
                  <a:txBody>
                    <a:bodyPr/>
                    <a:lstStyle/>
                    <a:p>
                      <a:pPr marL="342900" marR="0" indent="-34290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1" kern="0" spc="-9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처벌수준</a:t>
                      </a: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kern="1200" spc="-9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자연인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ko-KR" altLang="en-US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1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7</a:t>
                      </a:r>
                      <a:r>
                        <a:rPr lang="ko-KR" altLang="en-US" sz="1600" b="1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년 이하 징역 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또는 </a:t>
                      </a: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r>
                        <a:rPr lang="ko-KR" altLang="en-US" sz="1600" b="0" kern="1200" spc="-15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억원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이하 벌금</a:t>
                      </a:r>
                      <a:endParaRPr lang="en-US" altLang="ko-KR" sz="1600" b="0" kern="1200" spc="-15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b="1" kern="1200" spc="-15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b="1" kern="1200" spc="-15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5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년 이하 징역 또는 </a:t>
                      </a: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5</a:t>
                      </a:r>
                      <a:r>
                        <a:rPr lang="ko-KR" altLang="en-US" sz="1600" b="0" kern="1200" spc="-15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천만원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이하 벌금</a:t>
                      </a:r>
                      <a:endParaRPr lang="en-US" altLang="ko-KR" sz="1600" b="0" kern="1200" spc="-15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1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spc="-9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▶</a:t>
                      </a:r>
                      <a:r>
                        <a:rPr lang="ko-KR" altLang="en-US" sz="160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법인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10</a:t>
                      </a:r>
                      <a:r>
                        <a:rPr lang="ko-KR" altLang="en-US" sz="1600" b="1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억원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 이하 </a:t>
                      </a:r>
                      <a:r>
                        <a:rPr lang="ko-KR" altLang="en-US" sz="16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벌금</a:t>
                      </a:r>
                      <a:endParaRPr lang="en-US" altLang="ko-KR" sz="1600" b="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5</a:t>
                      </a:r>
                      <a:r>
                        <a:rPr lang="ko-KR" altLang="en-US" sz="16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천만원 이하 벌금</a:t>
                      </a:r>
                      <a:endParaRPr lang="en-US" altLang="ko-KR" sz="1600" b="0" kern="1200" spc="-9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	</a:t>
                      </a:r>
                      <a:endParaRPr lang="en-US" altLang="ko-KR" sz="1600" b="0" kern="1200" spc="-15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0" kern="1200" spc="-150" baseline="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44000" marR="64770" marT="17907" marB="17907"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F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16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자연인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ko-KR" altLang="en-US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1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년 이상 징역 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또는 </a:t>
                      </a: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600" b="0" kern="1200" spc="-150" baseline="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억원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이하 벌금</a:t>
                      </a:r>
                      <a:endParaRPr lang="en-US" altLang="ko-KR" sz="1600" b="0" kern="1200" spc="-15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병과 가능</a:t>
                      </a: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b="1" kern="1200" spc="-15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년 이하 징역 또는 </a:t>
                      </a:r>
                      <a:r>
                        <a:rPr lang="en-US" altLang="ko-KR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b="0" kern="1200" spc="-150" baseline="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억원</a:t>
                      </a: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이하 벌금</a:t>
                      </a:r>
                      <a:endParaRPr lang="en-US" altLang="ko-KR" sz="1600" b="0" kern="1200" spc="-15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endParaRPr lang="en-US" altLang="ko-KR" sz="1600" b="1" kern="1200" spc="-15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1200" spc="-9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법인</a:t>
                      </a: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50</a:t>
                      </a:r>
                      <a:r>
                        <a:rPr lang="ko-KR" altLang="en-US" sz="1600" b="1" kern="1200" spc="-90" baseline="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억원</a:t>
                      </a:r>
                      <a:r>
                        <a:rPr lang="ko-KR" altLang="en-US" sz="1600" b="1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이하 </a:t>
                      </a:r>
                      <a:r>
                        <a:rPr lang="ko-KR" altLang="en-US" sz="16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벌금</a:t>
                      </a:r>
                      <a:endParaRPr lang="en-US" altLang="ko-KR" sz="1600" b="0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0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600" b="0" kern="1200" spc="-9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억원 이하 벌금</a:t>
                      </a:r>
                      <a:endParaRPr lang="en-US" altLang="ko-KR" sz="1600" b="0" kern="1200" spc="-90" baseline="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-150" baseline="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144000" marR="64770" marT="17907" marB="17907" anchor="ctr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" name="오각형 7">
            <a:extLst>
              <a:ext uri="{FF2B5EF4-FFF2-40B4-BE49-F238E27FC236}">
                <a16:creationId xmlns:a16="http://schemas.microsoft.com/office/drawing/2014/main" id="{D01CB273-EF2F-A84C-8845-4DEC8364A7B0}"/>
              </a:ext>
            </a:extLst>
          </p:cNvPr>
          <p:cNvSpPr/>
          <p:nvPr/>
        </p:nvSpPr>
        <p:spPr>
          <a:xfrm>
            <a:off x="2317588" y="2484120"/>
            <a:ext cx="768927" cy="270164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사망</a:t>
            </a:r>
          </a:p>
        </p:txBody>
      </p:sp>
      <p:sp>
        <p:nvSpPr>
          <p:cNvPr id="37" name="오각형 8">
            <a:extLst>
              <a:ext uri="{FF2B5EF4-FFF2-40B4-BE49-F238E27FC236}">
                <a16:creationId xmlns:a16="http://schemas.microsoft.com/office/drawing/2014/main" id="{F138E9F6-E8A9-8846-AEB8-6574B0F1B3BA}"/>
              </a:ext>
            </a:extLst>
          </p:cNvPr>
          <p:cNvSpPr/>
          <p:nvPr/>
        </p:nvSpPr>
        <p:spPr>
          <a:xfrm>
            <a:off x="2317589" y="3450478"/>
            <a:ext cx="1987712" cy="270164"/>
          </a:xfrm>
          <a:prstGeom prst="homePlate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안전</a:t>
            </a:r>
            <a:r>
              <a:rPr lang="en-US" altLang="ko-KR" sz="1600" b="1" spc="-90" dirty="0">
                <a:latin typeface="맑은 고딕"/>
                <a:ea typeface="맑은 고딕"/>
              </a:rPr>
              <a:t>·</a:t>
            </a:r>
            <a:r>
              <a:rPr lang="ko-KR" altLang="en-US" sz="1600" b="1" spc="-90" dirty="0">
                <a:latin typeface="맑은 고딕"/>
                <a:ea typeface="맑은 고딕"/>
              </a:rPr>
              <a:t>보건조치 위반</a:t>
            </a:r>
            <a:endParaRPr lang="ko-KR" altLang="en-US" sz="1600" b="1" spc="-90" dirty="0"/>
          </a:p>
        </p:txBody>
      </p:sp>
      <p:sp>
        <p:nvSpPr>
          <p:cNvPr id="38" name="오각형 9">
            <a:extLst>
              <a:ext uri="{FF2B5EF4-FFF2-40B4-BE49-F238E27FC236}">
                <a16:creationId xmlns:a16="http://schemas.microsoft.com/office/drawing/2014/main" id="{A1DCFE7A-B476-CC40-8E9B-94360CC72693}"/>
              </a:ext>
            </a:extLst>
          </p:cNvPr>
          <p:cNvSpPr/>
          <p:nvPr/>
        </p:nvSpPr>
        <p:spPr>
          <a:xfrm>
            <a:off x="2317588" y="4741167"/>
            <a:ext cx="768927" cy="270164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사망</a:t>
            </a:r>
          </a:p>
        </p:txBody>
      </p:sp>
      <p:sp>
        <p:nvSpPr>
          <p:cNvPr id="39" name="오각형 10">
            <a:extLst>
              <a:ext uri="{FF2B5EF4-FFF2-40B4-BE49-F238E27FC236}">
                <a16:creationId xmlns:a16="http://schemas.microsoft.com/office/drawing/2014/main" id="{90FCE197-5428-7147-BDA5-0B4B1A75802C}"/>
              </a:ext>
            </a:extLst>
          </p:cNvPr>
          <p:cNvSpPr/>
          <p:nvPr/>
        </p:nvSpPr>
        <p:spPr>
          <a:xfrm>
            <a:off x="2317588" y="5364622"/>
            <a:ext cx="1987713" cy="270164"/>
          </a:xfrm>
          <a:prstGeom prst="homePlate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안전</a:t>
            </a:r>
            <a:r>
              <a:rPr lang="en-US" altLang="ko-KR" sz="1600" b="1" spc="-90" dirty="0">
                <a:latin typeface="맑은 고딕"/>
                <a:ea typeface="맑은 고딕"/>
              </a:rPr>
              <a:t>·</a:t>
            </a:r>
            <a:r>
              <a:rPr lang="ko-KR" altLang="en-US" sz="1600" b="1" spc="-90" dirty="0">
                <a:latin typeface="맑은 고딕"/>
                <a:ea typeface="맑은 고딕"/>
              </a:rPr>
              <a:t>보건조치 위반</a:t>
            </a:r>
            <a:endParaRPr lang="ko-KR" altLang="en-US" sz="1600" b="1" spc="-90" dirty="0"/>
          </a:p>
        </p:txBody>
      </p:sp>
      <p:sp>
        <p:nvSpPr>
          <p:cNvPr id="40" name="오각형 11">
            <a:extLst>
              <a:ext uri="{FF2B5EF4-FFF2-40B4-BE49-F238E27FC236}">
                <a16:creationId xmlns:a16="http://schemas.microsoft.com/office/drawing/2014/main" id="{39A08CF1-B55B-EF4A-A7D5-90DD164AD4D3}"/>
              </a:ext>
            </a:extLst>
          </p:cNvPr>
          <p:cNvSpPr/>
          <p:nvPr/>
        </p:nvSpPr>
        <p:spPr>
          <a:xfrm>
            <a:off x="6058315" y="2484120"/>
            <a:ext cx="768927" cy="270164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사망</a:t>
            </a:r>
          </a:p>
        </p:txBody>
      </p:sp>
      <p:sp>
        <p:nvSpPr>
          <p:cNvPr id="41" name="오각형 12">
            <a:extLst>
              <a:ext uri="{FF2B5EF4-FFF2-40B4-BE49-F238E27FC236}">
                <a16:creationId xmlns:a16="http://schemas.microsoft.com/office/drawing/2014/main" id="{AF97941B-E61F-3646-BC96-908A8D4C33B6}"/>
              </a:ext>
            </a:extLst>
          </p:cNvPr>
          <p:cNvSpPr/>
          <p:nvPr/>
        </p:nvSpPr>
        <p:spPr>
          <a:xfrm>
            <a:off x="6058315" y="3450478"/>
            <a:ext cx="1152000" cy="270164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부상</a:t>
            </a:r>
            <a:r>
              <a:rPr lang="en-US" altLang="ko-KR" sz="1600" b="1" spc="-90" dirty="0"/>
              <a:t>·</a:t>
            </a:r>
            <a:r>
              <a:rPr lang="ko-KR" altLang="en-US" sz="1600" b="1" spc="-90" dirty="0"/>
              <a:t>질병</a:t>
            </a:r>
          </a:p>
        </p:txBody>
      </p:sp>
      <p:sp>
        <p:nvSpPr>
          <p:cNvPr id="42" name="오각형 13">
            <a:extLst>
              <a:ext uri="{FF2B5EF4-FFF2-40B4-BE49-F238E27FC236}">
                <a16:creationId xmlns:a16="http://schemas.microsoft.com/office/drawing/2014/main" id="{2A7E389F-5906-484B-8EA3-237939A2713A}"/>
              </a:ext>
            </a:extLst>
          </p:cNvPr>
          <p:cNvSpPr/>
          <p:nvPr/>
        </p:nvSpPr>
        <p:spPr>
          <a:xfrm>
            <a:off x="6058315" y="4738950"/>
            <a:ext cx="768927" cy="270164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사망</a:t>
            </a:r>
          </a:p>
        </p:txBody>
      </p:sp>
      <p:sp>
        <p:nvSpPr>
          <p:cNvPr id="43" name="오각형 12">
            <a:extLst>
              <a:ext uri="{FF2B5EF4-FFF2-40B4-BE49-F238E27FC236}">
                <a16:creationId xmlns:a16="http://schemas.microsoft.com/office/drawing/2014/main" id="{F4063704-02BB-C541-A0EB-8B457DA61B88}"/>
              </a:ext>
            </a:extLst>
          </p:cNvPr>
          <p:cNvSpPr/>
          <p:nvPr/>
        </p:nvSpPr>
        <p:spPr>
          <a:xfrm>
            <a:off x="6058315" y="5364622"/>
            <a:ext cx="1152000" cy="270164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90" dirty="0"/>
              <a:t>부상</a:t>
            </a:r>
            <a:r>
              <a:rPr lang="en-US" altLang="ko-KR" sz="1600" b="1" spc="-90" dirty="0"/>
              <a:t>·</a:t>
            </a:r>
            <a:r>
              <a:rPr lang="ko-KR" altLang="en-US" sz="1600" b="1" spc="-90" dirty="0"/>
              <a:t>질병</a:t>
            </a:r>
          </a:p>
        </p:txBody>
      </p:sp>
      <p:sp>
        <p:nvSpPr>
          <p:cNvPr id="47" name="모서리가 둥근 직사각형 46">
            <a:extLst>
              <a:ext uri="{FF2B5EF4-FFF2-40B4-BE49-F238E27FC236}">
                <a16:creationId xmlns:a16="http://schemas.microsoft.com/office/drawing/2014/main" id="{6802C7DF-E577-6D41-8483-FD0BC2372290}"/>
              </a:ext>
            </a:extLst>
          </p:cNvPr>
          <p:cNvSpPr/>
          <p:nvPr/>
        </p:nvSpPr>
        <p:spPr>
          <a:xfrm>
            <a:off x="973738" y="1286854"/>
            <a:ext cx="1188000" cy="468000"/>
          </a:xfrm>
          <a:prstGeom prst="roundRect">
            <a:avLst/>
          </a:prstGeom>
          <a:solidFill>
            <a:schemeClr val="accent5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600" b="1" dirty="0"/>
              <a:t>구 분</a:t>
            </a:r>
          </a:p>
        </p:txBody>
      </p:sp>
      <p:sp>
        <p:nvSpPr>
          <p:cNvPr id="48" name="모서리가 둥근 직사각형 47">
            <a:extLst>
              <a:ext uri="{FF2B5EF4-FFF2-40B4-BE49-F238E27FC236}">
                <a16:creationId xmlns:a16="http://schemas.microsoft.com/office/drawing/2014/main" id="{924AFD0D-1B40-974D-9359-D84315A83359}"/>
              </a:ext>
            </a:extLst>
          </p:cNvPr>
          <p:cNvSpPr/>
          <p:nvPr/>
        </p:nvSpPr>
        <p:spPr>
          <a:xfrm>
            <a:off x="2152298" y="1286854"/>
            <a:ext cx="3720182" cy="468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30000"/>
              </a:lnSpc>
            </a:pPr>
            <a:r>
              <a:rPr lang="ko-KR" altLang="en-US" sz="1600" b="1" kern="0" dirty="0">
                <a:solidFill>
                  <a:schemeClr val="bg1"/>
                </a:solidFill>
                <a:latin typeface="+mj-ea"/>
              </a:rPr>
              <a:t>산업안전보건법</a:t>
            </a:r>
          </a:p>
        </p:txBody>
      </p:sp>
      <p:sp>
        <p:nvSpPr>
          <p:cNvPr id="49" name="모서리가 둥근 직사각형 48">
            <a:extLst>
              <a:ext uri="{FF2B5EF4-FFF2-40B4-BE49-F238E27FC236}">
                <a16:creationId xmlns:a16="http://schemas.microsoft.com/office/drawing/2014/main" id="{D89F606A-E7BD-DC42-9939-EB64F29BDF00}"/>
              </a:ext>
            </a:extLst>
          </p:cNvPr>
          <p:cNvSpPr/>
          <p:nvPr/>
        </p:nvSpPr>
        <p:spPr>
          <a:xfrm>
            <a:off x="5872480" y="1286854"/>
            <a:ext cx="3758408" cy="468000"/>
          </a:xfrm>
          <a:prstGeom prst="roundRect">
            <a:avLst/>
          </a:prstGeom>
          <a:solidFill>
            <a:srgbClr val="E67B2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130000"/>
              </a:lnSpc>
            </a:pPr>
            <a:r>
              <a:rPr lang="ko-KR" altLang="en-US" sz="1600" b="1" kern="0" dirty="0">
                <a:solidFill>
                  <a:schemeClr val="bg1"/>
                </a:solidFill>
                <a:latin typeface="+mj-ea"/>
              </a:rPr>
              <a:t>중대재해처벌법</a:t>
            </a:r>
            <a:r>
              <a:rPr lang="en-US" altLang="ko-KR" sz="1600" kern="0" dirty="0">
                <a:solidFill>
                  <a:schemeClr val="bg1"/>
                </a:solidFill>
                <a:latin typeface="+mj-ea"/>
              </a:rPr>
              <a:t>(</a:t>
            </a:r>
            <a:r>
              <a:rPr lang="ko-KR" altLang="en-US" sz="1600" kern="0" dirty="0">
                <a:solidFill>
                  <a:schemeClr val="bg1"/>
                </a:solidFill>
                <a:latin typeface="+mj-ea"/>
              </a:rPr>
              <a:t>중대산업재해</a:t>
            </a:r>
            <a:r>
              <a:rPr lang="en-US" altLang="ko-KR" sz="1600" kern="0" dirty="0">
                <a:solidFill>
                  <a:schemeClr val="bg1"/>
                </a:solidFill>
                <a:latin typeface="+mj-ea"/>
              </a:rPr>
              <a:t>)</a:t>
            </a:r>
            <a:endParaRPr lang="ko-KR" altLang="en-US" sz="1600" kern="0" dirty="0">
              <a:solidFill>
                <a:schemeClr val="bg1"/>
              </a:solidFill>
              <a:latin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327132-44B4-7143-A513-43D90BC4E13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4530015" y="5563666"/>
            <a:ext cx="1158292" cy="7526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81FFE0E-BD89-8C40-B77E-8037CA2DBC2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8046720" y="5480498"/>
            <a:ext cx="1341492" cy="91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04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AD4237-F5BC-DD4A-AF36-F4563E3E2C5D}"/>
              </a:ext>
            </a:extLst>
          </p:cNvPr>
          <p:cNvSpPr txBox="1"/>
          <p:nvPr/>
        </p:nvSpPr>
        <p:spPr>
          <a:xfrm>
            <a:off x="2862814" y="3002513"/>
            <a:ext cx="4984013" cy="161758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4000" b="1" spc="-200" dirty="0">
                <a:solidFill>
                  <a:srgbClr val="005F8D"/>
                </a:solidFill>
              </a:rPr>
              <a:t>중대재해 근절을 위한 </a:t>
            </a:r>
            <a:endParaRPr lang="en-US" altLang="ko-KR" sz="4000" b="1" spc="-200" dirty="0">
              <a:solidFill>
                <a:srgbClr val="005F8D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altLang="ko-KR" sz="4000" b="1" spc="-150" dirty="0">
                <a:solidFill>
                  <a:srgbClr val="005F8D"/>
                </a:solidFill>
              </a:rPr>
              <a:t>3</a:t>
            </a:r>
            <a:r>
              <a:rPr lang="ko-KR" altLang="en-US" sz="4000" b="1" spc="-150" dirty="0">
                <a:solidFill>
                  <a:srgbClr val="005F8D"/>
                </a:solidFill>
              </a:rPr>
              <a:t>대 안전수칙</a:t>
            </a:r>
            <a:endParaRPr lang="en-US" altLang="ko-KR" sz="4000" b="1" spc="-150" dirty="0">
              <a:solidFill>
                <a:srgbClr val="005F8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EB8826-EBBF-394B-9BF5-E3EB51CFCB46}"/>
              </a:ext>
            </a:extLst>
          </p:cNvPr>
          <p:cNvSpPr txBox="1"/>
          <p:nvPr/>
        </p:nvSpPr>
        <p:spPr>
          <a:xfrm>
            <a:off x="2117417" y="1502567"/>
            <a:ext cx="597694" cy="80242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4500" b="1" dirty="0">
                <a:solidFill>
                  <a:srgbClr val="005F8D"/>
                </a:solidFill>
                <a:latin typeface="+mj-ea"/>
                <a:ea typeface="+mj-ea"/>
                <a:cs typeface="나눔스퀘어OTF"/>
              </a:rPr>
              <a:t>3</a:t>
            </a:r>
            <a:endParaRPr lang="ko-KR" altLang="en-US" sz="4500" b="1" dirty="0">
              <a:solidFill>
                <a:srgbClr val="005F8D"/>
              </a:solidFill>
              <a:latin typeface="+mj-ea"/>
              <a:ea typeface="+mj-ea"/>
              <a:cs typeface="나눔스퀘어OTF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094287B-7B1D-3647-9841-E39F3B55F63C}"/>
              </a:ext>
            </a:extLst>
          </p:cNvPr>
          <p:cNvSpPr/>
          <p:nvPr/>
        </p:nvSpPr>
        <p:spPr>
          <a:xfrm>
            <a:off x="8878186" y="416738"/>
            <a:ext cx="1573619" cy="612000"/>
          </a:xfrm>
          <a:prstGeom prst="rect">
            <a:avLst/>
          </a:prstGeom>
          <a:solidFill>
            <a:srgbClr val="B8D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473DAF6-632B-CD47-8B83-0EE7D44E1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6" y="448637"/>
            <a:ext cx="1392443" cy="403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5519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B72C0810-C87C-8645-B56D-E00D4BDD1261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222D98-C7E5-9340-ACEA-5D14E34DF669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rgbClr val="F79646"/>
                  </a:solidFill>
                </a:rPr>
                <a:t>중대재해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근절을 위한 </a:t>
              </a:r>
              <a:r>
                <a:rPr lang="en-US" altLang="ko-KR" sz="2000" b="1" spc="-150" dirty="0">
                  <a:solidFill>
                    <a:srgbClr val="00B050"/>
                  </a:solidFill>
                </a:rPr>
                <a:t>3</a:t>
              </a:r>
              <a:r>
                <a:rPr lang="ko-KR" altLang="en-US" sz="2000" b="1" spc="-150" dirty="0">
                  <a:solidFill>
                    <a:srgbClr val="00B050"/>
                  </a:solidFill>
                </a:rPr>
                <a:t>대 안전수칙</a:t>
              </a:r>
              <a:endParaRPr lang="en-US" altLang="ko-KR" sz="2000" b="1" spc="-150" dirty="0">
                <a:solidFill>
                  <a:srgbClr val="00B050"/>
                </a:solidFill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2061591-CCCB-3B41-BD9E-F59FA1F4A170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3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9" name="직선 연결선[R] 18">
              <a:extLst>
                <a:ext uri="{FF2B5EF4-FFF2-40B4-BE49-F238E27FC236}">
                  <a16:creationId xmlns:a16="http://schemas.microsoft.com/office/drawing/2014/main" id="{82D4BC00-26FE-F640-9FD2-D0F4CE405EC6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5C9DBB-31D5-9C41-BCE3-F5AD69E64DC0}"/>
              </a:ext>
            </a:extLst>
          </p:cNvPr>
          <p:cNvGrpSpPr/>
          <p:nvPr/>
        </p:nvGrpSpPr>
        <p:grpSpPr>
          <a:xfrm>
            <a:off x="763441" y="1303118"/>
            <a:ext cx="2315040" cy="437467"/>
            <a:chOff x="824401" y="1425038"/>
            <a:chExt cx="2315040" cy="4374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41AE709-7E66-654C-AD95-D35A35C8AFBA}"/>
                </a:ext>
              </a:extLst>
            </p:cNvPr>
            <p:cNvSpPr txBox="1"/>
            <p:nvPr/>
          </p:nvSpPr>
          <p:spPr>
            <a:xfrm>
              <a:off x="972097" y="1449422"/>
              <a:ext cx="2167344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추락위험</a:t>
              </a:r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20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방지조치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22" name="직선 연결선[R] 21">
              <a:extLst>
                <a:ext uri="{FF2B5EF4-FFF2-40B4-BE49-F238E27FC236}">
                  <a16:creationId xmlns:a16="http://schemas.microsoft.com/office/drawing/2014/main" id="{AC4AB629-2F35-1240-882E-740606682211}"/>
                </a:ext>
              </a:extLst>
            </p:cNvPr>
            <p:cNvCxnSpPr>
              <a:cxnSpLocks/>
            </p:cNvCxnSpPr>
            <p:nvPr/>
          </p:nvCxnSpPr>
          <p:spPr>
            <a:xfrm>
              <a:off x="824401" y="1425038"/>
              <a:ext cx="231504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47109A3E-FEAE-494C-8C20-ED1DED816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81" y="1419422"/>
            <a:ext cx="216000" cy="211305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3285DD6A-0BC5-B946-ACBE-2BD7C942912E}"/>
              </a:ext>
            </a:extLst>
          </p:cNvPr>
          <p:cNvGrpSpPr/>
          <p:nvPr/>
        </p:nvGrpSpPr>
        <p:grpSpPr>
          <a:xfrm>
            <a:off x="1168256" y="1953190"/>
            <a:ext cx="2591120" cy="2211474"/>
            <a:chOff x="1147936" y="1973510"/>
            <a:chExt cx="2591120" cy="2211474"/>
          </a:xfrm>
        </p:grpSpPr>
        <p:sp>
          <p:nvSpPr>
            <p:cNvPr id="28" name="모서리가 둥근 직사각형 27">
              <a:extLst>
                <a:ext uri="{FF2B5EF4-FFF2-40B4-BE49-F238E27FC236}">
                  <a16:creationId xmlns:a16="http://schemas.microsoft.com/office/drawing/2014/main" id="{2E3DBEA7-EF94-D945-BD92-17E391259D69}"/>
                </a:ext>
              </a:extLst>
            </p:cNvPr>
            <p:cNvSpPr/>
            <p:nvPr/>
          </p:nvSpPr>
          <p:spPr>
            <a:xfrm>
              <a:off x="1219056" y="2384984"/>
              <a:ext cx="2520000" cy="1800000"/>
            </a:xfrm>
            <a:prstGeom prst="roundRect">
              <a:avLst>
                <a:gd name="adj" fmla="val 8021"/>
              </a:avLst>
            </a:prstGeom>
            <a:blipFill>
              <a:blip r:embed="rId3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635C58B-332E-A442-B08E-AA8C5EE6E60C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5D0D9EF9-A0F2-8C46-BF0E-C8A50F37815F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/>
                  <a:t>추락위험장소에 </a:t>
                </a:r>
                <a:r>
                  <a:rPr lang="ko-KR" altLang="en-US" sz="1300" spc="-90" dirty="0" err="1"/>
                  <a:t>안전난간</a:t>
                </a:r>
                <a:r>
                  <a:rPr lang="ko-KR" altLang="en-US" sz="1300" spc="-90" dirty="0"/>
                  <a:t> 설치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CF4B6658-F69A-0E40-AC8E-680D915AD749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53" name="타원 37">
                  <a:extLst>
                    <a:ext uri="{FF2B5EF4-FFF2-40B4-BE49-F238E27FC236}">
                      <a16:creationId xmlns:a16="http://schemas.microsoft.com/office/drawing/2014/main" id="{1B907143-4061-6A4F-880F-66847414D43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1E11959-715A-4D45-9E7C-97D835F87E52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1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69E9032F-D113-6F42-8A7E-42877E8AD4AC}"/>
              </a:ext>
            </a:extLst>
          </p:cNvPr>
          <p:cNvGrpSpPr/>
          <p:nvPr/>
        </p:nvGrpSpPr>
        <p:grpSpPr>
          <a:xfrm>
            <a:off x="3970474" y="1953190"/>
            <a:ext cx="2591120" cy="2211474"/>
            <a:chOff x="1147936" y="1973510"/>
            <a:chExt cx="2591120" cy="2211474"/>
          </a:xfrm>
        </p:grpSpPr>
        <p:sp>
          <p:nvSpPr>
            <p:cNvPr id="74" name="모서리가 둥근 직사각형 73">
              <a:extLst>
                <a:ext uri="{FF2B5EF4-FFF2-40B4-BE49-F238E27FC236}">
                  <a16:creationId xmlns:a16="http://schemas.microsoft.com/office/drawing/2014/main" id="{86F5F010-0017-F04C-88F9-8B2687A6B996}"/>
                </a:ext>
              </a:extLst>
            </p:cNvPr>
            <p:cNvSpPr/>
            <p:nvPr/>
          </p:nvSpPr>
          <p:spPr>
            <a:xfrm>
              <a:off x="1219056" y="2384984"/>
              <a:ext cx="2520000" cy="1800000"/>
            </a:xfrm>
            <a:prstGeom prst="roundRect">
              <a:avLst>
                <a:gd name="adj" fmla="val 8021"/>
              </a:avLst>
            </a:prstGeom>
            <a:blipFill>
              <a:blip r:embed="rId4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48B370C9-EB6B-574F-9895-8AF91536E7B8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76" name="직사각형 75">
                <a:extLst>
                  <a:ext uri="{FF2B5EF4-FFF2-40B4-BE49-F238E27FC236}">
                    <a16:creationId xmlns:a16="http://schemas.microsoft.com/office/drawing/2014/main" id="{D845CD72-1CD0-B542-82AF-4B619404100D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 err="1"/>
                  <a:t>개구부</a:t>
                </a:r>
                <a:r>
                  <a:rPr lang="ko-KR" altLang="en-US" sz="1300" spc="-90" dirty="0"/>
                  <a:t> 덮개 및 </a:t>
                </a:r>
                <a:r>
                  <a:rPr lang="ko-KR" altLang="en-US" sz="1300" spc="-90" dirty="0" err="1"/>
                  <a:t>경고표지</a:t>
                </a:r>
                <a:r>
                  <a:rPr lang="ko-KR" altLang="en-US" sz="1300" spc="-90" dirty="0"/>
                  <a:t> 설치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77" name="그룹 76">
                <a:extLst>
                  <a:ext uri="{FF2B5EF4-FFF2-40B4-BE49-F238E27FC236}">
                    <a16:creationId xmlns:a16="http://schemas.microsoft.com/office/drawing/2014/main" id="{1651B129-5953-B545-A480-D31E92CEA05B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78" name="타원 37">
                  <a:extLst>
                    <a:ext uri="{FF2B5EF4-FFF2-40B4-BE49-F238E27FC236}">
                      <a16:creationId xmlns:a16="http://schemas.microsoft.com/office/drawing/2014/main" id="{CFAB1D1E-4B44-9043-B8E1-DBF0831D24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2119F696-7432-E140-A5BC-38357E6EC736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2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B6742288-390C-8B43-A6BA-D32780E3DA47}"/>
              </a:ext>
            </a:extLst>
          </p:cNvPr>
          <p:cNvGrpSpPr/>
          <p:nvPr/>
        </p:nvGrpSpPr>
        <p:grpSpPr>
          <a:xfrm>
            <a:off x="6772692" y="1953190"/>
            <a:ext cx="2591120" cy="2211474"/>
            <a:chOff x="1147936" y="1973510"/>
            <a:chExt cx="2591120" cy="2211474"/>
          </a:xfrm>
        </p:grpSpPr>
        <p:sp>
          <p:nvSpPr>
            <p:cNvPr id="81" name="모서리가 둥근 직사각형 80">
              <a:extLst>
                <a:ext uri="{FF2B5EF4-FFF2-40B4-BE49-F238E27FC236}">
                  <a16:creationId xmlns:a16="http://schemas.microsoft.com/office/drawing/2014/main" id="{6DB24503-772F-E644-9546-19269AA7544D}"/>
                </a:ext>
              </a:extLst>
            </p:cNvPr>
            <p:cNvSpPr/>
            <p:nvPr/>
          </p:nvSpPr>
          <p:spPr>
            <a:xfrm>
              <a:off x="1219056" y="2384984"/>
              <a:ext cx="2520000" cy="1800000"/>
            </a:xfrm>
            <a:prstGeom prst="roundRect">
              <a:avLst>
                <a:gd name="adj" fmla="val 8021"/>
              </a:avLst>
            </a:prstGeom>
            <a:blipFill>
              <a:blip r:embed="rId5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064B79FD-BA3E-5D4C-8769-E4953A807585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id="{5659A1F6-81BF-A647-BE57-00AAE2DA5801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 err="1"/>
                  <a:t>추락방호망</a:t>
                </a:r>
                <a:r>
                  <a:rPr lang="ko-KR" altLang="en-US" sz="1300" spc="-90" dirty="0"/>
                  <a:t> 설치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84" name="그룹 83">
                <a:extLst>
                  <a:ext uri="{FF2B5EF4-FFF2-40B4-BE49-F238E27FC236}">
                    <a16:creationId xmlns:a16="http://schemas.microsoft.com/office/drawing/2014/main" id="{C0A24594-3F23-974E-A93D-7388D0131ED2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85" name="타원 37">
                  <a:extLst>
                    <a:ext uri="{FF2B5EF4-FFF2-40B4-BE49-F238E27FC236}">
                      <a16:creationId xmlns:a16="http://schemas.microsoft.com/office/drawing/2014/main" id="{9299EC74-FBE6-8240-9E7A-F2F89C26F93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EF56A596-A0F0-FE49-8CA8-308D170D8518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3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0324FB7F-B15A-6F4D-8FF7-B3853C6886DA}"/>
              </a:ext>
            </a:extLst>
          </p:cNvPr>
          <p:cNvGrpSpPr/>
          <p:nvPr/>
        </p:nvGrpSpPr>
        <p:grpSpPr>
          <a:xfrm>
            <a:off x="1168256" y="4300150"/>
            <a:ext cx="2743316" cy="2211474"/>
            <a:chOff x="1147936" y="1973510"/>
            <a:chExt cx="2743316" cy="2211474"/>
          </a:xfrm>
        </p:grpSpPr>
        <p:sp>
          <p:nvSpPr>
            <p:cNvPr id="88" name="모서리가 둥근 직사각형 87">
              <a:extLst>
                <a:ext uri="{FF2B5EF4-FFF2-40B4-BE49-F238E27FC236}">
                  <a16:creationId xmlns:a16="http://schemas.microsoft.com/office/drawing/2014/main" id="{E59A29ED-34A5-2B4B-B08E-6D37C1324681}"/>
                </a:ext>
              </a:extLst>
            </p:cNvPr>
            <p:cNvSpPr/>
            <p:nvPr/>
          </p:nvSpPr>
          <p:spPr>
            <a:xfrm>
              <a:off x="1219056" y="2384984"/>
              <a:ext cx="2520000" cy="1800000"/>
            </a:xfrm>
            <a:prstGeom prst="roundRect">
              <a:avLst>
                <a:gd name="adj" fmla="val 8021"/>
              </a:avLst>
            </a:prstGeom>
            <a:blipFill>
              <a:blip r:embed="rId6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48B97457-B795-9D42-AA1C-AC58DBF1CFA6}"/>
                </a:ext>
              </a:extLst>
            </p:cNvPr>
            <p:cNvGrpSpPr/>
            <p:nvPr/>
          </p:nvGrpSpPr>
          <p:grpSpPr>
            <a:xfrm>
              <a:off x="1147936" y="1973510"/>
              <a:ext cx="2743316" cy="348471"/>
              <a:chOff x="1147936" y="1973510"/>
              <a:chExt cx="2743316" cy="348471"/>
            </a:xfrm>
          </p:grpSpPr>
          <p:sp>
            <p:nvSpPr>
              <p:cNvPr id="90" name="직사각형 89">
                <a:extLst>
                  <a:ext uri="{FF2B5EF4-FFF2-40B4-BE49-F238E27FC236}">
                    <a16:creationId xmlns:a16="http://schemas.microsoft.com/office/drawing/2014/main" id="{5B3837F7-02B5-8448-9DCC-7E8A635C0328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469895" cy="338747"/>
              </a:xfrm>
              <a:prstGeom prst="rect">
                <a:avLst/>
              </a:prstGeom>
            </p:spPr>
            <p:txBody>
              <a:bodyPr wrap="square" rIns="0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150" dirty="0"/>
                  <a:t>지붕 위 작업 시 </a:t>
                </a:r>
                <a:r>
                  <a:rPr lang="ko-KR" altLang="en-US" sz="1300" spc="-150" dirty="0" err="1"/>
                  <a:t>작업발판</a:t>
                </a:r>
                <a:r>
                  <a:rPr lang="ko-KR" altLang="en-US" sz="1300" spc="-150" dirty="0"/>
                  <a:t> 등 설치 </a:t>
                </a:r>
                <a:endParaRPr lang="ko-KR" altLang="en-US" sz="1300" spc="-15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91" name="그룹 90">
                <a:extLst>
                  <a:ext uri="{FF2B5EF4-FFF2-40B4-BE49-F238E27FC236}">
                    <a16:creationId xmlns:a16="http://schemas.microsoft.com/office/drawing/2014/main" id="{7C294015-A01E-F442-9BF2-42C9CA496226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92" name="타원 37">
                  <a:extLst>
                    <a:ext uri="{FF2B5EF4-FFF2-40B4-BE49-F238E27FC236}">
                      <a16:creationId xmlns:a16="http://schemas.microsoft.com/office/drawing/2014/main" id="{B75F7FD8-EE4D-0E4B-89D9-C183A46AEA9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BBE84A8-2BAD-2841-A37A-A58649C9D871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4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9A1FCB7B-2B66-5C41-A5A5-FAC091914A24}"/>
              </a:ext>
            </a:extLst>
          </p:cNvPr>
          <p:cNvGrpSpPr/>
          <p:nvPr/>
        </p:nvGrpSpPr>
        <p:grpSpPr>
          <a:xfrm>
            <a:off x="3970474" y="4300150"/>
            <a:ext cx="2743316" cy="2211474"/>
            <a:chOff x="1147936" y="1973510"/>
            <a:chExt cx="2743316" cy="2211474"/>
          </a:xfrm>
        </p:grpSpPr>
        <p:sp>
          <p:nvSpPr>
            <p:cNvPr id="95" name="모서리가 둥근 직사각형 94">
              <a:extLst>
                <a:ext uri="{FF2B5EF4-FFF2-40B4-BE49-F238E27FC236}">
                  <a16:creationId xmlns:a16="http://schemas.microsoft.com/office/drawing/2014/main" id="{4A496D9C-4B2C-5346-8F5A-8122EC369F8C}"/>
                </a:ext>
              </a:extLst>
            </p:cNvPr>
            <p:cNvSpPr/>
            <p:nvPr/>
          </p:nvSpPr>
          <p:spPr>
            <a:xfrm>
              <a:off x="1219056" y="2384984"/>
              <a:ext cx="2520000" cy="1800000"/>
            </a:xfrm>
            <a:prstGeom prst="roundRect">
              <a:avLst>
                <a:gd name="adj" fmla="val 8021"/>
              </a:avLst>
            </a:prstGeom>
            <a:blipFill>
              <a:blip r:embed="rId7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12EDF38B-75A0-5948-8B9A-4815098EF2C7}"/>
                </a:ext>
              </a:extLst>
            </p:cNvPr>
            <p:cNvGrpSpPr/>
            <p:nvPr/>
          </p:nvGrpSpPr>
          <p:grpSpPr>
            <a:xfrm>
              <a:off x="1147936" y="1973510"/>
              <a:ext cx="2743316" cy="348471"/>
              <a:chOff x="1147936" y="1973510"/>
              <a:chExt cx="2743316" cy="348471"/>
            </a:xfrm>
          </p:grpSpPr>
          <p:sp>
            <p:nvSpPr>
              <p:cNvPr id="97" name="직사각형 96">
                <a:extLst>
                  <a:ext uri="{FF2B5EF4-FFF2-40B4-BE49-F238E27FC236}">
                    <a16:creationId xmlns:a16="http://schemas.microsoft.com/office/drawing/2014/main" id="{6751FCFF-1892-B44F-90CE-18961F9D9211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469895" cy="338747"/>
              </a:xfrm>
              <a:prstGeom prst="rect">
                <a:avLst/>
              </a:prstGeom>
            </p:spPr>
            <p:txBody>
              <a:bodyPr wrap="square" rIns="0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200" dirty="0" err="1"/>
                  <a:t>달비계</a:t>
                </a:r>
                <a:r>
                  <a:rPr lang="ko-KR" altLang="en-US" sz="1300" spc="-200" dirty="0"/>
                  <a:t> 작업 시 </a:t>
                </a:r>
                <a:r>
                  <a:rPr lang="ko-KR" altLang="en-US" sz="1300" spc="-200" dirty="0" err="1"/>
                  <a:t>안전대</a:t>
                </a:r>
                <a:r>
                  <a:rPr lang="ko-KR" altLang="en-US" sz="1300" spc="-200" dirty="0"/>
                  <a:t> 및 </a:t>
                </a:r>
                <a:r>
                  <a:rPr lang="ko-KR" altLang="en-US" sz="1300" spc="-200" dirty="0" err="1"/>
                  <a:t>구명줄</a:t>
                </a:r>
                <a:r>
                  <a:rPr lang="ko-KR" altLang="en-US" sz="1300" spc="-200" dirty="0"/>
                  <a:t> 설치</a:t>
                </a:r>
                <a:endParaRPr lang="ko-KR" altLang="en-US" sz="1300" spc="-20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98" name="그룹 97">
                <a:extLst>
                  <a:ext uri="{FF2B5EF4-FFF2-40B4-BE49-F238E27FC236}">
                    <a16:creationId xmlns:a16="http://schemas.microsoft.com/office/drawing/2014/main" id="{F333882F-CE46-EB4B-B2EB-AC9F7154F1B9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99" name="타원 37">
                  <a:extLst>
                    <a:ext uri="{FF2B5EF4-FFF2-40B4-BE49-F238E27FC236}">
                      <a16:creationId xmlns:a16="http://schemas.microsoft.com/office/drawing/2014/main" id="{64DFF6F0-BDC1-3944-A4B5-611572C8580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C9878DA4-8C42-5341-A045-96645667D297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5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DF834933-286C-804F-ABC9-FB6852FEF666}"/>
              </a:ext>
            </a:extLst>
          </p:cNvPr>
          <p:cNvGrpSpPr/>
          <p:nvPr/>
        </p:nvGrpSpPr>
        <p:grpSpPr>
          <a:xfrm>
            <a:off x="6772692" y="4300150"/>
            <a:ext cx="2802218" cy="2211474"/>
            <a:chOff x="1147936" y="1973510"/>
            <a:chExt cx="2802218" cy="2211474"/>
          </a:xfrm>
        </p:grpSpPr>
        <p:sp>
          <p:nvSpPr>
            <p:cNvPr id="102" name="모서리가 둥근 직사각형 101">
              <a:extLst>
                <a:ext uri="{FF2B5EF4-FFF2-40B4-BE49-F238E27FC236}">
                  <a16:creationId xmlns:a16="http://schemas.microsoft.com/office/drawing/2014/main" id="{D4C70275-9A06-0346-8E3A-133E35AAA730}"/>
                </a:ext>
              </a:extLst>
            </p:cNvPr>
            <p:cNvSpPr/>
            <p:nvPr/>
          </p:nvSpPr>
          <p:spPr>
            <a:xfrm>
              <a:off x="1219056" y="2384984"/>
              <a:ext cx="2520000" cy="1800000"/>
            </a:xfrm>
            <a:prstGeom prst="roundRect">
              <a:avLst>
                <a:gd name="adj" fmla="val 8021"/>
              </a:avLst>
            </a:prstGeom>
            <a:blipFill>
              <a:blip r:embed="rId8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AA767625-F6F4-E64E-B324-FF3CAC1ACC68}"/>
                </a:ext>
              </a:extLst>
            </p:cNvPr>
            <p:cNvGrpSpPr/>
            <p:nvPr/>
          </p:nvGrpSpPr>
          <p:grpSpPr>
            <a:xfrm>
              <a:off x="1147936" y="1973510"/>
              <a:ext cx="2802218" cy="348471"/>
              <a:chOff x="1147936" y="1973510"/>
              <a:chExt cx="2802218" cy="348471"/>
            </a:xfrm>
          </p:grpSpPr>
          <p:sp>
            <p:nvSpPr>
              <p:cNvPr id="104" name="직사각형 103">
                <a:extLst>
                  <a:ext uri="{FF2B5EF4-FFF2-40B4-BE49-F238E27FC236}">
                    <a16:creationId xmlns:a16="http://schemas.microsoft.com/office/drawing/2014/main" id="{7E6E5A76-C3B4-224C-9D9F-0449ABF24E4C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528797" cy="338747"/>
              </a:xfrm>
              <a:prstGeom prst="rect">
                <a:avLst/>
              </a:prstGeom>
            </p:spPr>
            <p:txBody>
              <a:bodyPr wrap="square" rIns="0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200" dirty="0" err="1"/>
                  <a:t>안전대</a:t>
                </a:r>
                <a:r>
                  <a:rPr lang="ko-KR" altLang="en-US" sz="1300" spc="-200" dirty="0"/>
                  <a:t> 착용 시 </a:t>
                </a:r>
                <a:r>
                  <a:rPr lang="ko-KR" altLang="en-US" sz="1300" spc="-200" dirty="0" err="1"/>
                  <a:t>안전대</a:t>
                </a:r>
                <a:r>
                  <a:rPr lang="ko-KR" altLang="en-US" sz="1300" spc="-200" dirty="0"/>
                  <a:t> </a:t>
                </a:r>
                <a:r>
                  <a:rPr lang="ko-KR" altLang="en-US" sz="1300" spc="-200" dirty="0" err="1"/>
                  <a:t>부착설비</a:t>
                </a:r>
                <a:r>
                  <a:rPr lang="ko-KR" altLang="en-US" sz="1300" spc="-200" dirty="0"/>
                  <a:t> 설치</a:t>
                </a:r>
                <a:endParaRPr lang="ko-KR" altLang="en-US" sz="1300" spc="-20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105" name="그룹 104">
                <a:extLst>
                  <a:ext uri="{FF2B5EF4-FFF2-40B4-BE49-F238E27FC236}">
                    <a16:creationId xmlns:a16="http://schemas.microsoft.com/office/drawing/2014/main" id="{FF633FE6-6EAA-5646-B417-4E5C943AF68F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106" name="타원 37">
                  <a:extLst>
                    <a:ext uri="{FF2B5EF4-FFF2-40B4-BE49-F238E27FC236}">
                      <a16:creationId xmlns:a16="http://schemas.microsoft.com/office/drawing/2014/main" id="{C750A1F4-C326-4241-9693-1F29DBFA5C8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33F71C5-254D-9544-ABA7-DB2397A20C10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6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8518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509E37CB-82EF-8749-A884-E5F74FA242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6" y="448637"/>
            <a:ext cx="1392443" cy="403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425CBF36-0A08-9C45-BB91-D5694FBB1998}"/>
              </a:ext>
            </a:extLst>
          </p:cNvPr>
          <p:cNvGrpSpPr/>
          <p:nvPr/>
        </p:nvGrpSpPr>
        <p:grpSpPr>
          <a:xfrm>
            <a:off x="2623794" y="2841176"/>
            <a:ext cx="6256258" cy="2277632"/>
            <a:chOff x="2444682" y="2892332"/>
            <a:chExt cx="6256258" cy="22776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B64F54C-6662-E14B-9B5C-B5D1904D840E}"/>
                </a:ext>
              </a:extLst>
            </p:cNvPr>
            <p:cNvSpPr txBox="1"/>
            <p:nvPr/>
          </p:nvSpPr>
          <p:spPr>
            <a:xfrm>
              <a:off x="2949517" y="2892332"/>
              <a:ext cx="5751423" cy="2277632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2400" b="1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  <a:cs typeface="나눔스퀘어OTF"/>
                </a:rPr>
                <a:t>중대재해처벌법</a:t>
              </a:r>
              <a:r>
                <a:rPr lang="ko-KR" altLang="en-US" sz="2400" b="1" spc="-200" dirty="0">
                  <a:solidFill>
                    <a:srgbClr val="0B4883"/>
                  </a:solidFill>
                  <a:latin typeface="+mj-ea"/>
                  <a:ea typeface="+mj-ea"/>
                  <a:cs typeface="나눔스퀘어OTF"/>
                </a:rPr>
                <a:t> </a:t>
              </a:r>
              <a:r>
                <a:rPr lang="ko-KR" altLang="en-US" sz="2400" b="1" spc="-200" dirty="0">
                  <a:solidFill>
                    <a:srgbClr val="0B4883"/>
                  </a:solidFill>
                  <a:latin typeface="+mj-ea"/>
                  <a:cs typeface="나눔스퀘어OTF"/>
                </a:rPr>
                <a:t>주요내용</a:t>
              </a:r>
              <a:endParaRPr lang="en-US" altLang="ko-KR" sz="2400" b="1" spc="-200" dirty="0">
                <a:solidFill>
                  <a:srgbClr val="0B4883"/>
                </a:solidFill>
                <a:latin typeface="+mj-ea"/>
                <a:cs typeface="나눔스퀘어OTF"/>
              </a:endParaRPr>
            </a:p>
            <a:p>
              <a:pPr>
                <a:lnSpc>
                  <a:spcPct val="120000"/>
                </a:lnSpc>
              </a:pPr>
              <a:endParaRPr lang="en-US" altLang="ko-KR" sz="2400" b="1" spc="-200" dirty="0">
                <a:solidFill>
                  <a:srgbClr val="0B4883"/>
                </a:solidFill>
                <a:latin typeface="+mj-ea"/>
                <a:ea typeface="+mj-ea"/>
                <a:cs typeface="나눔스퀘어OTF"/>
              </a:endParaRPr>
            </a:p>
            <a:p>
              <a:pPr>
                <a:lnSpc>
                  <a:spcPct val="120000"/>
                </a:lnSpc>
              </a:pPr>
              <a:r>
                <a:rPr lang="ko-KR" altLang="en-US" sz="2400" b="1" spc="-200" dirty="0">
                  <a:solidFill>
                    <a:srgbClr val="00B050"/>
                  </a:solidFill>
                  <a:latin typeface="+mj-ea"/>
                  <a:cs typeface="나눔스퀘어OTF"/>
                </a:rPr>
                <a:t>산업안전보건법</a:t>
              </a:r>
              <a:r>
                <a:rPr lang="ko-KR" altLang="en-US" sz="2400" b="1" spc="-200" dirty="0">
                  <a:solidFill>
                    <a:srgbClr val="0B4883"/>
                  </a:solidFill>
                  <a:latin typeface="+mj-ea"/>
                  <a:cs typeface="나눔스퀘어OTF"/>
                </a:rPr>
                <a:t>과 </a:t>
              </a:r>
              <a:r>
                <a:rPr lang="ko-KR" altLang="en-US" sz="2400" b="1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cs typeface="나눔스퀘어OTF"/>
                </a:rPr>
                <a:t>중대재해처벌법</a:t>
              </a:r>
              <a:r>
                <a:rPr lang="ko-KR" altLang="en-US" sz="2400" b="1" spc="-200" dirty="0">
                  <a:solidFill>
                    <a:srgbClr val="0B4883"/>
                  </a:solidFill>
                  <a:latin typeface="+mj-ea"/>
                  <a:cs typeface="나눔스퀘어OTF"/>
                </a:rPr>
                <a:t> 비교</a:t>
              </a:r>
              <a:endParaRPr lang="en-US" altLang="ko-KR" sz="2400" b="1" spc="-200" dirty="0">
                <a:solidFill>
                  <a:srgbClr val="0B4883"/>
                </a:solidFill>
                <a:latin typeface="+mj-ea"/>
                <a:cs typeface="나눔스퀘어OTF"/>
              </a:endParaRPr>
            </a:p>
            <a:p>
              <a:pPr>
                <a:lnSpc>
                  <a:spcPct val="120000"/>
                </a:lnSpc>
              </a:pPr>
              <a:endParaRPr lang="en-US" altLang="ko-KR" sz="2400" b="1" spc="-200" dirty="0">
                <a:solidFill>
                  <a:srgbClr val="0B4883"/>
                </a:solidFill>
                <a:latin typeface="+mj-ea"/>
                <a:ea typeface="+mj-ea"/>
                <a:cs typeface="나눔스퀘어OTF"/>
              </a:endParaRPr>
            </a:p>
            <a:p>
              <a:r>
                <a:rPr lang="ko-KR" altLang="en-US" sz="2400" b="1" spc="-150" dirty="0">
                  <a:solidFill>
                    <a:schemeClr val="accent6">
                      <a:lumMod val="75000"/>
                    </a:schemeClr>
                  </a:solidFill>
                </a:rPr>
                <a:t>중대재해</a:t>
              </a:r>
              <a:r>
                <a:rPr lang="ko-KR" altLang="en-US" sz="2400" b="1" spc="-150" dirty="0">
                  <a:solidFill>
                    <a:srgbClr val="005F8D"/>
                  </a:solidFill>
                </a:rPr>
                <a:t> 근절을 위한 </a:t>
              </a:r>
              <a:r>
                <a:rPr lang="en-US" altLang="ko-KR" sz="2400" b="1" spc="-150" dirty="0">
                  <a:solidFill>
                    <a:srgbClr val="00B050"/>
                  </a:solidFill>
                </a:rPr>
                <a:t>3</a:t>
              </a:r>
              <a:r>
                <a:rPr lang="ko-KR" altLang="en-US" sz="2400" b="1" spc="-150" dirty="0">
                  <a:solidFill>
                    <a:srgbClr val="00B050"/>
                  </a:solidFill>
                </a:rPr>
                <a:t>대 안전수칙</a:t>
              </a:r>
              <a:endParaRPr lang="en-US" altLang="ko-KR" sz="2400" b="1" spc="-150" dirty="0">
                <a:solidFill>
                  <a:srgbClr val="00B050"/>
                </a:solidFill>
              </a:endParaRPr>
            </a:p>
          </p:txBody>
        </p:sp>
        <p:grpSp>
          <p:nvGrpSpPr>
            <p:cNvPr id="14" name="Group 11">
              <a:extLst>
                <a:ext uri="{FF2B5EF4-FFF2-40B4-BE49-F238E27FC236}">
                  <a16:creationId xmlns:a16="http://schemas.microsoft.com/office/drawing/2014/main" id="{88C59961-3E38-154A-931F-D22249C80A44}"/>
                </a:ext>
              </a:extLst>
            </p:cNvPr>
            <p:cNvGrpSpPr/>
            <p:nvPr/>
          </p:nvGrpSpPr>
          <p:grpSpPr>
            <a:xfrm>
              <a:off x="2444682" y="2961319"/>
              <a:ext cx="504835" cy="412956"/>
              <a:chOff x="3274076" y="2473075"/>
              <a:chExt cx="504835" cy="412956"/>
            </a:xfrm>
          </p:grpSpPr>
          <p:grpSp>
            <p:nvGrpSpPr>
              <p:cNvPr id="15" name="그룹 34">
                <a:extLst>
                  <a:ext uri="{FF2B5EF4-FFF2-40B4-BE49-F238E27FC236}">
                    <a16:creationId xmlns:a16="http://schemas.microsoft.com/office/drawing/2014/main" id="{7F2461D5-0A2C-EF4A-9F69-9AE2DC8736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6200000">
                <a:off x="3320016" y="2427135"/>
                <a:ext cx="412956" cy="504835"/>
                <a:chOff x="6776268" y="520700"/>
                <a:chExt cx="748060" cy="914429"/>
              </a:xfrm>
            </p:grpSpPr>
            <p:grpSp>
              <p:nvGrpSpPr>
                <p:cNvPr id="17" name="그룹 46">
                  <a:extLst>
                    <a:ext uri="{FF2B5EF4-FFF2-40B4-BE49-F238E27FC236}">
                      <a16:creationId xmlns:a16="http://schemas.microsoft.com/office/drawing/2014/main" id="{2311F99F-81F6-2247-9263-74B38A47614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76268" y="520700"/>
                  <a:ext cx="748060" cy="914429"/>
                  <a:chOff x="6776268" y="520700"/>
                  <a:chExt cx="748060" cy="914429"/>
                </a:xfrm>
              </p:grpSpPr>
              <p:sp>
                <p:nvSpPr>
                  <p:cNvPr id="19" name="타원 39">
                    <a:extLst>
                      <a:ext uri="{FF2B5EF4-FFF2-40B4-BE49-F238E27FC236}">
                        <a16:creationId xmlns:a16="http://schemas.microsoft.com/office/drawing/2014/main" id="{56D99CCD-173D-4F49-8FD3-62460E21DA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76268" y="520700"/>
                    <a:ext cx="748060" cy="748060"/>
                  </a:xfrm>
                  <a:prstGeom prst="ellipse">
                    <a:avLst/>
                  </a:prstGeom>
                  <a:solidFill>
                    <a:srgbClr val="1798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eaLnBrk="1" latinLnBrk="1" hangingPunct="1"/>
                    <a:endParaRPr lang="ko-KR" altLang="en-US" kern="1200"/>
                  </a:p>
                </p:txBody>
              </p:sp>
              <p:sp>
                <p:nvSpPr>
                  <p:cNvPr id="21" name="이등변 삼각형 40">
                    <a:extLst>
                      <a:ext uri="{FF2B5EF4-FFF2-40B4-BE49-F238E27FC236}">
                        <a16:creationId xmlns:a16="http://schemas.microsoft.com/office/drawing/2014/main" id="{B1B43EBE-8CAE-B147-97E2-2055090C04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912766" y="1181885"/>
                    <a:ext cx="475061" cy="2532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1798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eaLnBrk="1" latinLnBrk="1" hangingPunct="1"/>
                    <a:endParaRPr lang="ko-KR" altLang="en-US" sz="1200" kern="1200"/>
                  </a:p>
                </p:txBody>
              </p:sp>
            </p:grpSp>
            <p:sp>
              <p:nvSpPr>
                <p:cNvPr id="18" name="타원 17">
                  <a:extLst>
                    <a:ext uri="{FF2B5EF4-FFF2-40B4-BE49-F238E27FC236}">
                      <a16:creationId xmlns:a16="http://schemas.microsoft.com/office/drawing/2014/main" id="{B778ACB1-33D8-9045-94B7-67F38C4F9B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84878" y="629311"/>
                  <a:ext cx="530840" cy="53083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DE6E92-B056-D444-949B-84F2BD2A452A}"/>
                  </a:ext>
                </a:extLst>
              </p:cNvPr>
              <p:cNvSpPr txBox="1"/>
              <p:nvPr/>
            </p:nvSpPr>
            <p:spPr>
              <a:xfrm>
                <a:off x="3287684" y="2480122"/>
                <a:ext cx="365025" cy="385961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ko-KR" sz="1800" b="1" dirty="0">
                    <a:solidFill>
                      <a:srgbClr val="1798B5"/>
                    </a:solidFill>
                    <a:latin typeface="+mj-ea"/>
                    <a:ea typeface="+mj-ea"/>
                    <a:cs typeface="나눔스퀘어OTF"/>
                  </a:rPr>
                  <a:t>1</a:t>
                </a:r>
                <a:endParaRPr lang="en-US" sz="1800" b="1" dirty="0">
                  <a:solidFill>
                    <a:srgbClr val="1798B5"/>
                  </a:solidFill>
                  <a:latin typeface="+mj-ea"/>
                  <a:ea typeface="+mj-ea"/>
                  <a:cs typeface="나눔스퀘어OTF"/>
                </a:endParaRPr>
              </a:p>
            </p:txBody>
          </p:sp>
        </p:grpSp>
        <p:grpSp>
          <p:nvGrpSpPr>
            <p:cNvPr id="22" name="Group 41">
              <a:extLst>
                <a:ext uri="{FF2B5EF4-FFF2-40B4-BE49-F238E27FC236}">
                  <a16:creationId xmlns:a16="http://schemas.microsoft.com/office/drawing/2014/main" id="{08AAEB72-DC7F-FC46-8F86-72C907A5023D}"/>
                </a:ext>
              </a:extLst>
            </p:cNvPr>
            <p:cNvGrpSpPr/>
            <p:nvPr/>
          </p:nvGrpSpPr>
          <p:grpSpPr>
            <a:xfrm>
              <a:off x="2444682" y="3833425"/>
              <a:ext cx="504835" cy="417052"/>
              <a:chOff x="3274076" y="2473075"/>
              <a:chExt cx="504835" cy="417052"/>
            </a:xfrm>
          </p:grpSpPr>
          <p:grpSp>
            <p:nvGrpSpPr>
              <p:cNvPr id="23" name="그룹 34">
                <a:extLst>
                  <a:ext uri="{FF2B5EF4-FFF2-40B4-BE49-F238E27FC236}">
                    <a16:creationId xmlns:a16="http://schemas.microsoft.com/office/drawing/2014/main" id="{E1D8191C-BA0D-D045-8822-61F9736057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6200000">
                <a:off x="3320016" y="2427135"/>
                <a:ext cx="412956" cy="504835"/>
                <a:chOff x="6776268" y="520700"/>
                <a:chExt cx="748060" cy="914429"/>
              </a:xfrm>
            </p:grpSpPr>
            <p:grpSp>
              <p:nvGrpSpPr>
                <p:cNvPr id="25" name="그룹 36">
                  <a:extLst>
                    <a:ext uri="{FF2B5EF4-FFF2-40B4-BE49-F238E27FC236}">
                      <a16:creationId xmlns:a16="http://schemas.microsoft.com/office/drawing/2014/main" id="{1C49F93F-A559-D942-AB35-42DBDF3338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76268" y="520700"/>
                  <a:ext cx="748060" cy="914429"/>
                  <a:chOff x="6776268" y="520700"/>
                  <a:chExt cx="748060" cy="914429"/>
                </a:xfrm>
              </p:grpSpPr>
              <p:sp>
                <p:nvSpPr>
                  <p:cNvPr id="27" name="타원 39">
                    <a:extLst>
                      <a:ext uri="{FF2B5EF4-FFF2-40B4-BE49-F238E27FC236}">
                        <a16:creationId xmlns:a16="http://schemas.microsoft.com/office/drawing/2014/main" id="{156E4D35-47BF-D44A-9695-A2A01D36C9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76268" y="520700"/>
                    <a:ext cx="748060" cy="748060"/>
                  </a:xfrm>
                  <a:prstGeom prst="ellipse">
                    <a:avLst/>
                  </a:prstGeom>
                  <a:solidFill>
                    <a:srgbClr val="1798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eaLnBrk="1" latinLnBrk="1" hangingPunct="1"/>
                    <a:endParaRPr lang="ko-KR" altLang="en-US" kern="1200"/>
                  </a:p>
                </p:txBody>
              </p:sp>
              <p:sp>
                <p:nvSpPr>
                  <p:cNvPr id="28" name="이등변 삼각형 40">
                    <a:extLst>
                      <a:ext uri="{FF2B5EF4-FFF2-40B4-BE49-F238E27FC236}">
                        <a16:creationId xmlns:a16="http://schemas.microsoft.com/office/drawing/2014/main" id="{E478F060-6A0B-4749-B3ED-039BF43422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912766" y="1181885"/>
                    <a:ext cx="475061" cy="2532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1798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eaLnBrk="1" latinLnBrk="1" hangingPunct="1"/>
                    <a:endParaRPr lang="ko-KR" altLang="en-US" sz="1200" kern="1200"/>
                  </a:p>
                </p:txBody>
              </p:sp>
            </p:grpSp>
            <p:sp>
              <p:nvSpPr>
                <p:cNvPr id="26" name="타원 37">
                  <a:extLst>
                    <a:ext uri="{FF2B5EF4-FFF2-40B4-BE49-F238E27FC236}">
                      <a16:creationId xmlns:a16="http://schemas.microsoft.com/office/drawing/2014/main" id="{6CDAF518-1A92-6149-AFE2-9143782089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84878" y="629311"/>
                  <a:ext cx="530840" cy="53083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866589-AC14-FB4D-B76D-2A319813C193}"/>
                  </a:ext>
                </a:extLst>
              </p:cNvPr>
              <p:cNvSpPr txBox="1"/>
              <p:nvPr/>
            </p:nvSpPr>
            <p:spPr>
              <a:xfrm>
                <a:off x="3298194" y="2480122"/>
                <a:ext cx="365025" cy="410005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ko-KR" sz="1800" b="1" dirty="0">
                    <a:solidFill>
                      <a:srgbClr val="1798B5"/>
                    </a:solidFill>
                    <a:latin typeface="+mj-ea"/>
                    <a:ea typeface="+mj-ea"/>
                    <a:cs typeface="나눔스퀘어OTF"/>
                  </a:rPr>
                  <a:t>2</a:t>
                </a:r>
                <a:endParaRPr lang="en-US" sz="1800" b="1" dirty="0">
                  <a:solidFill>
                    <a:srgbClr val="1798B5"/>
                  </a:solidFill>
                  <a:latin typeface="+mj-ea"/>
                  <a:ea typeface="+mj-ea"/>
                  <a:cs typeface="나눔스퀘어OTF"/>
                </a:endParaRPr>
              </a:p>
            </p:txBody>
          </p:sp>
        </p:grpSp>
        <p:grpSp>
          <p:nvGrpSpPr>
            <p:cNvPr id="29" name="Group 41">
              <a:extLst>
                <a:ext uri="{FF2B5EF4-FFF2-40B4-BE49-F238E27FC236}">
                  <a16:creationId xmlns:a16="http://schemas.microsoft.com/office/drawing/2014/main" id="{4E7EFD8C-24AC-9E4B-B9D5-2C4A9CEF475A}"/>
                </a:ext>
              </a:extLst>
            </p:cNvPr>
            <p:cNvGrpSpPr/>
            <p:nvPr/>
          </p:nvGrpSpPr>
          <p:grpSpPr>
            <a:xfrm>
              <a:off x="2446190" y="4711267"/>
              <a:ext cx="504835" cy="412956"/>
              <a:chOff x="3274076" y="2473075"/>
              <a:chExt cx="504835" cy="412956"/>
            </a:xfrm>
          </p:grpSpPr>
          <p:grpSp>
            <p:nvGrpSpPr>
              <p:cNvPr id="30" name="그룹 34">
                <a:extLst>
                  <a:ext uri="{FF2B5EF4-FFF2-40B4-BE49-F238E27FC236}">
                    <a16:creationId xmlns:a16="http://schemas.microsoft.com/office/drawing/2014/main" id="{3845F98A-608E-FF4D-90B2-193FCD78F4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6200000">
                <a:off x="3320016" y="2427135"/>
                <a:ext cx="412956" cy="504835"/>
                <a:chOff x="6776268" y="520700"/>
                <a:chExt cx="748060" cy="914429"/>
              </a:xfrm>
            </p:grpSpPr>
            <p:grpSp>
              <p:nvGrpSpPr>
                <p:cNvPr id="32" name="그룹 36">
                  <a:extLst>
                    <a:ext uri="{FF2B5EF4-FFF2-40B4-BE49-F238E27FC236}">
                      <a16:creationId xmlns:a16="http://schemas.microsoft.com/office/drawing/2014/main" id="{1BCEC751-2322-0346-AE02-6BF381B17FE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776268" y="520700"/>
                  <a:ext cx="748060" cy="914429"/>
                  <a:chOff x="6776268" y="520700"/>
                  <a:chExt cx="748060" cy="914429"/>
                </a:xfrm>
              </p:grpSpPr>
              <p:sp>
                <p:nvSpPr>
                  <p:cNvPr id="34" name="타원 39">
                    <a:extLst>
                      <a:ext uri="{FF2B5EF4-FFF2-40B4-BE49-F238E27FC236}">
                        <a16:creationId xmlns:a16="http://schemas.microsoft.com/office/drawing/2014/main" id="{343C961E-2AD9-0547-A347-50A2B5A2B6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76268" y="520700"/>
                    <a:ext cx="748060" cy="748060"/>
                  </a:xfrm>
                  <a:prstGeom prst="ellipse">
                    <a:avLst/>
                  </a:prstGeom>
                  <a:solidFill>
                    <a:srgbClr val="1798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eaLnBrk="1" latinLnBrk="1" hangingPunct="1"/>
                    <a:endParaRPr lang="ko-KR" altLang="en-US" kern="1200"/>
                  </a:p>
                </p:txBody>
              </p:sp>
              <p:sp>
                <p:nvSpPr>
                  <p:cNvPr id="35" name="이등변 삼각형 40">
                    <a:extLst>
                      <a:ext uri="{FF2B5EF4-FFF2-40B4-BE49-F238E27FC236}">
                        <a16:creationId xmlns:a16="http://schemas.microsoft.com/office/drawing/2014/main" id="{B0D4F6CB-6C7A-774F-955C-82BB4590B9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912766" y="1181885"/>
                    <a:ext cx="475061" cy="2532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1798B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algn="ctr" eaLnBrk="1" latinLnBrk="1" hangingPunct="1"/>
                    <a:endParaRPr lang="ko-KR" altLang="en-US" sz="1200" kern="1200"/>
                  </a:p>
                </p:txBody>
              </p:sp>
            </p:grpSp>
            <p:sp>
              <p:nvSpPr>
                <p:cNvPr id="33" name="타원 37">
                  <a:extLst>
                    <a:ext uri="{FF2B5EF4-FFF2-40B4-BE49-F238E27FC236}">
                      <a16:creationId xmlns:a16="http://schemas.microsoft.com/office/drawing/2014/main" id="{2BE7A5D6-43A2-A347-91F8-86034141F0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84878" y="629311"/>
                  <a:ext cx="530840" cy="53083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AB84734-B724-F14E-9F1A-D14F8E922FF0}"/>
                  </a:ext>
                </a:extLst>
              </p:cNvPr>
              <p:cNvSpPr txBox="1"/>
              <p:nvPr/>
            </p:nvSpPr>
            <p:spPr>
              <a:xfrm>
                <a:off x="3298194" y="2480122"/>
                <a:ext cx="365025" cy="385961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ko-KR" sz="1800" b="1" dirty="0">
                    <a:solidFill>
                      <a:srgbClr val="1798B5"/>
                    </a:solidFill>
                    <a:latin typeface="+mj-ea"/>
                    <a:ea typeface="+mj-ea"/>
                    <a:cs typeface="나눔스퀘어OTF"/>
                  </a:rPr>
                  <a:t>3</a:t>
                </a:r>
                <a:endParaRPr lang="en-US" sz="1800" b="1" dirty="0">
                  <a:solidFill>
                    <a:srgbClr val="1798B5"/>
                  </a:solidFill>
                  <a:latin typeface="+mj-ea"/>
                  <a:ea typeface="+mj-ea"/>
                  <a:cs typeface="나눔스퀘어OTF"/>
                </a:endParaRPr>
              </a:p>
            </p:txBody>
          </p:sp>
        </p:grpSp>
      </p:grpSp>
      <p:pic>
        <p:nvPicPr>
          <p:cNvPr id="39" name="그림 38">
            <a:extLst>
              <a:ext uri="{FF2B5EF4-FFF2-40B4-BE49-F238E27FC236}">
                <a16:creationId xmlns:a16="http://schemas.microsoft.com/office/drawing/2014/main" id="{3BC62A42-3237-D64E-8D0D-C71AB3EE43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7399736" y="2012720"/>
            <a:ext cx="1209664" cy="108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41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B72C0810-C87C-8645-B56D-E00D4BDD1261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222D98-C7E5-9340-ACEA-5D14E34DF669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rgbClr val="F79646"/>
                  </a:solidFill>
                </a:rPr>
                <a:t>중대재해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근절을 위한 </a:t>
              </a:r>
              <a:r>
                <a:rPr lang="en-US" altLang="ko-KR" sz="2000" b="1" spc="-150" dirty="0">
                  <a:solidFill>
                    <a:srgbClr val="00B050"/>
                  </a:solidFill>
                </a:rPr>
                <a:t>3</a:t>
              </a:r>
              <a:r>
                <a:rPr lang="ko-KR" altLang="en-US" sz="2000" b="1" spc="-150" dirty="0">
                  <a:solidFill>
                    <a:srgbClr val="00B050"/>
                  </a:solidFill>
                </a:rPr>
                <a:t>대 안전수칙</a:t>
              </a:r>
              <a:endParaRPr lang="en-US" altLang="ko-KR" sz="2000" b="1" spc="-150" dirty="0">
                <a:solidFill>
                  <a:srgbClr val="00B050"/>
                </a:solidFill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2061591-CCCB-3B41-BD9E-F59FA1F4A170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3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9" name="직선 연결선[R] 18">
              <a:extLst>
                <a:ext uri="{FF2B5EF4-FFF2-40B4-BE49-F238E27FC236}">
                  <a16:creationId xmlns:a16="http://schemas.microsoft.com/office/drawing/2014/main" id="{82D4BC00-26FE-F640-9FD2-D0F4CE405EC6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FDABD332-F86F-EC49-8CAA-914A479CE38F}"/>
              </a:ext>
            </a:extLst>
          </p:cNvPr>
          <p:cNvGrpSpPr/>
          <p:nvPr/>
        </p:nvGrpSpPr>
        <p:grpSpPr>
          <a:xfrm>
            <a:off x="748381" y="1171038"/>
            <a:ext cx="2330100" cy="417147"/>
            <a:chOff x="748381" y="1323438"/>
            <a:chExt cx="2330100" cy="417147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525C9DBB-31D5-9C41-BCE3-F5AD69E64DC0}"/>
                </a:ext>
              </a:extLst>
            </p:cNvPr>
            <p:cNvGrpSpPr/>
            <p:nvPr/>
          </p:nvGrpSpPr>
          <p:grpSpPr>
            <a:xfrm>
              <a:off x="763441" y="1323438"/>
              <a:ext cx="2315040" cy="417147"/>
              <a:chOff x="824401" y="1445358"/>
              <a:chExt cx="2315040" cy="417147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41AE709-7E66-654C-AD95-D35A35C8AFBA}"/>
                  </a:ext>
                </a:extLst>
              </p:cNvPr>
              <p:cNvSpPr txBox="1"/>
              <p:nvPr/>
            </p:nvSpPr>
            <p:spPr>
              <a:xfrm>
                <a:off x="972097" y="1449422"/>
                <a:ext cx="2167344" cy="413083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fontAlgn="base"/>
                <a:r>
                  <a:rPr lang="ko-KR" altLang="en-US" sz="1900" b="1" spc="-150" dirty="0" err="1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끼임위험</a:t>
                </a:r>
                <a:r>
                  <a:rPr lang="ko-KR" altLang="en-US" sz="1900" b="1" spc="-15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 </a:t>
                </a:r>
                <a:r>
                  <a:rPr lang="ko-KR" altLang="en-US" sz="1900" b="1" spc="-150" dirty="0" err="1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방지조치</a:t>
                </a:r>
                <a:endParaRPr lang="ko-KR" altLang="en-US" sz="19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22" name="직선 연결선[R] 21">
                <a:extLst>
                  <a:ext uri="{FF2B5EF4-FFF2-40B4-BE49-F238E27FC236}">
                    <a16:creationId xmlns:a16="http://schemas.microsoft.com/office/drawing/2014/main" id="{AC4AB629-2F35-1240-882E-7406066822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4401" y="1445358"/>
                <a:ext cx="2172799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47109A3E-FEAE-494C-8C20-ED1DED816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381" y="1419422"/>
              <a:ext cx="216000" cy="211305"/>
            </a:xfrm>
            <a:prstGeom prst="rect">
              <a:avLst/>
            </a:prstGeom>
          </p:spPr>
        </p:pic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285DD6A-0BC5-B946-ACBE-2BD7C942912E}"/>
              </a:ext>
            </a:extLst>
          </p:cNvPr>
          <p:cNvGrpSpPr/>
          <p:nvPr/>
        </p:nvGrpSpPr>
        <p:grpSpPr>
          <a:xfrm>
            <a:off x="1168256" y="1638230"/>
            <a:ext cx="2743316" cy="2103474"/>
            <a:chOff x="1147936" y="1973510"/>
            <a:chExt cx="2743316" cy="2103474"/>
          </a:xfrm>
        </p:grpSpPr>
        <p:sp>
          <p:nvSpPr>
            <p:cNvPr id="28" name="모서리가 둥근 직사각형 27">
              <a:extLst>
                <a:ext uri="{FF2B5EF4-FFF2-40B4-BE49-F238E27FC236}">
                  <a16:creationId xmlns:a16="http://schemas.microsoft.com/office/drawing/2014/main" id="{2E3DBEA7-EF94-D945-BD92-17E391259D69}"/>
                </a:ext>
              </a:extLst>
            </p:cNvPr>
            <p:cNvSpPr/>
            <p:nvPr/>
          </p:nvSpPr>
          <p:spPr>
            <a:xfrm>
              <a:off x="1219056" y="2384984"/>
              <a:ext cx="2520000" cy="1692000"/>
            </a:xfrm>
            <a:prstGeom prst="roundRect">
              <a:avLst>
                <a:gd name="adj" fmla="val 8021"/>
              </a:avLst>
            </a:prstGeom>
            <a:blipFill>
              <a:blip r:embed="rId3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635C58B-332E-A442-B08E-AA8C5EE6E60C}"/>
                </a:ext>
              </a:extLst>
            </p:cNvPr>
            <p:cNvGrpSpPr/>
            <p:nvPr/>
          </p:nvGrpSpPr>
          <p:grpSpPr>
            <a:xfrm>
              <a:off x="1147936" y="1973510"/>
              <a:ext cx="2743316" cy="348471"/>
              <a:chOff x="1147936" y="1973510"/>
              <a:chExt cx="2743316" cy="348471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5D0D9EF9-A0F2-8C46-BF0E-C8A50F37815F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469895" cy="338747"/>
              </a:xfrm>
              <a:prstGeom prst="rect">
                <a:avLst/>
              </a:prstGeom>
            </p:spPr>
            <p:txBody>
              <a:bodyPr wrap="square" rIns="0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200" dirty="0"/>
                  <a:t>원동기</a:t>
                </a:r>
                <a:r>
                  <a:rPr lang="en-US" altLang="ko-KR" sz="1300" spc="-200" dirty="0"/>
                  <a:t>, </a:t>
                </a:r>
                <a:r>
                  <a:rPr lang="ko-KR" altLang="en-US" sz="1300" spc="-200" dirty="0"/>
                  <a:t>회전축 등에 덮개</a:t>
                </a:r>
                <a:r>
                  <a:rPr lang="en-US" altLang="ko-KR" sz="1300" spc="-200" dirty="0"/>
                  <a:t>, </a:t>
                </a:r>
                <a:r>
                  <a:rPr lang="ko-KR" altLang="en-US" sz="1300" spc="-200" dirty="0"/>
                  <a:t>울 등 설치</a:t>
                </a:r>
                <a:endParaRPr lang="ko-KR" altLang="en-US" sz="1300" spc="-20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CF4B6658-F69A-0E40-AC8E-680D915AD749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53" name="타원 37">
                  <a:extLst>
                    <a:ext uri="{FF2B5EF4-FFF2-40B4-BE49-F238E27FC236}">
                      <a16:creationId xmlns:a16="http://schemas.microsoft.com/office/drawing/2014/main" id="{1B907143-4061-6A4F-880F-66847414D43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1E11959-715A-4D45-9E7C-97D835F87E52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1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69E9032F-D113-6F42-8A7E-42877E8AD4AC}"/>
              </a:ext>
            </a:extLst>
          </p:cNvPr>
          <p:cNvGrpSpPr/>
          <p:nvPr/>
        </p:nvGrpSpPr>
        <p:grpSpPr>
          <a:xfrm>
            <a:off x="3970474" y="1638230"/>
            <a:ext cx="2591120" cy="2103474"/>
            <a:chOff x="1147936" y="1973510"/>
            <a:chExt cx="2591120" cy="2103474"/>
          </a:xfrm>
        </p:grpSpPr>
        <p:sp>
          <p:nvSpPr>
            <p:cNvPr id="74" name="모서리가 둥근 직사각형 73">
              <a:extLst>
                <a:ext uri="{FF2B5EF4-FFF2-40B4-BE49-F238E27FC236}">
                  <a16:creationId xmlns:a16="http://schemas.microsoft.com/office/drawing/2014/main" id="{86F5F010-0017-F04C-88F9-8B2687A6B996}"/>
                </a:ext>
              </a:extLst>
            </p:cNvPr>
            <p:cNvSpPr/>
            <p:nvPr/>
          </p:nvSpPr>
          <p:spPr>
            <a:xfrm>
              <a:off x="1219056" y="2384984"/>
              <a:ext cx="2520000" cy="1692000"/>
            </a:xfrm>
            <a:prstGeom prst="roundRect">
              <a:avLst>
                <a:gd name="adj" fmla="val 8021"/>
              </a:avLst>
            </a:prstGeom>
            <a:blipFill>
              <a:blip r:embed="rId4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48B370C9-EB6B-574F-9895-8AF91536E7B8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76" name="직사각형 75">
                <a:extLst>
                  <a:ext uri="{FF2B5EF4-FFF2-40B4-BE49-F238E27FC236}">
                    <a16:creationId xmlns:a16="http://schemas.microsoft.com/office/drawing/2014/main" id="{D845CD72-1CD0-B542-82AF-4B619404100D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/>
                  <a:t>정비</a:t>
                </a:r>
                <a:r>
                  <a:rPr lang="en-US" altLang="ko-KR" sz="1300" spc="-90" dirty="0"/>
                  <a:t>, </a:t>
                </a:r>
                <a:r>
                  <a:rPr lang="ko-KR" altLang="en-US" sz="1300" spc="-90" dirty="0"/>
                  <a:t>보수작업 시 운전정지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77" name="그룹 76">
                <a:extLst>
                  <a:ext uri="{FF2B5EF4-FFF2-40B4-BE49-F238E27FC236}">
                    <a16:creationId xmlns:a16="http://schemas.microsoft.com/office/drawing/2014/main" id="{1651B129-5953-B545-A480-D31E92CEA05B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78" name="타원 37">
                  <a:extLst>
                    <a:ext uri="{FF2B5EF4-FFF2-40B4-BE49-F238E27FC236}">
                      <a16:creationId xmlns:a16="http://schemas.microsoft.com/office/drawing/2014/main" id="{CFAB1D1E-4B44-9043-B8E1-DBF0831D24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2119F696-7432-E140-A5BC-38357E6EC736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2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B6742288-390C-8B43-A6BA-D32780E3DA47}"/>
              </a:ext>
            </a:extLst>
          </p:cNvPr>
          <p:cNvGrpSpPr/>
          <p:nvPr/>
        </p:nvGrpSpPr>
        <p:grpSpPr>
          <a:xfrm>
            <a:off x="6772692" y="1638230"/>
            <a:ext cx="2591120" cy="2103474"/>
            <a:chOff x="1147936" y="1973510"/>
            <a:chExt cx="2591120" cy="2103474"/>
          </a:xfrm>
        </p:grpSpPr>
        <p:sp>
          <p:nvSpPr>
            <p:cNvPr id="81" name="모서리가 둥근 직사각형 80">
              <a:extLst>
                <a:ext uri="{FF2B5EF4-FFF2-40B4-BE49-F238E27FC236}">
                  <a16:creationId xmlns:a16="http://schemas.microsoft.com/office/drawing/2014/main" id="{6DB24503-772F-E644-9546-19269AA7544D}"/>
                </a:ext>
              </a:extLst>
            </p:cNvPr>
            <p:cNvSpPr/>
            <p:nvPr/>
          </p:nvSpPr>
          <p:spPr>
            <a:xfrm>
              <a:off x="1219056" y="2384984"/>
              <a:ext cx="2520000" cy="1692000"/>
            </a:xfrm>
            <a:prstGeom prst="roundRect">
              <a:avLst>
                <a:gd name="adj" fmla="val 8021"/>
              </a:avLst>
            </a:prstGeom>
            <a:blipFill>
              <a:blip r:embed="rId5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064B79FD-BA3E-5D4C-8769-E4953A807585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id="{5659A1F6-81BF-A647-BE57-00AAE2DA5801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 rIns="0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 err="1"/>
                  <a:t>기동장치</a:t>
                </a:r>
                <a:r>
                  <a:rPr lang="ko-KR" altLang="en-US" sz="1300" spc="-90" dirty="0"/>
                  <a:t> </a:t>
                </a:r>
                <a:r>
                  <a:rPr lang="ko-KR" altLang="en-US" sz="1300" spc="-90" dirty="0" err="1"/>
                  <a:t>잠금조치</a:t>
                </a:r>
                <a:r>
                  <a:rPr lang="en-US" altLang="ko-KR" sz="1300" spc="-90" dirty="0"/>
                  <a:t>, </a:t>
                </a:r>
                <a:r>
                  <a:rPr lang="ko-KR" altLang="en-US" sz="1300" spc="-90" dirty="0"/>
                  <a:t>표지판 설치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84" name="그룹 83">
                <a:extLst>
                  <a:ext uri="{FF2B5EF4-FFF2-40B4-BE49-F238E27FC236}">
                    <a16:creationId xmlns:a16="http://schemas.microsoft.com/office/drawing/2014/main" id="{C0A24594-3F23-974E-A93D-7388D0131ED2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85" name="타원 37">
                  <a:extLst>
                    <a:ext uri="{FF2B5EF4-FFF2-40B4-BE49-F238E27FC236}">
                      <a16:creationId xmlns:a16="http://schemas.microsoft.com/office/drawing/2014/main" id="{9299EC74-FBE6-8240-9E7A-F2F89C26F93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EF56A596-A0F0-FE49-8CA8-308D170D8518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3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F0624912-2CB1-E440-A986-26E20F32DA9C}"/>
              </a:ext>
            </a:extLst>
          </p:cNvPr>
          <p:cNvGrpSpPr/>
          <p:nvPr/>
        </p:nvGrpSpPr>
        <p:grpSpPr>
          <a:xfrm>
            <a:off x="748381" y="4076798"/>
            <a:ext cx="4392578" cy="417147"/>
            <a:chOff x="748381" y="1323438"/>
            <a:chExt cx="4392578" cy="417147"/>
          </a:xfrm>
        </p:grpSpPr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B150B5C6-EF61-6247-B54D-CA401072ECEE}"/>
                </a:ext>
              </a:extLst>
            </p:cNvPr>
            <p:cNvGrpSpPr/>
            <p:nvPr/>
          </p:nvGrpSpPr>
          <p:grpSpPr>
            <a:xfrm>
              <a:off x="763441" y="1323438"/>
              <a:ext cx="4377518" cy="417147"/>
              <a:chOff x="824401" y="1445358"/>
              <a:chExt cx="4377518" cy="417147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48A2DB2-C47A-E24B-A334-484BF57C7594}"/>
                  </a:ext>
                </a:extLst>
              </p:cNvPr>
              <p:cNvSpPr txBox="1"/>
              <p:nvPr/>
            </p:nvSpPr>
            <p:spPr>
              <a:xfrm>
                <a:off x="972096" y="1449422"/>
                <a:ext cx="4229823" cy="413083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 fontAlgn="base"/>
                <a:r>
                  <a:rPr lang="ko-KR" altLang="en-US" sz="1900" b="1" spc="-20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필수 </a:t>
                </a:r>
                <a:r>
                  <a:rPr lang="ko-KR" altLang="en-US" sz="1900" b="1" spc="-200" dirty="0" err="1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안전보호구</a:t>
                </a:r>
                <a:r>
                  <a:rPr lang="ko-KR" altLang="en-US" sz="1900" b="1" spc="-20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 지급</a:t>
                </a:r>
                <a:r>
                  <a:rPr lang="en-US" altLang="ko-KR" sz="1900" b="1" spc="-20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·</a:t>
                </a:r>
                <a:r>
                  <a:rPr lang="ko-KR" altLang="en-US" sz="1900" b="1" spc="-20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착용</a:t>
                </a:r>
                <a:r>
                  <a:rPr lang="en-US" altLang="ko-KR" sz="1900" b="1" spc="-20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900" b="1" spc="-200" dirty="0" err="1">
                    <a:solidFill>
                      <a:schemeClr val="accent6">
                        <a:lumMod val="75000"/>
                      </a:schemeClr>
                    </a:solidFill>
                    <a:latin typeface="+mj-ea"/>
                    <a:ea typeface="+mj-ea"/>
                  </a:rPr>
                  <a:t>상시점검</a:t>
                </a:r>
                <a:endParaRPr lang="ko-KR" altLang="en-US" sz="19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119" name="직선 연결선[R] 118">
                <a:extLst>
                  <a:ext uri="{FF2B5EF4-FFF2-40B4-BE49-F238E27FC236}">
                    <a16:creationId xmlns:a16="http://schemas.microsoft.com/office/drawing/2014/main" id="{382AB5FD-785D-494A-B7A1-842B22485A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4401" y="1445358"/>
                <a:ext cx="3839039" cy="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7" name="그림 116">
              <a:extLst>
                <a:ext uri="{FF2B5EF4-FFF2-40B4-BE49-F238E27FC236}">
                  <a16:creationId xmlns:a16="http://schemas.microsoft.com/office/drawing/2014/main" id="{13D8BBC7-EFBC-CB4E-910A-19A2BEE50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381" y="1419422"/>
              <a:ext cx="216000" cy="211305"/>
            </a:xfrm>
            <a:prstGeom prst="rect">
              <a:avLst/>
            </a:prstGeom>
          </p:spPr>
        </p:pic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E65E9C73-B3CA-374E-9F21-9D1FD52A7A15}"/>
              </a:ext>
            </a:extLst>
          </p:cNvPr>
          <p:cNvGrpSpPr/>
          <p:nvPr/>
        </p:nvGrpSpPr>
        <p:grpSpPr>
          <a:xfrm>
            <a:off x="1168256" y="4543990"/>
            <a:ext cx="2591120" cy="1959474"/>
            <a:chOff x="1147936" y="1973510"/>
            <a:chExt cx="2591120" cy="1959474"/>
          </a:xfrm>
        </p:grpSpPr>
        <p:sp>
          <p:nvSpPr>
            <p:cNvPr id="121" name="모서리가 둥근 직사각형 120">
              <a:extLst>
                <a:ext uri="{FF2B5EF4-FFF2-40B4-BE49-F238E27FC236}">
                  <a16:creationId xmlns:a16="http://schemas.microsoft.com/office/drawing/2014/main" id="{CC98537C-BA00-3944-BE8D-886769C73D6A}"/>
                </a:ext>
              </a:extLst>
            </p:cNvPr>
            <p:cNvSpPr/>
            <p:nvPr/>
          </p:nvSpPr>
          <p:spPr>
            <a:xfrm>
              <a:off x="1219056" y="2384984"/>
              <a:ext cx="2520000" cy="1548000"/>
            </a:xfrm>
            <a:prstGeom prst="roundRect">
              <a:avLst>
                <a:gd name="adj" fmla="val 8021"/>
              </a:avLst>
            </a:prstGeom>
            <a:blipFill>
              <a:blip r:embed="rId6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22" name="그룹 121">
              <a:extLst>
                <a:ext uri="{FF2B5EF4-FFF2-40B4-BE49-F238E27FC236}">
                  <a16:creationId xmlns:a16="http://schemas.microsoft.com/office/drawing/2014/main" id="{E0B6E5CE-73B3-2647-AFB2-E0CF1FDA112E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123" name="직사각형 122">
                <a:extLst>
                  <a:ext uri="{FF2B5EF4-FFF2-40B4-BE49-F238E27FC236}">
                    <a16:creationId xmlns:a16="http://schemas.microsoft.com/office/drawing/2014/main" id="{4F65DA8A-87E5-1A40-8300-4F66E947794F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 err="1"/>
                  <a:t>안전대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124" name="그룹 123">
                <a:extLst>
                  <a:ext uri="{FF2B5EF4-FFF2-40B4-BE49-F238E27FC236}">
                    <a16:creationId xmlns:a16="http://schemas.microsoft.com/office/drawing/2014/main" id="{9AFD6F42-2B9B-1343-B6DB-07539D112EB2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125" name="타원 37">
                  <a:extLst>
                    <a:ext uri="{FF2B5EF4-FFF2-40B4-BE49-F238E27FC236}">
                      <a16:creationId xmlns:a16="http://schemas.microsoft.com/office/drawing/2014/main" id="{E4889839-FF9D-9645-A649-D2B3BE339F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5F3E3D49-4458-EA4D-887A-111C046AC9AD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1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54DD57B6-9E2C-DF4A-85E4-A591806B2415}"/>
              </a:ext>
            </a:extLst>
          </p:cNvPr>
          <p:cNvGrpSpPr/>
          <p:nvPr/>
        </p:nvGrpSpPr>
        <p:grpSpPr>
          <a:xfrm>
            <a:off x="3970474" y="4543990"/>
            <a:ext cx="2591120" cy="1959474"/>
            <a:chOff x="1147936" y="1973510"/>
            <a:chExt cx="2591120" cy="1959474"/>
          </a:xfrm>
        </p:grpSpPr>
        <p:sp>
          <p:nvSpPr>
            <p:cNvPr id="128" name="모서리가 둥근 직사각형 127">
              <a:extLst>
                <a:ext uri="{FF2B5EF4-FFF2-40B4-BE49-F238E27FC236}">
                  <a16:creationId xmlns:a16="http://schemas.microsoft.com/office/drawing/2014/main" id="{55E58E3A-E10D-A446-97F3-67D509C6427B}"/>
                </a:ext>
              </a:extLst>
            </p:cNvPr>
            <p:cNvSpPr/>
            <p:nvPr/>
          </p:nvSpPr>
          <p:spPr>
            <a:xfrm>
              <a:off x="1219056" y="2384984"/>
              <a:ext cx="2520000" cy="1548000"/>
            </a:xfrm>
            <a:prstGeom prst="roundRect">
              <a:avLst>
                <a:gd name="adj" fmla="val 8021"/>
              </a:avLst>
            </a:prstGeom>
            <a:blipFill>
              <a:blip r:embed="rId7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77AAE6C9-1DD3-9949-82AD-B6EACE5F8AD3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130" name="직사각형 129">
                <a:extLst>
                  <a:ext uri="{FF2B5EF4-FFF2-40B4-BE49-F238E27FC236}">
                    <a16:creationId xmlns:a16="http://schemas.microsoft.com/office/drawing/2014/main" id="{230959A3-8014-4646-B731-86D3D84A284C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/>
                  <a:t>안전모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131" name="그룹 130">
                <a:extLst>
                  <a:ext uri="{FF2B5EF4-FFF2-40B4-BE49-F238E27FC236}">
                    <a16:creationId xmlns:a16="http://schemas.microsoft.com/office/drawing/2014/main" id="{E359D1C2-C90E-6745-A62E-78AD4CA1370B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132" name="타원 37">
                  <a:extLst>
                    <a:ext uri="{FF2B5EF4-FFF2-40B4-BE49-F238E27FC236}">
                      <a16:creationId xmlns:a16="http://schemas.microsoft.com/office/drawing/2014/main" id="{A18269DF-48CD-EC43-A386-EC0C98D791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C03021BA-0889-1240-BA7C-C8A52A64BF58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2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04C00117-4D2F-5C4E-B4D2-82ADB79D7F22}"/>
              </a:ext>
            </a:extLst>
          </p:cNvPr>
          <p:cNvGrpSpPr/>
          <p:nvPr/>
        </p:nvGrpSpPr>
        <p:grpSpPr>
          <a:xfrm>
            <a:off x="6772692" y="4543990"/>
            <a:ext cx="2591120" cy="1959474"/>
            <a:chOff x="1147936" y="1973510"/>
            <a:chExt cx="2591120" cy="1959474"/>
          </a:xfrm>
        </p:grpSpPr>
        <p:sp>
          <p:nvSpPr>
            <p:cNvPr id="135" name="모서리가 둥근 직사각형 134">
              <a:extLst>
                <a:ext uri="{FF2B5EF4-FFF2-40B4-BE49-F238E27FC236}">
                  <a16:creationId xmlns:a16="http://schemas.microsoft.com/office/drawing/2014/main" id="{0919DD0F-3FCE-8E4A-AF81-3B1C9F584810}"/>
                </a:ext>
              </a:extLst>
            </p:cNvPr>
            <p:cNvSpPr/>
            <p:nvPr/>
          </p:nvSpPr>
          <p:spPr>
            <a:xfrm>
              <a:off x="1219056" y="2384984"/>
              <a:ext cx="2520000" cy="1548000"/>
            </a:xfrm>
            <a:prstGeom prst="roundRect">
              <a:avLst>
                <a:gd name="adj" fmla="val 8021"/>
              </a:avLst>
            </a:prstGeom>
            <a:blipFill>
              <a:blip r:embed="rId8"/>
              <a:stretch>
                <a:fillRect/>
              </a:stretch>
            </a:blip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D4A4FF12-1326-C64B-A427-0DC953DF3A86}"/>
                </a:ext>
              </a:extLst>
            </p:cNvPr>
            <p:cNvGrpSpPr/>
            <p:nvPr/>
          </p:nvGrpSpPr>
          <p:grpSpPr>
            <a:xfrm>
              <a:off x="1147936" y="1973510"/>
              <a:ext cx="2591120" cy="348471"/>
              <a:chOff x="1147936" y="1973510"/>
              <a:chExt cx="2591120" cy="348471"/>
            </a:xfrm>
          </p:grpSpPr>
          <p:sp>
            <p:nvSpPr>
              <p:cNvPr id="137" name="직사각형 136">
                <a:extLst>
                  <a:ext uri="{FF2B5EF4-FFF2-40B4-BE49-F238E27FC236}">
                    <a16:creationId xmlns:a16="http://schemas.microsoft.com/office/drawing/2014/main" id="{264A2D41-654F-F84A-A173-A9CF727E2CCF}"/>
                  </a:ext>
                </a:extLst>
              </p:cNvPr>
              <p:cNvSpPr/>
              <p:nvPr/>
            </p:nvSpPr>
            <p:spPr>
              <a:xfrm>
                <a:off x="1421357" y="1983234"/>
                <a:ext cx="2317699" cy="338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</a:pPr>
                <a:r>
                  <a:rPr lang="ko-KR" altLang="en-US" sz="1300" spc="-90" dirty="0"/>
                  <a:t>안전화</a:t>
                </a:r>
                <a:endParaRPr lang="ko-KR" altLang="en-US" sz="1300" spc="-90" dirty="0">
                  <a:solidFill>
                    <a:schemeClr val="accent1">
                      <a:lumMod val="75000"/>
                    </a:schemeClr>
                  </a:solidFill>
                  <a:latin typeface="+mj-ea"/>
                </a:endParaRPr>
              </a:p>
            </p:txBody>
          </p:sp>
          <p:grpSp>
            <p:nvGrpSpPr>
              <p:cNvPr id="138" name="그룹 137">
                <a:extLst>
                  <a:ext uri="{FF2B5EF4-FFF2-40B4-BE49-F238E27FC236}">
                    <a16:creationId xmlns:a16="http://schemas.microsoft.com/office/drawing/2014/main" id="{5C375A61-5810-F241-8D33-709FE3543918}"/>
                  </a:ext>
                </a:extLst>
              </p:cNvPr>
              <p:cNvGrpSpPr/>
              <p:nvPr/>
            </p:nvGrpSpPr>
            <p:grpSpPr>
              <a:xfrm>
                <a:off x="1147936" y="1973510"/>
                <a:ext cx="365025" cy="339217"/>
                <a:chOff x="1147936" y="1973510"/>
                <a:chExt cx="365025" cy="339217"/>
              </a:xfrm>
            </p:grpSpPr>
            <p:sp>
              <p:nvSpPr>
                <p:cNvPr id="139" name="타원 37">
                  <a:extLst>
                    <a:ext uri="{FF2B5EF4-FFF2-40B4-BE49-F238E27FC236}">
                      <a16:creationId xmlns:a16="http://schemas.microsoft.com/office/drawing/2014/main" id="{EE4598A5-A20B-B646-99AA-B873037A0E9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1202050" y="2022508"/>
                  <a:ext cx="252000" cy="252018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/>
                </a:p>
              </p:txBody>
            </p:sp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10E0E73F-DDD3-074A-9CE4-7242BA886BBB}"/>
                    </a:ext>
                  </a:extLst>
                </p:cNvPr>
                <p:cNvSpPr txBox="1"/>
                <p:nvPr/>
              </p:nvSpPr>
              <p:spPr>
                <a:xfrm>
                  <a:off x="1147936" y="1973510"/>
                  <a:ext cx="365025" cy="339217"/>
                </a:xfrm>
                <a:prstGeom prst="rect">
                  <a:avLst/>
                </a:prstGeom>
                <a:noFill/>
              </p:spPr>
              <p:txBody>
                <a:bodyPr wrap="square" lIns="104287" tIns="52144" rIns="104287" bIns="52144" rtlCol="0"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US" altLang="ko-KR" sz="15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나눔스퀘어OTF"/>
                    </a:rPr>
                    <a:t>3</a:t>
                  </a:r>
                  <a:endParaRPr lang="en-US" sz="1500" b="1" dirty="0">
                    <a:solidFill>
                      <a:schemeClr val="bg1"/>
                    </a:solidFill>
                    <a:latin typeface="+mj-ea"/>
                    <a:ea typeface="+mj-ea"/>
                    <a:cs typeface="나눔스퀘어OTF"/>
                  </a:endParaRPr>
                </a:p>
              </p:txBody>
            </p:sp>
          </p:grpSp>
        </p:grpSp>
      </p:grp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B8E69612-7AAF-F04F-80BC-0345D23F90F8}"/>
              </a:ext>
            </a:extLst>
          </p:cNvPr>
          <p:cNvSpPr/>
          <p:nvPr/>
        </p:nvSpPr>
        <p:spPr>
          <a:xfrm>
            <a:off x="1170958" y="6552015"/>
            <a:ext cx="8928082" cy="281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ko-KR" sz="1000" spc="-90" dirty="0"/>
              <a:t>※ </a:t>
            </a:r>
            <a:r>
              <a:rPr lang="ko-KR" altLang="en-US" sz="1000" spc="-90" dirty="0"/>
              <a:t>산업안전보건기준에 관한 규칙 제</a:t>
            </a:r>
            <a:r>
              <a:rPr lang="en-US" altLang="ko-KR" sz="1000" spc="-90" dirty="0"/>
              <a:t>32</a:t>
            </a:r>
            <a:r>
              <a:rPr lang="ko-KR" altLang="en-US" sz="1000" spc="-90" dirty="0"/>
              <a:t>조</a:t>
            </a:r>
            <a:r>
              <a:rPr lang="en-US" altLang="ko-KR" sz="1000" spc="-90" dirty="0"/>
              <a:t>(</a:t>
            </a:r>
            <a:r>
              <a:rPr lang="ko-KR" altLang="en-US" sz="1000" spc="-90" dirty="0"/>
              <a:t>보호구 지급 등</a:t>
            </a:r>
            <a:r>
              <a:rPr lang="en-US" altLang="ko-KR" sz="1000" spc="-90" dirty="0"/>
              <a:t>)</a:t>
            </a:r>
            <a:r>
              <a:rPr lang="ko-KR" altLang="en-US" sz="1000" spc="-90" dirty="0"/>
              <a:t>에 따라</a:t>
            </a:r>
            <a:r>
              <a:rPr lang="en-US" altLang="ko-KR" sz="1000" spc="-90" dirty="0"/>
              <a:t> </a:t>
            </a:r>
            <a:r>
              <a:rPr lang="ko-KR" altLang="en-US" sz="1000" spc="-90" dirty="0"/>
              <a:t>사업주는 해당 작업에 적합한 보호구를 작업하는 근로자 수 이상 지급</a:t>
            </a:r>
            <a:r>
              <a:rPr lang="en-US" altLang="ko-KR" sz="1000" spc="-90" dirty="0"/>
              <a:t>·</a:t>
            </a:r>
            <a:r>
              <a:rPr lang="ko-KR" altLang="en-US" sz="1000" spc="-90" dirty="0"/>
              <a:t>착용하도록 하여야 함</a:t>
            </a:r>
            <a:endParaRPr lang="ko-KR" altLang="en-US" sz="1000" spc="-90" dirty="0">
              <a:solidFill>
                <a:schemeClr val="accent1">
                  <a:lumMod val="7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81963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C92BBA5-E0DC-674F-9FE6-B750440AFB19}"/>
              </a:ext>
            </a:extLst>
          </p:cNvPr>
          <p:cNvSpPr txBox="1"/>
          <p:nvPr/>
        </p:nvSpPr>
        <p:spPr>
          <a:xfrm>
            <a:off x="0" y="3273209"/>
            <a:ext cx="10688638" cy="1182524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ko-KR" altLang="en-US" sz="7000" b="1" spc="-150" dirty="0">
                <a:solidFill>
                  <a:srgbClr val="005F8D"/>
                </a:solidFill>
                <a:latin typeface="+mj-ea"/>
                <a:ea typeface="+mj-ea"/>
                <a:cs typeface="나눔스퀘어OTF"/>
              </a:rPr>
              <a:t>감사합니다</a:t>
            </a:r>
            <a:endParaRPr lang="en-US" sz="7000" b="1" spc="-150" dirty="0">
              <a:solidFill>
                <a:srgbClr val="005F8D"/>
              </a:solidFill>
              <a:latin typeface="+mj-ea"/>
              <a:ea typeface="+mj-ea"/>
              <a:cs typeface="나눔스퀘어OTF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BE103D-6E62-4742-AA1C-292B262A3362}"/>
              </a:ext>
            </a:extLst>
          </p:cNvPr>
          <p:cNvGrpSpPr/>
          <p:nvPr/>
        </p:nvGrpSpPr>
        <p:grpSpPr>
          <a:xfrm>
            <a:off x="7012651" y="2028789"/>
            <a:ext cx="1085979" cy="1305380"/>
            <a:chOff x="7093931" y="1980650"/>
            <a:chExt cx="1085979" cy="1305380"/>
          </a:xfrm>
        </p:grpSpPr>
        <p:grpSp>
          <p:nvGrpSpPr>
            <p:cNvPr id="27" name="그룹 34">
              <a:extLst>
                <a:ext uri="{FF2B5EF4-FFF2-40B4-BE49-F238E27FC236}">
                  <a16:creationId xmlns:a16="http://schemas.microsoft.com/office/drawing/2014/main" id="{D9DF2EE8-A831-A140-963E-2FD0E8A25F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93931" y="1980650"/>
              <a:ext cx="1085979" cy="1305380"/>
              <a:chOff x="6776268" y="520700"/>
              <a:chExt cx="748060" cy="899124"/>
            </a:xfrm>
          </p:grpSpPr>
          <p:grpSp>
            <p:nvGrpSpPr>
              <p:cNvPr id="31" name="그룹 36">
                <a:extLst>
                  <a:ext uri="{FF2B5EF4-FFF2-40B4-BE49-F238E27FC236}">
                    <a16:creationId xmlns:a16="http://schemas.microsoft.com/office/drawing/2014/main" id="{D2D80A94-4D52-7749-8D53-FCA1FF49BC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76268" y="520700"/>
                <a:ext cx="748060" cy="899124"/>
                <a:chOff x="6776268" y="520700"/>
                <a:chExt cx="748060" cy="899124"/>
              </a:xfrm>
            </p:grpSpPr>
            <p:sp>
              <p:nvSpPr>
                <p:cNvPr id="42" name="타원 39">
                  <a:extLst>
                    <a:ext uri="{FF2B5EF4-FFF2-40B4-BE49-F238E27FC236}">
                      <a16:creationId xmlns:a16="http://schemas.microsoft.com/office/drawing/2014/main" id="{FB67F50E-08F0-D34F-A7A5-5329CA3167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76268" y="520700"/>
                  <a:ext cx="748060" cy="748060"/>
                </a:xfrm>
                <a:prstGeom prst="ellipse">
                  <a:avLst/>
                </a:prstGeom>
                <a:solidFill>
                  <a:srgbClr val="005F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latinLnBrk="1" hangingPunct="1"/>
                  <a:endParaRPr lang="ko-KR" altLang="en-US" kern="1200" dirty="0"/>
                </a:p>
              </p:txBody>
            </p:sp>
            <p:sp>
              <p:nvSpPr>
                <p:cNvPr id="43" name="이등변 삼각형 40">
                  <a:extLst>
                    <a:ext uri="{FF2B5EF4-FFF2-40B4-BE49-F238E27FC236}">
                      <a16:creationId xmlns:a16="http://schemas.microsoft.com/office/drawing/2014/main" id="{6CC8B9A7-C068-F64D-8311-5E40849319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6954755" y="1171862"/>
                  <a:ext cx="393842" cy="24796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5F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 eaLnBrk="1" latinLnBrk="1" hangingPunct="1"/>
                  <a:endParaRPr lang="ko-KR" altLang="en-US" sz="1200" kern="1200" dirty="0"/>
                </a:p>
              </p:txBody>
            </p:sp>
          </p:grpSp>
          <p:sp>
            <p:nvSpPr>
              <p:cNvPr id="34" name="타원 37">
                <a:extLst>
                  <a:ext uri="{FF2B5EF4-FFF2-40B4-BE49-F238E27FC236}">
                    <a16:creationId xmlns:a16="http://schemas.microsoft.com/office/drawing/2014/main" id="{0F079758-3AF5-744B-9891-FB182837E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4878" y="629311"/>
                <a:ext cx="530840" cy="5306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1" latinLnBrk="1" hangingPunct="1"/>
                <a:endParaRPr lang="ko-KR" altLang="en-US" sz="1200" kern="1200"/>
              </a:p>
            </p:txBody>
          </p:sp>
        </p:grp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70CB3238-94D8-704F-8310-59EB7E0C6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6774" y="2253270"/>
              <a:ext cx="576000" cy="596572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992C34C-F1D8-204E-91FD-77A9C3B846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6" y="448637"/>
            <a:ext cx="1392443" cy="403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D9CD09D-2BCE-364D-831F-F8AD0C99E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980" y="6592530"/>
            <a:ext cx="3348679" cy="5846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B64F54C-6662-E14B-9B5C-B5D1904D840E}"/>
              </a:ext>
            </a:extLst>
          </p:cNvPr>
          <p:cNvSpPr txBox="1"/>
          <p:nvPr/>
        </p:nvSpPr>
        <p:spPr>
          <a:xfrm>
            <a:off x="2862814" y="3104113"/>
            <a:ext cx="4984013" cy="1509858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000" b="1" spc="-250" dirty="0">
                <a:solidFill>
                  <a:srgbClr val="005F8D"/>
                </a:solidFill>
                <a:latin typeface="+mj-ea"/>
                <a:cs typeface="나눔스퀘어OTF"/>
              </a:rPr>
              <a:t>중대재해처벌법 주요내용</a:t>
            </a:r>
            <a:endParaRPr lang="en-US" altLang="ko-KR" sz="4000" b="1" spc="-250" dirty="0">
              <a:solidFill>
                <a:srgbClr val="005F8D"/>
              </a:solidFill>
              <a:latin typeface="+mj-ea"/>
              <a:cs typeface="나눔스퀘어OTF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337603-A1B4-BA41-AC25-C691617677AC}"/>
              </a:ext>
            </a:extLst>
          </p:cNvPr>
          <p:cNvSpPr txBox="1"/>
          <p:nvPr/>
        </p:nvSpPr>
        <p:spPr>
          <a:xfrm>
            <a:off x="2117417" y="1502567"/>
            <a:ext cx="597694" cy="80242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4500" b="1" dirty="0">
                <a:solidFill>
                  <a:srgbClr val="005F8D"/>
                </a:solidFill>
                <a:latin typeface="+mj-ea"/>
                <a:ea typeface="+mj-ea"/>
                <a:cs typeface="나눔스퀘어OTF"/>
              </a:rPr>
              <a:t>1</a:t>
            </a:r>
            <a:endParaRPr lang="ko-KR" altLang="en-US" sz="4500" b="1" dirty="0">
              <a:solidFill>
                <a:srgbClr val="005F8D"/>
              </a:solidFill>
              <a:latin typeface="+mj-ea"/>
              <a:ea typeface="+mj-ea"/>
              <a:cs typeface="나눔스퀘어OTF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49C83B4-D7AB-254C-83E5-E16A3E3D6C9E}"/>
              </a:ext>
            </a:extLst>
          </p:cNvPr>
          <p:cNvSpPr/>
          <p:nvPr/>
        </p:nvSpPr>
        <p:spPr>
          <a:xfrm>
            <a:off x="8878186" y="416738"/>
            <a:ext cx="1573619" cy="612000"/>
          </a:xfrm>
          <a:prstGeom prst="rect">
            <a:avLst/>
          </a:prstGeom>
          <a:solidFill>
            <a:srgbClr val="B8D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509E37CB-82EF-8749-A884-E5F74FA242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6" y="448637"/>
            <a:ext cx="1392443" cy="403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64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7F929694-6931-7246-97E0-26E32355A5EE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5" name="TextBox 4"/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17742AC3-7920-244F-9A87-1FFB0D1D198D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8" name="직선 연결선[R] 7">
              <a:extLst>
                <a:ext uri="{FF2B5EF4-FFF2-40B4-BE49-F238E27FC236}">
                  <a16:creationId xmlns:a16="http://schemas.microsoft.com/office/drawing/2014/main" id="{DD66C9B7-789C-454F-A4F8-73FA239972C9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4F57D44-7AFE-664E-A8D7-C72588B14F6E}"/>
              </a:ext>
            </a:extLst>
          </p:cNvPr>
          <p:cNvGrpSpPr/>
          <p:nvPr/>
        </p:nvGrpSpPr>
        <p:grpSpPr>
          <a:xfrm>
            <a:off x="687617" y="1303118"/>
            <a:ext cx="3894020" cy="437467"/>
            <a:chOff x="748577" y="1425038"/>
            <a:chExt cx="3894020" cy="437467"/>
          </a:xfrm>
        </p:grpSpPr>
        <p:sp>
          <p:nvSpPr>
            <p:cNvPr id="19" name="TextBox 18"/>
            <p:cNvSpPr txBox="1"/>
            <p:nvPr/>
          </p:nvSpPr>
          <p:spPr>
            <a:xfrm>
              <a:off x="748577" y="1449422"/>
              <a:ext cx="3894020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중대재해란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2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정의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14" name="직선 연결선[R] 13">
              <a:extLst>
                <a:ext uri="{FF2B5EF4-FFF2-40B4-BE49-F238E27FC236}">
                  <a16:creationId xmlns:a16="http://schemas.microsoft.com/office/drawing/2014/main" id="{07C805ED-4B20-4644-B750-67BEA43CB16C}"/>
                </a:ext>
              </a:extLst>
            </p:cNvPr>
            <p:cNvCxnSpPr/>
            <p:nvPr/>
          </p:nvCxnSpPr>
          <p:spPr>
            <a:xfrm>
              <a:off x="824401" y="1425038"/>
              <a:ext cx="2556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790085" y="2123638"/>
            <a:ext cx="7730128" cy="83961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700" b="1" dirty="0">
                <a:solidFill>
                  <a:schemeClr val="tx2"/>
                </a:solidFill>
                <a:latin typeface="+mj-ea"/>
              </a:rPr>
              <a:t>“</a:t>
            </a:r>
            <a:r>
              <a:rPr lang="ko-KR" altLang="en-US" sz="1700" b="1" dirty="0" err="1">
                <a:solidFill>
                  <a:schemeClr val="tx2"/>
                </a:solidFill>
                <a:latin typeface="+mj-ea"/>
              </a:rPr>
              <a:t>중대재해”란</a:t>
            </a:r>
            <a:r>
              <a:rPr lang="ko-KR" altLang="en-US" sz="1700" b="1" dirty="0">
                <a:solidFill>
                  <a:schemeClr val="tx2"/>
                </a:solidFill>
                <a:latin typeface="+mj-ea"/>
              </a:rPr>
              <a:t> “</a:t>
            </a:r>
            <a:r>
              <a:rPr lang="ko-KR" altLang="en-US" sz="1700" b="1" dirty="0" err="1">
                <a:solidFill>
                  <a:schemeClr val="tx2"/>
                </a:solidFill>
                <a:latin typeface="+mj-ea"/>
              </a:rPr>
              <a:t>중대산업재해”와</a:t>
            </a:r>
            <a:r>
              <a:rPr lang="ko-KR" altLang="en-US" sz="1700" b="1" dirty="0">
                <a:solidFill>
                  <a:schemeClr val="tx2"/>
                </a:solidFill>
                <a:latin typeface="+mj-ea"/>
              </a:rPr>
              <a:t> “</a:t>
            </a:r>
            <a:r>
              <a:rPr lang="ko-KR" altLang="en-US" sz="1700" b="1" dirty="0" err="1">
                <a:solidFill>
                  <a:schemeClr val="tx2"/>
                </a:solidFill>
                <a:latin typeface="+mj-ea"/>
              </a:rPr>
              <a:t>중대시민재해”를</a:t>
            </a:r>
            <a:r>
              <a:rPr lang="ko-KR" altLang="en-US" sz="1700" b="1" dirty="0">
                <a:solidFill>
                  <a:schemeClr val="tx2"/>
                </a:solidFill>
                <a:latin typeface="+mj-ea"/>
              </a:rPr>
              <a:t> 말한다</a:t>
            </a:r>
            <a:r>
              <a:rPr lang="en-US" altLang="ko-KR" sz="1700" b="1" dirty="0">
                <a:solidFill>
                  <a:schemeClr val="tx2"/>
                </a:solidFill>
                <a:latin typeface="+mj-ea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altLang="ko-KR" sz="1700" b="1" dirty="0">
                <a:solidFill>
                  <a:schemeClr val="tx2"/>
                </a:solidFill>
                <a:latin typeface="+mj-ea"/>
              </a:rPr>
              <a:t>“</a:t>
            </a:r>
            <a:r>
              <a:rPr lang="ko-KR" altLang="en-US" sz="1700" b="1" dirty="0" err="1">
                <a:solidFill>
                  <a:schemeClr val="tx2"/>
                </a:solidFill>
                <a:latin typeface="+mj-ea"/>
              </a:rPr>
              <a:t>중대산업재해”란</a:t>
            </a:r>
            <a:r>
              <a:rPr lang="ko-KR" altLang="en-US" sz="1700" b="1" dirty="0">
                <a:solidFill>
                  <a:schemeClr val="tx2"/>
                </a:solidFill>
                <a:latin typeface="+mj-ea"/>
              </a:rPr>
              <a:t> </a:t>
            </a:r>
            <a:r>
              <a:rPr lang="ko-KR" altLang="en-US" sz="1700" spc="-90" dirty="0">
                <a:latin typeface="+mj-ea"/>
              </a:rPr>
              <a:t>「산업안전보건법」 </a:t>
            </a:r>
            <a:r>
              <a:rPr lang="ko-KR" altLang="en-US" sz="1700" dirty="0">
                <a:latin typeface="+mj-ea"/>
              </a:rPr>
              <a:t>제</a:t>
            </a:r>
            <a:r>
              <a:rPr lang="en-US" altLang="ko-KR" sz="1700" dirty="0">
                <a:latin typeface="+mj-ea"/>
              </a:rPr>
              <a:t>2</a:t>
            </a:r>
            <a:r>
              <a:rPr lang="ko-KR" altLang="en-US" sz="1700" dirty="0">
                <a:latin typeface="+mj-ea"/>
              </a:rPr>
              <a:t>조제</a:t>
            </a:r>
            <a:r>
              <a:rPr lang="en-US" altLang="ko-KR" sz="1700" dirty="0">
                <a:latin typeface="+mj-ea"/>
              </a:rPr>
              <a:t>1</a:t>
            </a:r>
            <a:r>
              <a:rPr lang="ko-KR" altLang="en-US" sz="1700" dirty="0">
                <a:latin typeface="+mj-ea"/>
              </a:rPr>
              <a:t>호에 따른 산업재해 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4DA3F26-ACB9-264B-A0DA-9CC9B3762486}"/>
              </a:ext>
            </a:extLst>
          </p:cNvPr>
          <p:cNvGrpSpPr/>
          <p:nvPr/>
        </p:nvGrpSpPr>
        <p:grpSpPr>
          <a:xfrm>
            <a:off x="1960212" y="3374888"/>
            <a:ext cx="7560000" cy="2880000"/>
            <a:chOff x="1960212" y="3949057"/>
            <a:chExt cx="7560000" cy="2880000"/>
          </a:xfrm>
        </p:grpSpPr>
        <p:sp>
          <p:nvSpPr>
            <p:cNvPr id="43" name="모서리가 둥근 직사각형 42">
              <a:extLst>
                <a:ext uri="{FF2B5EF4-FFF2-40B4-BE49-F238E27FC236}">
                  <a16:creationId xmlns:a16="http://schemas.microsoft.com/office/drawing/2014/main" id="{91480FD3-A46B-7A4E-A9C2-29FA604B665D}"/>
                </a:ext>
              </a:extLst>
            </p:cNvPr>
            <p:cNvSpPr/>
            <p:nvPr/>
          </p:nvSpPr>
          <p:spPr>
            <a:xfrm>
              <a:off x="1960212" y="3949057"/>
              <a:ext cx="7560000" cy="2880000"/>
            </a:xfrm>
            <a:prstGeom prst="roundRect">
              <a:avLst>
                <a:gd name="adj" fmla="val 8021"/>
              </a:avLst>
            </a:prstGeom>
            <a:solidFill>
              <a:srgbClr val="FEEC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4" name="Picture 3" descr="D:\맥 공유\21-2-15\처벌법6.png">
              <a:extLst>
                <a:ext uri="{FF2B5EF4-FFF2-40B4-BE49-F238E27FC236}">
                  <a16:creationId xmlns:a16="http://schemas.microsoft.com/office/drawing/2014/main" id="{93D093D1-705A-6145-BD29-F48CD2130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030488" y="4474349"/>
              <a:ext cx="1332000" cy="1087577"/>
            </a:xfrm>
            <a:prstGeom prst="rect">
              <a:avLst/>
            </a:prstGeom>
            <a:noFill/>
          </p:spPr>
        </p:pic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395926A-FD35-3944-95AD-05461E6F9A6D}"/>
                </a:ext>
              </a:extLst>
            </p:cNvPr>
            <p:cNvGrpSpPr/>
            <p:nvPr/>
          </p:nvGrpSpPr>
          <p:grpSpPr>
            <a:xfrm>
              <a:off x="2178406" y="4093075"/>
              <a:ext cx="5987406" cy="2638116"/>
              <a:chOff x="2008283" y="4380156"/>
              <a:chExt cx="5987406" cy="2638116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71ACA11-F6EB-8641-889D-524944F75C79}"/>
                  </a:ext>
                </a:extLst>
              </p:cNvPr>
              <p:cNvSpPr txBox="1"/>
              <p:nvPr/>
            </p:nvSpPr>
            <p:spPr>
              <a:xfrm>
                <a:off x="2008283" y="4380156"/>
                <a:ext cx="5987406" cy="2638116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r>
                  <a:rPr lang="ko-KR" altLang="en-US" sz="1700" spc="-9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</a:rPr>
                  <a:t>➊</a:t>
                </a:r>
                <a:r>
                  <a:rPr lang="ko-KR" altLang="en-US" sz="1700" spc="-90" dirty="0">
                    <a:latin typeface="+mj-ea"/>
                  </a:rPr>
                  <a:t> 사망자가 </a:t>
                </a:r>
                <a:r>
                  <a:rPr lang="en-US" altLang="ko-KR" sz="1700" spc="-90" dirty="0">
                    <a:latin typeface="+mj-ea"/>
                  </a:rPr>
                  <a:t>1</a:t>
                </a:r>
                <a:r>
                  <a:rPr lang="ko-KR" altLang="en-US" sz="1700" spc="-90" dirty="0">
                    <a:latin typeface="+mj-ea"/>
                  </a:rPr>
                  <a:t>명 이상</a:t>
                </a:r>
                <a:endParaRPr lang="en-US" altLang="ko-KR" sz="1700" spc="-90" dirty="0">
                  <a:latin typeface="+mj-ea"/>
                </a:endParaRPr>
              </a:p>
              <a:p>
                <a:pPr>
                  <a:lnSpc>
                    <a:spcPct val="250000"/>
                  </a:lnSpc>
                </a:pPr>
                <a:r>
                  <a:rPr lang="ko-KR" altLang="en-US" sz="1700" spc="-90" dirty="0">
                    <a:solidFill>
                      <a:schemeClr val="accent6">
                        <a:lumMod val="75000"/>
                      </a:schemeClr>
                    </a:solidFill>
                  </a:rPr>
                  <a:t>➋</a:t>
                </a:r>
                <a:r>
                  <a:rPr lang="ko-KR" altLang="en-US" sz="1700" spc="-90" dirty="0"/>
                  <a:t> 동일한 사고로 </a:t>
                </a:r>
                <a:r>
                  <a:rPr lang="en-US" altLang="ko-KR" sz="1700" spc="-90" dirty="0"/>
                  <a:t>6</a:t>
                </a:r>
                <a:r>
                  <a:rPr lang="ko-KR" altLang="en-US" sz="1700" spc="-90" dirty="0"/>
                  <a:t>개월 이상 치료가 필요한 부상자가 </a:t>
                </a:r>
                <a:endParaRPr lang="en-US" altLang="ko-KR" sz="1700" spc="-90" dirty="0"/>
              </a:p>
              <a:p>
                <a:r>
                  <a:rPr lang="en-US" altLang="ko-KR" sz="1700" spc="-90" dirty="0"/>
                  <a:t>    2</a:t>
                </a:r>
                <a:r>
                  <a:rPr lang="ko-KR" altLang="en-US" sz="1700" spc="-90" dirty="0"/>
                  <a:t>명 이상</a:t>
                </a:r>
                <a:endParaRPr lang="en-US" altLang="ko-KR" sz="1700" spc="-90" dirty="0"/>
              </a:p>
              <a:p>
                <a:pPr>
                  <a:lnSpc>
                    <a:spcPct val="250000"/>
                  </a:lnSpc>
                </a:pPr>
                <a:r>
                  <a:rPr lang="ko-KR" altLang="en-US" sz="1700" spc="-90" dirty="0">
                    <a:solidFill>
                      <a:schemeClr val="accent6">
                        <a:lumMod val="75000"/>
                      </a:schemeClr>
                    </a:solidFill>
                  </a:rPr>
                  <a:t>➌</a:t>
                </a:r>
                <a:r>
                  <a:rPr lang="ko-KR" altLang="en-US" sz="1700" spc="-90" dirty="0"/>
                  <a:t> 동일한 유해요인으로 인한 직업성질병자</a:t>
                </a:r>
                <a:r>
                  <a:rPr lang="en-US" altLang="ko-KR" sz="1700" spc="-90" baseline="30000" dirty="0"/>
                  <a:t>*</a:t>
                </a:r>
                <a:r>
                  <a:rPr lang="ko-KR" altLang="en-US" sz="1700" spc="-90" dirty="0"/>
                  <a:t>가 </a:t>
                </a:r>
                <a:r>
                  <a:rPr lang="en-US" altLang="ko-KR" sz="1700" spc="-90" dirty="0"/>
                  <a:t>1</a:t>
                </a:r>
                <a:r>
                  <a:rPr lang="ko-KR" altLang="en-US" sz="1700" spc="-90" dirty="0"/>
                  <a:t>년 이내 </a:t>
                </a:r>
                <a:endParaRPr lang="en-US" altLang="ko-KR" sz="1700" spc="-90" dirty="0"/>
              </a:p>
              <a:p>
                <a:r>
                  <a:rPr lang="en-US" altLang="ko-KR" sz="1700" spc="-90" dirty="0"/>
                  <a:t>    3</a:t>
                </a:r>
                <a:r>
                  <a:rPr lang="ko-KR" altLang="en-US" sz="1700" spc="-90" dirty="0"/>
                  <a:t>명 이상</a:t>
                </a:r>
                <a:endParaRPr lang="en-US" altLang="ko-KR" sz="1700" spc="-90" dirty="0"/>
              </a:p>
              <a:p>
                <a:pPr>
                  <a:lnSpc>
                    <a:spcPct val="200000"/>
                  </a:lnSpc>
                </a:pPr>
                <a:r>
                  <a:rPr lang="en-US" altLang="ko-KR" sz="1700" spc="-90" dirty="0">
                    <a:latin typeface="+mj-ea"/>
                  </a:rPr>
                  <a:t>    </a:t>
                </a:r>
                <a:r>
                  <a:rPr lang="en-US" altLang="ko-KR" sz="1600" spc="-90" dirty="0">
                    <a:latin typeface="+mj-ea"/>
                  </a:rPr>
                  <a:t>* </a:t>
                </a:r>
                <a:r>
                  <a:rPr lang="ko-KR" altLang="en-US" sz="1600" spc="-90" dirty="0">
                    <a:latin typeface="+mj-ea"/>
                  </a:rPr>
                  <a:t>대통령령으로 정할 예정</a:t>
                </a:r>
              </a:p>
            </p:txBody>
          </p:sp>
          <p:grpSp>
            <p:nvGrpSpPr>
              <p:cNvPr id="3" name="그룹 2">
                <a:extLst>
                  <a:ext uri="{FF2B5EF4-FFF2-40B4-BE49-F238E27FC236}">
                    <a16:creationId xmlns:a16="http://schemas.microsoft.com/office/drawing/2014/main" id="{DA6FB858-CCEE-1447-84AB-41797D034658}"/>
                  </a:ext>
                </a:extLst>
              </p:cNvPr>
              <p:cNvGrpSpPr/>
              <p:nvPr/>
            </p:nvGrpSpPr>
            <p:grpSpPr>
              <a:xfrm>
                <a:off x="2105252" y="4841679"/>
                <a:ext cx="5580000" cy="893135"/>
                <a:chOff x="2083986" y="4788514"/>
                <a:chExt cx="5580000" cy="893135"/>
              </a:xfrm>
            </p:grpSpPr>
            <p:cxnSp>
              <p:nvCxnSpPr>
                <p:cNvPr id="21" name="직선 연결선 23">
                  <a:extLst>
                    <a:ext uri="{FF2B5EF4-FFF2-40B4-BE49-F238E27FC236}">
                      <a16:creationId xmlns:a16="http://schemas.microsoft.com/office/drawing/2014/main" id="{231A9F20-F787-B242-ADF6-4BBFD84C28C4}"/>
                    </a:ext>
                  </a:extLst>
                </p:cNvPr>
                <p:cNvCxnSpPr/>
                <p:nvPr/>
              </p:nvCxnSpPr>
              <p:spPr>
                <a:xfrm>
                  <a:off x="2083986" y="4788514"/>
                  <a:ext cx="5580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직선 연결선 23">
                  <a:extLst>
                    <a:ext uri="{FF2B5EF4-FFF2-40B4-BE49-F238E27FC236}">
                      <a16:creationId xmlns:a16="http://schemas.microsoft.com/office/drawing/2014/main" id="{1B4A052E-68A7-AC4C-9159-E60D8E5AF77B}"/>
                    </a:ext>
                  </a:extLst>
                </p:cNvPr>
                <p:cNvCxnSpPr/>
                <p:nvPr/>
              </p:nvCxnSpPr>
              <p:spPr>
                <a:xfrm>
                  <a:off x="2083986" y="5681649"/>
                  <a:ext cx="5580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305D925-C7CC-7841-91D8-8650DB044073}"/>
              </a:ext>
            </a:extLst>
          </p:cNvPr>
          <p:cNvGrpSpPr/>
          <p:nvPr/>
        </p:nvGrpSpPr>
        <p:grpSpPr>
          <a:xfrm>
            <a:off x="763440" y="2220104"/>
            <a:ext cx="1008000" cy="823032"/>
            <a:chOff x="763440" y="2220104"/>
            <a:chExt cx="1008000" cy="823032"/>
          </a:xfrm>
        </p:grpSpPr>
        <p:pic>
          <p:nvPicPr>
            <p:cNvPr id="20" name="Picture 2" descr="D:\맥 공유\21-2-15\처벌법5.png">
              <a:extLst>
                <a:ext uri="{FF2B5EF4-FFF2-40B4-BE49-F238E27FC236}">
                  <a16:creationId xmlns:a16="http://schemas.microsoft.com/office/drawing/2014/main" id="{38A57ACD-F32F-6F4C-9C7D-D29AD141AA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3440" y="2220105"/>
              <a:ext cx="1008000" cy="823031"/>
            </a:xfrm>
            <a:prstGeom prst="rect">
              <a:avLst/>
            </a:prstGeom>
            <a:noFill/>
          </p:spPr>
        </p:pic>
        <p:sp>
          <p:nvSpPr>
            <p:cNvPr id="11" name="모서리가 둥근 직사각형 10">
              <a:extLst>
                <a:ext uri="{FF2B5EF4-FFF2-40B4-BE49-F238E27FC236}">
                  <a16:creationId xmlns:a16="http://schemas.microsoft.com/office/drawing/2014/main" id="{283D5A3C-16BE-DB4E-964A-B961D0D2A63F}"/>
                </a:ext>
              </a:extLst>
            </p:cNvPr>
            <p:cNvSpPr/>
            <p:nvPr/>
          </p:nvSpPr>
          <p:spPr>
            <a:xfrm>
              <a:off x="763440" y="2220104"/>
              <a:ext cx="896977" cy="823031"/>
            </a:xfrm>
            <a:prstGeom prst="roundRect">
              <a:avLst>
                <a:gd name="adj" fmla="val 14328"/>
              </a:avLst>
            </a:prstGeom>
            <a:solidFill>
              <a:srgbClr val="D7DB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D8B2CCA-7C95-F74E-BDF2-83CAA9FD9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440" y="2292545"/>
              <a:ext cx="760560" cy="6807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992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44F57D44-7AFE-664E-A8D7-C72588B14F6E}"/>
              </a:ext>
            </a:extLst>
          </p:cNvPr>
          <p:cNvGrpSpPr/>
          <p:nvPr/>
        </p:nvGrpSpPr>
        <p:grpSpPr>
          <a:xfrm>
            <a:off x="687617" y="1303118"/>
            <a:ext cx="3894020" cy="437467"/>
            <a:chOff x="748577" y="1425038"/>
            <a:chExt cx="3894020" cy="437467"/>
          </a:xfrm>
        </p:grpSpPr>
        <p:sp>
          <p:nvSpPr>
            <p:cNvPr id="19" name="TextBox 18"/>
            <p:cNvSpPr txBox="1"/>
            <p:nvPr/>
          </p:nvSpPr>
          <p:spPr>
            <a:xfrm>
              <a:off x="748577" y="1449422"/>
              <a:ext cx="3894020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중대재해란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2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정의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14" name="직선 연결선[R] 13">
              <a:extLst>
                <a:ext uri="{FF2B5EF4-FFF2-40B4-BE49-F238E27FC236}">
                  <a16:creationId xmlns:a16="http://schemas.microsoft.com/office/drawing/2014/main" id="{07C805ED-4B20-4644-B750-67BEA43CB16C}"/>
                </a:ext>
              </a:extLst>
            </p:cNvPr>
            <p:cNvCxnSpPr/>
            <p:nvPr/>
          </p:nvCxnSpPr>
          <p:spPr>
            <a:xfrm>
              <a:off x="824401" y="1425038"/>
              <a:ext cx="2556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7ED8E77-63F0-A14C-B236-32B44BB73B17}"/>
              </a:ext>
            </a:extLst>
          </p:cNvPr>
          <p:cNvSpPr txBox="1"/>
          <p:nvPr/>
        </p:nvSpPr>
        <p:spPr>
          <a:xfrm>
            <a:off x="1790085" y="2123638"/>
            <a:ext cx="7730128" cy="1282552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“ </a:t>
            </a:r>
            <a:r>
              <a:rPr lang="ko-KR" altLang="en-US" sz="1700" b="1" spc="-90" dirty="0" err="1">
                <a:solidFill>
                  <a:schemeClr val="accent1">
                    <a:lumMod val="75000"/>
                  </a:schemeClr>
                </a:solidFill>
                <a:latin typeface="+mj-ea"/>
              </a:rPr>
              <a:t>중대시민재해”란</a:t>
            </a:r>
            <a:r>
              <a:rPr lang="ko-KR" altLang="en-US" sz="17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 </a:t>
            </a:r>
            <a:r>
              <a:rPr lang="ko-KR" altLang="en-US" sz="1700" spc="-90" dirty="0" err="1"/>
              <a:t>특정원료</a:t>
            </a:r>
            <a:r>
              <a:rPr lang="ko-KR" altLang="en-US" sz="1700" spc="-90" dirty="0"/>
              <a:t> 또는 </a:t>
            </a:r>
            <a:r>
              <a:rPr lang="ko-KR" altLang="en-US" sz="1700" spc="-90" dirty="0" err="1"/>
              <a:t>제조물</a:t>
            </a:r>
            <a:r>
              <a:rPr lang="en-US" altLang="ko-KR" sz="1700" spc="-90" dirty="0"/>
              <a:t>, </a:t>
            </a:r>
            <a:r>
              <a:rPr lang="ko-KR" altLang="en-US" sz="1700" spc="-90" dirty="0"/>
              <a:t>공중이용시설 또는 공중교통수단의 설계</a:t>
            </a:r>
            <a:r>
              <a:rPr lang="en-US" altLang="ko-KR" sz="1700" spc="-90" dirty="0"/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700" spc="-90" dirty="0"/>
              <a:t>  </a:t>
            </a:r>
            <a:r>
              <a:rPr lang="ko-KR" altLang="en-US" sz="1700" spc="-90" dirty="0"/>
              <a:t>제조</a:t>
            </a:r>
            <a:r>
              <a:rPr lang="en-US" altLang="ko-KR" sz="1700" spc="-90" dirty="0"/>
              <a:t>, </a:t>
            </a:r>
            <a:r>
              <a:rPr lang="ko-KR" altLang="en-US" sz="1700" spc="-90" dirty="0"/>
              <a:t>설치</a:t>
            </a:r>
            <a:r>
              <a:rPr lang="en-US" altLang="ko-KR" sz="1700" spc="-90" dirty="0"/>
              <a:t>, </a:t>
            </a:r>
            <a:r>
              <a:rPr lang="ko-KR" altLang="en-US" sz="1700" spc="-90" dirty="0"/>
              <a:t>관리상의 결함을 원인으로 하여 발생한 재해 중</a:t>
            </a:r>
            <a:endParaRPr lang="en-US" altLang="ko-KR" sz="1700" spc="-90" dirty="0"/>
          </a:p>
          <a:p>
            <a:pPr>
              <a:lnSpc>
                <a:spcPct val="150000"/>
              </a:lnSpc>
            </a:pPr>
            <a:r>
              <a:rPr lang="en-US" altLang="ko-KR" sz="1600" spc="-90" dirty="0">
                <a:latin typeface="+mj-ea"/>
              </a:rPr>
              <a:t>  </a:t>
            </a:r>
            <a:r>
              <a:rPr lang="en-US" altLang="ko-KR" sz="1600" spc="-9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600" spc="-9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다만</a:t>
            </a:r>
            <a:r>
              <a:rPr lang="en-US" altLang="ko-KR" sz="1600" spc="-9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spc="-9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중대산업재해에 해당하는 재해는 제외</a:t>
            </a:r>
            <a:endParaRPr lang="en-US" altLang="ko-KR" sz="1600" spc="-90" dirty="0">
              <a:latin typeface="+mj-ea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B7F0252-BF78-8042-99BF-0A404D9DB179}"/>
              </a:ext>
            </a:extLst>
          </p:cNvPr>
          <p:cNvGrpSpPr/>
          <p:nvPr/>
        </p:nvGrpSpPr>
        <p:grpSpPr>
          <a:xfrm>
            <a:off x="1960212" y="3470138"/>
            <a:ext cx="7560000" cy="2592000"/>
            <a:chOff x="1960212" y="3949057"/>
            <a:chExt cx="7560000" cy="2592000"/>
          </a:xfrm>
        </p:grpSpPr>
        <p:sp>
          <p:nvSpPr>
            <p:cNvPr id="27" name="모서리가 둥근 직사각형 26">
              <a:extLst>
                <a:ext uri="{FF2B5EF4-FFF2-40B4-BE49-F238E27FC236}">
                  <a16:creationId xmlns:a16="http://schemas.microsoft.com/office/drawing/2014/main" id="{2A70E3A6-7FF8-EE4B-8F32-0247852697DD}"/>
                </a:ext>
              </a:extLst>
            </p:cNvPr>
            <p:cNvSpPr/>
            <p:nvPr/>
          </p:nvSpPr>
          <p:spPr>
            <a:xfrm>
              <a:off x="1960212" y="3949057"/>
              <a:ext cx="7560000" cy="2592000"/>
            </a:xfrm>
            <a:prstGeom prst="roundRect">
              <a:avLst>
                <a:gd name="adj" fmla="val 8021"/>
              </a:avLst>
            </a:prstGeom>
            <a:solidFill>
              <a:srgbClr val="FEEC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DA3D8C3B-CAAC-0D48-8B68-F8B6C62586EF}"/>
                </a:ext>
              </a:extLst>
            </p:cNvPr>
            <p:cNvGrpSpPr/>
            <p:nvPr/>
          </p:nvGrpSpPr>
          <p:grpSpPr>
            <a:xfrm>
              <a:off x="2178406" y="4093075"/>
              <a:ext cx="5987406" cy="2276670"/>
              <a:chOff x="2008283" y="4380156"/>
              <a:chExt cx="5987406" cy="2276670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7533671-2F98-744D-A7D6-DC99D217ADC4}"/>
                  </a:ext>
                </a:extLst>
              </p:cNvPr>
              <p:cNvSpPr txBox="1"/>
              <p:nvPr/>
            </p:nvSpPr>
            <p:spPr>
              <a:xfrm>
                <a:off x="2008283" y="4380156"/>
                <a:ext cx="5987406" cy="2276670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ko-KR" altLang="en-US" sz="1700" spc="-9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</a:rPr>
                  <a:t>➊</a:t>
                </a:r>
                <a:r>
                  <a:rPr lang="ko-KR" altLang="en-US" sz="1700" spc="-90" dirty="0">
                    <a:latin typeface="+mj-ea"/>
                  </a:rPr>
                  <a:t> 사망자가 </a:t>
                </a:r>
                <a:r>
                  <a:rPr lang="en-US" altLang="ko-KR" sz="1700" spc="-90" dirty="0">
                    <a:latin typeface="+mj-ea"/>
                  </a:rPr>
                  <a:t>1</a:t>
                </a:r>
                <a:r>
                  <a:rPr lang="ko-KR" altLang="en-US" sz="1700" spc="-90" dirty="0">
                    <a:latin typeface="+mj-ea"/>
                  </a:rPr>
                  <a:t>명 이상</a:t>
                </a:r>
              </a:p>
              <a:p>
                <a:pPr>
                  <a:lnSpc>
                    <a:spcPct val="250000"/>
                  </a:lnSpc>
                </a:pPr>
                <a:r>
                  <a:rPr lang="ko-KR" altLang="en-US" sz="1700" spc="-90" dirty="0">
                    <a:solidFill>
                      <a:schemeClr val="accent6">
                        <a:lumMod val="75000"/>
                      </a:schemeClr>
                    </a:solidFill>
                  </a:rPr>
                  <a:t>➋</a:t>
                </a:r>
                <a:r>
                  <a:rPr lang="ko-KR" altLang="en-US" sz="1700" spc="-90" dirty="0"/>
                  <a:t> </a:t>
                </a:r>
                <a:r>
                  <a:rPr lang="ko-KR" altLang="en-US" sz="1700" spc="-90" dirty="0">
                    <a:latin typeface="+mj-ea"/>
                  </a:rPr>
                  <a:t>동일한 사고로 </a:t>
                </a:r>
                <a:r>
                  <a:rPr lang="en-US" altLang="ko-KR" sz="1700" spc="-90" dirty="0">
                    <a:latin typeface="+mj-ea"/>
                  </a:rPr>
                  <a:t>2</a:t>
                </a:r>
                <a:r>
                  <a:rPr lang="ko-KR" altLang="en-US" sz="1700" spc="-90" dirty="0">
                    <a:latin typeface="+mj-ea"/>
                  </a:rPr>
                  <a:t>개월 이상 치료가 필요한 부상자가 </a:t>
                </a:r>
                <a:endParaRPr lang="en-US" altLang="ko-KR" sz="1700" spc="-90" dirty="0">
                  <a:latin typeface="+mj-ea"/>
                </a:endParaRPr>
              </a:p>
              <a:p>
                <a:r>
                  <a:rPr lang="en-US" altLang="ko-KR" sz="1700" spc="-90" dirty="0">
                    <a:latin typeface="+mj-ea"/>
                  </a:rPr>
                  <a:t>    10</a:t>
                </a:r>
                <a:r>
                  <a:rPr lang="ko-KR" altLang="en-US" sz="1700" spc="-90" dirty="0">
                    <a:latin typeface="+mj-ea"/>
                  </a:rPr>
                  <a:t>명 이상</a:t>
                </a:r>
              </a:p>
              <a:p>
                <a:pPr>
                  <a:lnSpc>
                    <a:spcPct val="250000"/>
                  </a:lnSpc>
                </a:pPr>
                <a:r>
                  <a:rPr lang="ko-KR" altLang="en-US" sz="1700" spc="-90" dirty="0">
                    <a:solidFill>
                      <a:schemeClr val="accent6">
                        <a:lumMod val="75000"/>
                      </a:schemeClr>
                    </a:solidFill>
                  </a:rPr>
                  <a:t>➌</a:t>
                </a:r>
                <a:r>
                  <a:rPr lang="ko-KR" altLang="en-US" sz="1700" spc="-90" dirty="0"/>
                  <a:t> </a:t>
                </a:r>
                <a:r>
                  <a:rPr lang="ko-KR" altLang="en-US" sz="1700" spc="-90" dirty="0">
                    <a:latin typeface="+mj-ea"/>
                  </a:rPr>
                  <a:t>동일한 원인으로 </a:t>
                </a:r>
                <a:r>
                  <a:rPr lang="en-US" altLang="ko-KR" sz="1700" spc="-90" dirty="0">
                    <a:latin typeface="+mj-ea"/>
                  </a:rPr>
                  <a:t>3</a:t>
                </a:r>
                <a:r>
                  <a:rPr lang="ko-KR" altLang="en-US" sz="1700" spc="-90" dirty="0">
                    <a:latin typeface="+mj-ea"/>
                  </a:rPr>
                  <a:t>개월 이상 치료가 필요한 </a:t>
                </a:r>
                <a:r>
                  <a:rPr lang="ko-KR" altLang="en-US" sz="1700" spc="-90" dirty="0" err="1">
                    <a:latin typeface="+mj-ea"/>
                  </a:rPr>
                  <a:t>질병자가</a:t>
                </a:r>
                <a:r>
                  <a:rPr lang="ko-KR" altLang="en-US" sz="1700" spc="-90" dirty="0">
                    <a:latin typeface="+mj-ea"/>
                  </a:rPr>
                  <a:t> </a:t>
                </a:r>
                <a:endParaRPr lang="en-US" altLang="ko-KR" sz="1700" spc="-90" dirty="0">
                  <a:latin typeface="+mj-ea"/>
                </a:endParaRPr>
              </a:p>
              <a:p>
                <a:r>
                  <a:rPr lang="en-US" altLang="ko-KR" sz="1700" spc="-90" dirty="0">
                    <a:latin typeface="+mj-ea"/>
                  </a:rPr>
                  <a:t>    10</a:t>
                </a:r>
                <a:r>
                  <a:rPr lang="ko-KR" altLang="en-US" sz="1700" spc="-90" dirty="0">
                    <a:latin typeface="+mj-ea"/>
                  </a:rPr>
                  <a:t>명 이상</a:t>
                </a:r>
              </a:p>
            </p:txBody>
          </p:sp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70966CF2-5510-114D-A2EB-761AA7733BF1}"/>
                  </a:ext>
                </a:extLst>
              </p:cNvPr>
              <p:cNvGrpSpPr/>
              <p:nvPr/>
            </p:nvGrpSpPr>
            <p:grpSpPr>
              <a:xfrm>
                <a:off x="2105252" y="4884211"/>
                <a:ext cx="5580000" cy="935667"/>
                <a:chOff x="2083986" y="4831046"/>
                <a:chExt cx="5580000" cy="935667"/>
              </a:xfrm>
            </p:grpSpPr>
            <p:cxnSp>
              <p:nvCxnSpPr>
                <p:cNvPr id="32" name="직선 연결선 23">
                  <a:extLst>
                    <a:ext uri="{FF2B5EF4-FFF2-40B4-BE49-F238E27FC236}">
                      <a16:creationId xmlns:a16="http://schemas.microsoft.com/office/drawing/2014/main" id="{35C111BF-71D5-7247-BDAD-BB2A4835BCE8}"/>
                    </a:ext>
                  </a:extLst>
                </p:cNvPr>
                <p:cNvCxnSpPr/>
                <p:nvPr/>
              </p:nvCxnSpPr>
              <p:spPr>
                <a:xfrm>
                  <a:off x="2083986" y="4831046"/>
                  <a:ext cx="5580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직선 연결선 23">
                  <a:extLst>
                    <a:ext uri="{FF2B5EF4-FFF2-40B4-BE49-F238E27FC236}">
                      <a16:creationId xmlns:a16="http://schemas.microsoft.com/office/drawing/2014/main" id="{24D3605A-4B72-B24A-9D49-191D7408456C}"/>
                    </a:ext>
                  </a:extLst>
                </p:cNvPr>
                <p:cNvCxnSpPr/>
                <p:nvPr/>
              </p:nvCxnSpPr>
              <p:spPr>
                <a:xfrm>
                  <a:off x="2083986" y="5766713"/>
                  <a:ext cx="5580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3258F43B-6E7B-404E-8BE8-4FF45ECC4BD5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D361E5B-3487-944E-A235-B1AC928315BA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D932FD56-2BFE-CE47-A970-AEC61864E35D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7" name="직선 연결선[R] 36">
              <a:extLst>
                <a:ext uri="{FF2B5EF4-FFF2-40B4-BE49-F238E27FC236}">
                  <a16:creationId xmlns:a16="http://schemas.microsoft.com/office/drawing/2014/main" id="{96D7A9A9-D96C-524D-87B8-45DF1FAB7D67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129D428-4590-954C-A698-E5968E953CC7}"/>
              </a:ext>
            </a:extLst>
          </p:cNvPr>
          <p:cNvGrpSpPr/>
          <p:nvPr/>
        </p:nvGrpSpPr>
        <p:grpSpPr>
          <a:xfrm>
            <a:off x="763440" y="2220104"/>
            <a:ext cx="1008000" cy="823032"/>
            <a:chOff x="763440" y="2220104"/>
            <a:chExt cx="1008000" cy="823032"/>
          </a:xfrm>
        </p:grpSpPr>
        <p:pic>
          <p:nvPicPr>
            <p:cNvPr id="39" name="Picture 2" descr="D:\맥 공유\21-2-15\처벌법5.png">
              <a:extLst>
                <a:ext uri="{FF2B5EF4-FFF2-40B4-BE49-F238E27FC236}">
                  <a16:creationId xmlns:a16="http://schemas.microsoft.com/office/drawing/2014/main" id="{C3FFA3D4-6BE5-F647-BD2F-02CC949F7E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3440" y="2220105"/>
              <a:ext cx="1008000" cy="823031"/>
            </a:xfrm>
            <a:prstGeom prst="rect">
              <a:avLst/>
            </a:prstGeom>
            <a:noFill/>
          </p:spPr>
        </p:pic>
        <p:sp>
          <p:nvSpPr>
            <p:cNvPr id="40" name="모서리가 둥근 직사각형 39">
              <a:extLst>
                <a:ext uri="{FF2B5EF4-FFF2-40B4-BE49-F238E27FC236}">
                  <a16:creationId xmlns:a16="http://schemas.microsoft.com/office/drawing/2014/main" id="{3817AEEC-9CA2-E748-9F33-230D7AB0B0D1}"/>
                </a:ext>
              </a:extLst>
            </p:cNvPr>
            <p:cNvSpPr/>
            <p:nvPr/>
          </p:nvSpPr>
          <p:spPr>
            <a:xfrm>
              <a:off x="763440" y="2220104"/>
              <a:ext cx="896977" cy="823031"/>
            </a:xfrm>
            <a:prstGeom prst="roundRect">
              <a:avLst>
                <a:gd name="adj" fmla="val 14328"/>
              </a:avLst>
            </a:prstGeom>
            <a:solidFill>
              <a:srgbClr val="D7DB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90C95727-2A3E-7B48-8D9A-72E6BAED1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3440" y="2292545"/>
              <a:ext cx="760560" cy="680781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17805B1C-9D87-A847-BAF6-0268F9F93992}"/>
              </a:ext>
            </a:extLst>
          </p:cNvPr>
          <p:cNvGrpSpPr/>
          <p:nvPr/>
        </p:nvGrpSpPr>
        <p:grpSpPr>
          <a:xfrm>
            <a:off x="7756701" y="4270665"/>
            <a:ext cx="1577674" cy="1406226"/>
            <a:chOff x="7773176" y="4242174"/>
            <a:chExt cx="1577674" cy="1406226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DFB47C41-5A33-0A43-912D-FC4C1F420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45000"/>
            </a:blip>
            <a:stretch>
              <a:fillRect/>
            </a:stretch>
          </p:blipFill>
          <p:spPr>
            <a:xfrm>
              <a:off x="7773176" y="4517186"/>
              <a:ext cx="926518" cy="1131214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A45E2965-B00A-344D-8FC4-7B4A598C4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45000"/>
            </a:blip>
            <a:stretch>
              <a:fillRect/>
            </a:stretch>
          </p:blipFill>
          <p:spPr>
            <a:xfrm>
              <a:off x="8535079" y="4242174"/>
              <a:ext cx="344751" cy="861877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8A48153C-F404-F447-8E07-1D4574B9E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45000"/>
            </a:blip>
            <a:stretch>
              <a:fillRect/>
            </a:stretch>
          </p:blipFill>
          <p:spPr>
            <a:xfrm>
              <a:off x="8876817" y="4657241"/>
              <a:ext cx="474033" cy="991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1671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85A6E7E1-0050-974E-AC92-58254E0867C4}"/>
              </a:ext>
            </a:extLst>
          </p:cNvPr>
          <p:cNvGrpSpPr/>
          <p:nvPr/>
        </p:nvGrpSpPr>
        <p:grpSpPr>
          <a:xfrm>
            <a:off x="687616" y="1303118"/>
            <a:ext cx="5067007" cy="437467"/>
            <a:chOff x="748576" y="1425038"/>
            <a:chExt cx="5067007" cy="4374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1071A0-1B7F-644B-B460-1515E8A97A1B}"/>
                </a:ext>
              </a:extLst>
            </p:cNvPr>
            <p:cNvSpPr txBox="1"/>
            <p:nvPr/>
          </p:nvSpPr>
          <p:spPr>
            <a:xfrm>
              <a:off x="748576" y="1449422"/>
              <a:ext cx="5067007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안전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·</a:t>
              </a:r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보건 확보 의무 대상은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2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정의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20" name="직선 연결선[R] 19">
              <a:extLst>
                <a:ext uri="{FF2B5EF4-FFF2-40B4-BE49-F238E27FC236}">
                  <a16:creationId xmlns:a16="http://schemas.microsoft.com/office/drawing/2014/main" id="{88DAA9CD-5729-144B-A339-44431012E7D6}"/>
                </a:ext>
              </a:extLst>
            </p:cNvPr>
            <p:cNvCxnSpPr/>
            <p:nvPr/>
          </p:nvCxnSpPr>
          <p:spPr>
            <a:xfrm>
              <a:off x="824398" y="1425038"/>
              <a:ext cx="4248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" descr="D:\맥 공유\21-2-15\처벌법8.png">
            <a:extLst>
              <a:ext uri="{FF2B5EF4-FFF2-40B4-BE49-F238E27FC236}">
                <a16:creationId xmlns:a16="http://schemas.microsoft.com/office/drawing/2014/main" id="{8D8807DC-A47D-3941-AB2C-A6546F86E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220105"/>
            <a:ext cx="1007999" cy="817206"/>
          </a:xfrm>
          <a:prstGeom prst="rect">
            <a:avLst/>
          </a:prstGeom>
          <a:noFill/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9D4E3553-B156-134F-868A-06A4B9BA597B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8E616D-B8A8-3247-8F57-F505F611B8E8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CE99601-0D9D-F643-B3AA-66DF42674B77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7" name="직선 연결선[R] 26">
              <a:extLst>
                <a:ext uri="{FF2B5EF4-FFF2-40B4-BE49-F238E27FC236}">
                  <a16:creationId xmlns:a16="http://schemas.microsoft.com/office/drawing/2014/main" id="{F68FA9E7-EDD8-5648-81D3-8613369C7F5B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A780E5E-E300-7D4E-8326-9EEC32F1E973}"/>
              </a:ext>
            </a:extLst>
          </p:cNvPr>
          <p:cNvSpPr txBox="1"/>
          <p:nvPr/>
        </p:nvSpPr>
        <p:spPr>
          <a:xfrm>
            <a:off x="1790085" y="2123638"/>
            <a:ext cx="7730128" cy="839546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중대재해처벌법</a:t>
            </a:r>
            <a:r>
              <a:rPr lang="ko-KR" altLang="en-US" sz="1700" spc="-90" dirty="0">
                <a:latin typeface="+mj-ea"/>
              </a:rPr>
              <a:t>에서는 </a:t>
            </a:r>
            <a:r>
              <a:rPr lang="ko-KR" altLang="en-US" sz="1700" spc="-90" dirty="0"/>
              <a:t>“사업주 및 </a:t>
            </a:r>
            <a:r>
              <a:rPr lang="ko-KR" altLang="en-US" sz="1700" spc="-90" dirty="0" err="1"/>
              <a:t>경영책임자</a:t>
            </a:r>
            <a:r>
              <a:rPr lang="ko-KR" altLang="en-US" sz="1700" spc="-90" dirty="0"/>
              <a:t> </a:t>
            </a:r>
            <a:r>
              <a:rPr lang="ko-KR" altLang="en-US" sz="1700" spc="-90" dirty="0" err="1"/>
              <a:t>등”에</a:t>
            </a:r>
            <a:r>
              <a:rPr lang="ko-KR" altLang="en-US" sz="1700" spc="-90" dirty="0"/>
              <a:t> 안전 및 보건 </a:t>
            </a:r>
            <a:r>
              <a:rPr lang="ko-KR" altLang="en-US" sz="1700" spc="-90" dirty="0" err="1"/>
              <a:t>확보의무를</a:t>
            </a:r>
            <a:r>
              <a:rPr lang="ko-KR" altLang="en-US" sz="1700" spc="-90" dirty="0"/>
              <a:t> 부과한다</a:t>
            </a:r>
            <a:r>
              <a:rPr lang="en-US" altLang="ko-KR" sz="1700" spc="-90" dirty="0"/>
              <a:t>. 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692F242-E8E1-604B-A6AF-B2D9D999FC4D}"/>
              </a:ext>
            </a:extLst>
          </p:cNvPr>
          <p:cNvGrpSpPr/>
          <p:nvPr/>
        </p:nvGrpSpPr>
        <p:grpSpPr>
          <a:xfrm>
            <a:off x="1960212" y="3300456"/>
            <a:ext cx="7560000" cy="3149771"/>
            <a:chOff x="1960212" y="3350173"/>
            <a:chExt cx="7560000" cy="3149771"/>
          </a:xfrm>
        </p:grpSpPr>
        <p:sp>
          <p:nvSpPr>
            <p:cNvPr id="30" name="모서리가 둥근 직사각형 29">
              <a:extLst>
                <a:ext uri="{FF2B5EF4-FFF2-40B4-BE49-F238E27FC236}">
                  <a16:creationId xmlns:a16="http://schemas.microsoft.com/office/drawing/2014/main" id="{B3E8FEE5-5F6B-B545-8072-5E4C8C8D85D7}"/>
                </a:ext>
              </a:extLst>
            </p:cNvPr>
            <p:cNvSpPr/>
            <p:nvPr/>
          </p:nvSpPr>
          <p:spPr>
            <a:xfrm>
              <a:off x="1960212" y="3350173"/>
              <a:ext cx="7560000" cy="3149771"/>
            </a:xfrm>
            <a:prstGeom prst="roundRect">
              <a:avLst>
                <a:gd name="adj" fmla="val 5610"/>
              </a:avLst>
            </a:prstGeom>
            <a:solidFill>
              <a:srgbClr val="FEEC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2C659E-20E4-5F4D-98EC-D2BE6914116F}"/>
                </a:ext>
              </a:extLst>
            </p:cNvPr>
            <p:cNvSpPr txBox="1"/>
            <p:nvPr/>
          </p:nvSpPr>
          <p:spPr>
            <a:xfrm>
              <a:off x="2137215" y="3560096"/>
              <a:ext cx="6455231" cy="7479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1700" b="1" spc="-90" dirty="0">
                  <a:solidFill>
                    <a:schemeClr val="accent6"/>
                  </a:solidFill>
                </a:rPr>
                <a:t>▶︎</a:t>
              </a:r>
              <a:r>
                <a:rPr lang="en-US" altLang="ko-KR" sz="1700" b="1" spc="-90" dirty="0"/>
                <a:t> </a:t>
              </a:r>
              <a:r>
                <a:rPr lang="ko-KR" altLang="en-US" sz="1700" b="1" spc="-90" dirty="0"/>
                <a:t>사업주 </a:t>
              </a:r>
              <a:r>
                <a:rPr lang="en-US" altLang="ko-KR" sz="1700" spc="-90" dirty="0"/>
                <a:t>:</a:t>
              </a:r>
              <a:r>
                <a:rPr lang="ko-KR" altLang="en-US" sz="1700" spc="-90" dirty="0"/>
                <a:t> 자신의 사업을 영위하는 자</a:t>
              </a:r>
              <a:r>
                <a:rPr lang="en-US" altLang="ko-KR" sz="1700" spc="-90" dirty="0"/>
                <a:t>, </a:t>
              </a:r>
              <a:r>
                <a:rPr lang="ko-KR" altLang="en-US" sz="1700" spc="-90" dirty="0"/>
                <a:t>타인의 노무를 제공받아 </a:t>
              </a:r>
              <a:endParaRPr lang="en-US" altLang="ko-KR" sz="1700" spc="-90" dirty="0"/>
            </a:p>
            <a:p>
              <a:pPr>
                <a:lnSpc>
                  <a:spcPct val="130000"/>
                </a:lnSpc>
              </a:pPr>
              <a:r>
                <a:rPr lang="en-US" altLang="ko-KR" sz="1700" spc="-90" dirty="0"/>
                <a:t>                </a:t>
              </a:r>
              <a:r>
                <a:rPr lang="ko-KR" altLang="en-US" sz="1700" spc="-90" dirty="0"/>
                <a:t>사업을 하는 자</a:t>
              </a:r>
              <a:endParaRPr lang="en-US" altLang="ko-KR" sz="1700" spc="-90" dirty="0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3520D33-4029-3140-80FC-30A836222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18395" y="3609524"/>
              <a:ext cx="571860" cy="729617"/>
            </a:xfrm>
            <a:prstGeom prst="rect">
              <a:avLst/>
            </a:prstGeom>
          </p:spPr>
        </p:pic>
        <p:cxnSp>
          <p:nvCxnSpPr>
            <p:cNvPr id="33" name="직선 연결선 23">
              <a:extLst>
                <a:ext uri="{FF2B5EF4-FFF2-40B4-BE49-F238E27FC236}">
                  <a16:creationId xmlns:a16="http://schemas.microsoft.com/office/drawing/2014/main" id="{E7C964C0-7D9C-9A4B-A7ED-FB9655E387D1}"/>
                </a:ext>
              </a:extLst>
            </p:cNvPr>
            <p:cNvCxnSpPr>
              <a:cxnSpLocks/>
            </p:cNvCxnSpPr>
            <p:nvPr/>
          </p:nvCxnSpPr>
          <p:spPr>
            <a:xfrm>
              <a:off x="2273643" y="4519729"/>
              <a:ext cx="6949240" cy="0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C2005B-6360-6244-8402-9D4A526F9CBC}"/>
                </a:ext>
              </a:extLst>
            </p:cNvPr>
            <p:cNvSpPr txBox="1"/>
            <p:nvPr/>
          </p:nvSpPr>
          <p:spPr>
            <a:xfrm>
              <a:off x="2137215" y="4647493"/>
              <a:ext cx="6455231" cy="1617836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700" b="1" spc="-90" dirty="0">
                  <a:solidFill>
                    <a:schemeClr val="accent6"/>
                  </a:solidFill>
                </a:rPr>
                <a:t>▶︎</a:t>
              </a:r>
              <a:r>
                <a:rPr lang="en-US" altLang="ko-KR" sz="1700" b="1" spc="-90" dirty="0"/>
                <a:t> </a:t>
              </a:r>
              <a:r>
                <a:rPr lang="ko-KR" altLang="en-US" sz="1700" b="1" spc="-90" dirty="0"/>
                <a:t>경영 책임자 등</a:t>
              </a:r>
              <a:r>
                <a:rPr lang="en-US" altLang="ko-KR" sz="1700" spc="-90" baseline="30000" dirty="0"/>
                <a:t>*</a:t>
              </a:r>
              <a:r>
                <a:rPr lang="ko-KR" altLang="en-US" sz="1700" spc="-90" dirty="0"/>
                <a:t> </a:t>
              </a:r>
              <a:r>
                <a:rPr lang="en-US" altLang="ko-KR" sz="1700" spc="-90" dirty="0"/>
                <a:t>: </a:t>
              </a:r>
              <a:r>
                <a:rPr lang="ko-KR" altLang="en-US" sz="1700" spc="-90" dirty="0"/>
                <a:t>사업을 대표하고 사업을 총괄하는 권한과  </a:t>
              </a:r>
              <a:endParaRPr lang="en-US" altLang="ko-KR" sz="1700" spc="-90" dirty="0"/>
            </a:p>
            <a:p>
              <a:pPr>
                <a:lnSpc>
                  <a:spcPct val="130000"/>
                </a:lnSpc>
              </a:pPr>
              <a:r>
                <a:rPr lang="ko-KR" altLang="en-US" sz="1700" spc="-90" dirty="0"/>
                <a:t>    </a:t>
              </a:r>
              <a:r>
                <a:rPr lang="en-US" altLang="ko-KR" sz="1700" spc="-90" dirty="0"/>
                <a:t>                        </a:t>
              </a:r>
              <a:r>
                <a:rPr lang="ko-KR" altLang="en-US" sz="1700" spc="-90" dirty="0"/>
                <a:t>책임이 있는 사람 또는 이에 준하여 </a:t>
              </a:r>
              <a:endParaRPr lang="en-US" altLang="ko-KR" sz="1700" spc="-90" dirty="0"/>
            </a:p>
            <a:p>
              <a:pPr>
                <a:lnSpc>
                  <a:spcPct val="130000"/>
                </a:lnSpc>
              </a:pPr>
              <a:r>
                <a:rPr lang="ko-KR" altLang="en-US" sz="1700" spc="-90" dirty="0"/>
                <a:t>                            안전 보건에 관한 업무를</a:t>
              </a:r>
              <a:r>
                <a:rPr lang="en-US" altLang="ko-KR" sz="1700" spc="-90" dirty="0"/>
                <a:t> </a:t>
              </a:r>
              <a:r>
                <a:rPr lang="ko-KR" altLang="en-US" sz="1700" spc="-90" dirty="0"/>
                <a:t>담당하는 사람</a:t>
              </a:r>
              <a:endParaRPr lang="en-US" altLang="ko-KR" sz="1700" spc="-90" dirty="0"/>
            </a:p>
            <a:p>
              <a:pPr>
                <a:lnSpc>
                  <a:spcPct val="200000"/>
                </a:lnSpc>
              </a:pPr>
              <a:r>
                <a:rPr lang="en-US" altLang="ko-KR" sz="1700" spc="-90" dirty="0"/>
                <a:t>    </a:t>
              </a:r>
              <a:r>
                <a:rPr lang="en-US" altLang="ko-KR" sz="1600" spc="-90" dirty="0"/>
                <a:t>* </a:t>
              </a:r>
              <a:r>
                <a:rPr lang="ko-KR" altLang="en-US" sz="1600" spc="-90" dirty="0"/>
                <a:t>중앙행정기관</a:t>
              </a:r>
              <a:r>
                <a:rPr lang="en-US" altLang="ko-KR" sz="1600" spc="-90" dirty="0"/>
                <a:t>, </a:t>
              </a:r>
              <a:r>
                <a:rPr lang="ko-KR" altLang="en-US" sz="1600" spc="-90" dirty="0"/>
                <a:t>지방자치단체</a:t>
              </a:r>
              <a:r>
                <a:rPr lang="en-US" altLang="ko-KR" sz="1600" spc="-90" dirty="0"/>
                <a:t>, </a:t>
              </a:r>
              <a:r>
                <a:rPr lang="ko-KR" altLang="en-US" sz="1600" spc="-90" dirty="0"/>
                <a:t>지방공기업</a:t>
              </a:r>
              <a:r>
                <a:rPr lang="en-US" altLang="ko-KR" sz="1600" spc="-90" dirty="0"/>
                <a:t>, </a:t>
              </a:r>
              <a:r>
                <a:rPr lang="ko-KR" altLang="en-US" sz="1600" spc="-90" dirty="0"/>
                <a:t>공공기관의 장도 해당</a:t>
              </a:r>
              <a:endParaRPr lang="ko-KR" altLang="en-US" sz="1600" spc="-90" dirty="0">
                <a:latin typeface="+mj-ea"/>
              </a:endParaRPr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A0C45A3-9BEE-8D4C-BA1A-86E178702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96220" y="4760804"/>
              <a:ext cx="611331" cy="6792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>
            <a:extLst>
              <a:ext uri="{FF2B5EF4-FFF2-40B4-BE49-F238E27FC236}">
                <a16:creationId xmlns:a16="http://schemas.microsoft.com/office/drawing/2014/main" id="{F75DC941-432B-CE45-B8BB-F5D9D942462F}"/>
              </a:ext>
            </a:extLst>
          </p:cNvPr>
          <p:cNvGrpSpPr/>
          <p:nvPr/>
        </p:nvGrpSpPr>
        <p:grpSpPr>
          <a:xfrm>
            <a:off x="687616" y="1303118"/>
            <a:ext cx="9052050" cy="437467"/>
            <a:chOff x="748576" y="1425038"/>
            <a:chExt cx="9052050" cy="43746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8E05A2-9AF7-9A40-BBCF-B70454BA3808}"/>
                </a:ext>
              </a:extLst>
            </p:cNvPr>
            <p:cNvSpPr txBox="1"/>
            <p:nvPr/>
          </p:nvSpPr>
          <p:spPr>
            <a:xfrm>
              <a:off x="748576" y="1449422"/>
              <a:ext cx="9052050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어떤 안전 및 보건의무사항이 있을까</a:t>
              </a:r>
              <a:r>
                <a:rPr lang="en-US" altLang="ko-KR" sz="2000" b="1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r>
                <a:rPr lang="en-US" altLang="ko-KR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4</a:t>
              </a:r>
              <a:r>
                <a:rPr lang="ko-KR" altLang="en-US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사업주와 </a:t>
              </a:r>
              <a:r>
                <a:rPr lang="ko-KR" altLang="en-US" sz="1700" spc="-20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경영책임자</a:t>
              </a:r>
              <a:r>
                <a:rPr lang="ko-KR" altLang="en-US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 등의 안전 및 보건 </a:t>
              </a:r>
              <a:r>
                <a:rPr lang="ko-KR" altLang="en-US" sz="1700" spc="-20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확보의무</a:t>
              </a:r>
              <a:r>
                <a:rPr lang="en-US" altLang="ko-KR" sz="1700" spc="-20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</a:t>
              </a:r>
              <a:endParaRPr lang="ko-KR" altLang="en-US" sz="1700" spc="-2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36" name="직선 연결선[R] 35">
              <a:extLst>
                <a:ext uri="{FF2B5EF4-FFF2-40B4-BE49-F238E27FC236}">
                  <a16:creationId xmlns:a16="http://schemas.microsoft.com/office/drawing/2014/main" id="{60A8B1D9-B688-0D44-999A-272BCE215D6C}"/>
                </a:ext>
              </a:extLst>
            </p:cNvPr>
            <p:cNvCxnSpPr>
              <a:cxnSpLocks/>
            </p:cNvCxnSpPr>
            <p:nvPr/>
          </p:nvCxnSpPr>
          <p:spPr>
            <a:xfrm>
              <a:off x="824398" y="1425038"/>
              <a:ext cx="8640000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Picture 2" descr="D:\맥 공유\21-2-15\처벌법9.png">
            <a:extLst>
              <a:ext uri="{FF2B5EF4-FFF2-40B4-BE49-F238E27FC236}">
                <a16:creationId xmlns:a16="http://schemas.microsoft.com/office/drawing/2014/main" id="{110E1AF1-7544-3C49-9851-15401F477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133854"/>
            <a:ext cx="1007999" cy="823582"/>
          </a:xfrm>
          <a:prstGeom prst="rect">
            <a:avLst/>
          </a:prstGeom>
          <a:noFill/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9D4E3553-B156-134F-868A-06A4B9BA597B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8E616D-B8A8-3247-8F57-F505F611B8E8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CE99601-0D9D-F643-B3AA-66DF42674B77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7" name="직선 연결선[R] 26">
              <a:extLst>
                <a:ext uri="{FF2B5EF4-FFF2-40B4-BE49-F238E27FC236}">
                  <a16:creationId xmlns:a16="http://schemas.microsoft.com/office/drawing/2014/main" id="{F68FA9E7-EDD8-5648-81D3-8613369C7F5B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DDBDD55-C31B-9248-AE5F-87640EA2EAF5}"/>
              </a:ext>
            </a:extLst>
          </p:cNvPr>
          <p:cNvSpPr txBox="1"/>
          <p:nvPr/>
        </p:nvSpPr>
        <p:spPr>
          <a:xfrm>
            <a:off x="1790085" y="2037387"/>
            <a:ext cx="7730128" cy="1428169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700" b="1" spc="-90" dirty="0">
                <a:solidFill>
                  <a:schemeClr val="tx2"/>
                </a:solidFill>
              </a:rPr>
              <a:t>사업주 또는 </a:t>
            </a:r>
            <a:r>
              <a:rPr lang="ko-KR" altLang="en-US" sz="1700" b="1" spc="-90" dirty="0" err="1">
                <a:solidFill>
                  <a:schemeClr val="tx2"/>
                </a:solidFill>
              </a:rPr>
              <a:t>경영책임자</a:t>
            </a:r>
            <a:r>
              <a:rPr lang="ko-KR" altLang="en-US" sz="1700" b="1" spc="-90" dirty="0">
                <a:solidFill>
                  <a:schemeClr val="tx2"/>
                </a:solidFill>
              </a:rPr>
              <a:t> 등은 </a:t>
            </a:r>
            <a:r>
              <a:rPr lang="ko-KR" altLang="en-US" sz="1700" spc="-90" dirty="0"/>
              <a:t>사업주나 법인 또는 기관이 실질적으로 지배</a:t>
            </a:r>
            <a:r>
              <a:rPr lang="en-US" altLang="ko-KR" sz="1700" spc="-90" dirty="0"/>
              <a:t>·</a:t>
            </a:r>
            <a:r>
              <a:rPr lang="ko-KR" altLang="en-US" sz="1700" spc="-90" dirty="0"/>
              <a:t>운영</a:t>
            </a:r>
            <a:r>
              <a:rPr lang="en-US" altLang="ko-KR" sz="1700" spc="-90" dirty="0"/>
              <a:t>· </a:t>
            </a:r>
            <a:r>
              <a:rPr lang="ko-KR" altLang="en-US" sz="1700" spc="-90" dirty="0"/>
              <a:t>관리하는 사업 또는 사업장에서 종사자의 안전</a:t>
            </a:r>
            <a:r>
              <a:rPr lang="en-US" altLang="ko-KR" sz="1700" spc="-90" dirty="0"/>
              <a:t>·</a:t>
            </a:r>
            <a:r>
              <a:rPr lang="ko-KR" altLang="en-US" sz="1700" spc="-90" dirty="0"/>
              <a:t>보건상 유해 또는 위험을 방지하기 위하여 그 사업 또는 사업장의 특성 및 규모 등을 고려하여 다음 조치를 하여야 한다</a:t>
            </a:r>
            <a:r>
              <a:rPr lang="en-US" altLang="ko-KR" sz="1700" spc="-90" dirty="0"/>
              <a:t>.</a:t>
            </a:r>
            <a:endParaRPr lang="ko-KR" altLang="en-US" sz="1700" spc="-90" dirty="0">
              <a:latin typeface="+mj-ea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E3998C1-7FDC-D54C-B3B3-DC00154A12C9}"/>
              </a:ext>
            </a:extLst>
          </p:cNvPr>
          <p:cNvGrpSpPr/>
          <p:nvPr/>
        </p:nvGrpSpPr>
        <p:grpSpPr>
          <a:xfrm>
            <a:off x="1960212" y="3568289"/>
            <a:ext cx="7560000" cy="2657771"/>
            <a:chOff x="1960212" y="3949057"/>
            <a:chExt cx="7560000" cy="2657771"/>
          </a:xfrm>
        </p:grpSpPr>
        <p:sp>
          <p:nvSpPr>
            <p:cNvPr id="39" name="모서리가 둥근 직사각형 38">
              <a:extLst>
                <a:ext uri="{FF2B5EF4-FFF2-40B4-BE49-F238E27FC236}">
                  <a16:creationId xmlns:a16="http://schemas.microsoft.com/office/drawing/2014/main" id="{DCBEA8E3-A471-A149-A195-3F53427870A3}"/>
                </a:ext>
              </a:extLst>
            </p:cNvPr>
            <p:cNvSpPr/>
            <p:nvPr/>
          </p:nvSpPr>
          <p:spPr>
            <a:xfrm>
              <a:off x="1960212" y="3949057"/>
              <a:ext cx="7560000" cy="2657771"/>
            </a:xfrm>
            <a:prstGeom prst="roundRect">
              <a:avLst>
                <a:gd name="adj" fmla="val 8021"/>
              </a:avLst>
            </a:prstGeom>
            <a:solidFill>
              <a:srgbClr val="FEEC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C0319C13-0CE3-8C48-B7FE-7D7A06CE50FB}"/>
                </a:ext>
              </a:extLst>
            </p:cNvPr>
            <p:cNvGrpSpPr/>
            <p:nvPr/>
          </p:nvGrpSpPr>
          <p:grpSpPr>
            <a:xfrm>
              <a:off x="2178405" y="4093075"/>
              <a:ext cx="6795473" cy="2475955"/>
              <a:chOff x="2008282" y="4380156"/>
              <a:chExt cx="6795473" cy="2475955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BEDCD81-7DAD-D848-BBA4-7EAC44173522}"/>
                  </a:ext>
                </a:extLst>
              </p:cNvPr>
              <p:cNvSpPr txBox="1"/>
              <p:nvPr/>
            </p:nvSpPr>
            <p:spPr>
              <a:xfrm>
                <a:off x="2008282" y="4380156"/>
                <a:ext cx="6795473" cy="2475955"/>
              </a:xfrm>
              <a:prstGeom prst="rect">
                <a:avLst/>
              </a:prstGeom>
              <a:noFill/>
            </p:spPr>
            <p:txBody>
              <a:bodyPr wrap="square" lIns="104287" tIns="52144" rIns="104287" bIns="52144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1500" spc="-9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</a:rPr>
                  <a:t>➊</a:t>
                </a:r>
                <a:r>
                  <a:rPr lang="ko-KR" altLang="en-US" sz="1500" spc="-90" dirty="0">
                    <a:latin typeface="+mj-ea"/>
                  </a:rPr>
                  <a:t> 재해예방에 필요한 인력 및 예산 등 안전보건관리체계의 구축 및 </a:t>
                </a:r>
                <a:endParaRPr lang="en-US" altLang="ko-KR" sz="1500" spc="-90" dirty="0">
                  <a:latin typeface="+mj-ea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ko-KR" altLang="en-US" sz="1500" spc="-90" dirty="0">
                    <a:latin typeface="+mj-ea"/>
                  </a:rPr>
                  <a:t>    그</a:t>
                </a:r>
                <a:r>
                  <a:rPr lang="en-US" altLang="ko-KR" sz="1500" spc="-90" dirty="0">
                    <a:latin typeface="+mj-ea"/>
                  </a:rPr>
                  <a:t> </a:t>
                </a:r>
                <a:r>
                  <a:rPr lang="ko-KR" altLang="en-US" sz="1500" spc="-90" dirty="0">
                    <a:latin typeface="+mj-ea"/>
                  </a:rPr>
                  <a:t>이행에 관한 조치</a:t>
                </a:r>
                <a:endParaRPr lang="en-US" altLang="ko-KR" sz="1500" spc="-90" dirty="0">
                  <a:latin typeface="+mj-ea"/>
                </a:endParaRPr>
              </a:p>
              <a:p>
                <a:pPr>
                  <a:lnSpc>
                    <a:spcPct val="229000"/>
                  </a:lnSpc>
                </a:pPr>
                <a:r>
                  <a:rPr lang="ko-KR" altLang="en-US" sz="1500" spc="-90" dirty="0">
                    <a:solidFill>
                      <a:schemeClr val="accent6">
                        <a:lumMod val="75000"/>
                      </a:schemeClr>
                    </a:solidFill>
                  </a:rPr>
                  <a:t>➋</a:t>
                </a:r>
                <a:r>
                  <a:rPr lang="ko-KR" altLang="en-US" sz="1500" spc="-90" dirty="0"/>
                  <a:t> 재해 발생 시 재발방지 대책의 수립 및 그 이행에 관한 조치</a:t>
                </a:r>
                <a:endParaRPr lang="en-US" altLang="ko-KR" sz="1500" spc="-90" dirty="0"/>
              </a:p>
              <a:p>
                <a:pPr>
                  <a:lnSpc>
                    <a:spcPct val="229000"/>
                  </a:lnSpc>
                </a:pPr>
                <a:r>
                  <a:rPr lang="ko-KR" altLang="en-US" sz="1500" spc="-9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</a:rPr>
                  <a:t>➌</a:t>
                </a:r>
                <a:r>
                  <a:rPr lang="ko-KR" altLang="en-US" sz="1500" spc="-90" dirty="0">
                    <a:latin typeface="+mj-ea"/>
                  </a:rPr>
                  <a:t> 중앙행정기관</a:t>
                </a:r>
                <a:r>
                  <a:rPr lang="en-US" altLang="ko-KR" sz="1500" spc="-90" dirty="0">
                    <a:latin typeface="+mj-ea"/>
                  </a:rPr>
                  <a:t>·</a:t>
                </a:r>
                <a:r>
                  <a:rPr lang="ko-KR" altLang="en-US" sz="1500" spc="-90" dirty="0">
                    <a:latin typeface="+mj-ea"/>
                  </a:rPr>
                  <a:t>지방자치단체가 관계 법령에 따라 개선</a:t>
                </a:r>
                <a:r>
                  <a:rPr lang="en-US" altLang="ko-KR" sz="1500" spc="-90" dirty="0">
                    <a:latin typeface="+mj-ea"/>
                  </a:rPr>
                  <a:t>, </a:t>
                </a:r>
                <a:r>
                  <a:rPr lang="ko-KR" altLang="en-US" sz="1500" spc="-90" dirty="0">
                    <a:latin typeface="+mj-ea"/>
                  </a:rPr>
                  <a:t>시정 등을 명한</a:t>
                </a:r>
                <a:endParaRPr lang="en-US" altLang="ko-KR" sz="1500" spc="-90" dirty="0">
                  <a:latin typeface="+mj-ea"/>
                </a:endParaRPr>
              </a:p>
              <a:p>
                <a:r>
                  <a:rPr lang="ko-KR" altLang="en-US" sz="1500" spc="-90" dirty="0">
                    <a:latin typeface="+mj-ea"/>
                  </a:rPr>
                  <a:t>    사항의 이행에 관한 조치</a:t>
                </a:r>
                <a:endParaRPr lang="en-US" altLang="ko-KR" sz="1500" spc="-90" dirty="0">
                  <a:latin typeface="+mj-ea"/>
                </a:endParaRPr>
              </a:p>
              <a:p>
                <a:pPr>
                  <a:lnSpc>
                    <a:spcPct val="229000"/>
                  </a:lnSpc>
                </a:pPr>
                <a:r>
                  <a:rPr lang="ko-KR" altLang="en-US" sz="1500" spc="-90" dirty="0">
                    <a:solidFill>
                      <a:schemeClr val="accent6">
                        <a:lumMod val="75000"/>
                      </a:schemeClr>
                    </a:solidFill>
                    <a:latin typeface="+mj-ea"/>
                  </a:rPr>
                  <a:t>➍</a:t>
                </a:r>
                <a:r>
                  <a:rPr lang="ko-KR" altLang="en-US" sz="1500" spc="-90" dirty="0">
                    <a:latin typeface="+mj-ea"/>
                  </a:rPr>
                  <a:t> 안전</a:t>
                </a:r>
                <a:r>
                  <a:rPr lang="en-US" altLang="ko-KR" sz="1500" spc="-90" dirty="0">
                    <a:latin typeface="+mj-ea"/>
                  </a:rPr>
                  <a:t>·</a:t>
                </a:r>
                <a:r>
                  <a:rPr lang="ko-KR" altLang="en-US" sz="1500" spc="-90" dirty="0">
                    <a:latin typeface="+mj-ea"/>
                  </a:rPr>
                  <a:t>보건 관계 법령에 따른 의무이행에 필요한 관리상의 조치</a:t>
                </a:r>
              </a:p>
            </p:txBody>
          </p:sp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E608673B-A598-A142-B1CB-8981B73991C6}"/>
                  </a:ext>
                </a:extLst>
              </p:cNvPr>
              <p:cNvGrpSpPr/>
              <p:nvPr/>
            </p:nvGrpSpPr>
            <p:grpSpPr>
              <a:xfrm>
                <a:off x="2105252" y="5065770"/>
                <a:ext cx="5832000" cy="1288706"/>
                <a:chOff x="2083986" y="5012605"/>
                <a:chExt cx="5832000" cy="1288706"/>
              </a:xfrm>
            </p:grpSpPr>
            <p:cxnSp>
              <p:nvCxnSpPr>
                <p:cNvPr id="46" name="직선 연결선 23">
                  <a:extLst>
                    <a:ext uri="{FF2B5EF4-FFF2-40B4-BE49-F238E27FC236}">
                      <a16:creationId xmlns:a16="http://schemas.microsoft.com/office/drawing/2014/main" id="{F931A8FD-D94A-0E4E-8FEC-882DC5343133}"/>
                    </a:ext>
                  </a:extLst>
                </p:cNvPr>
                <p:cNvCxnSpPr/>
                <p:nvPr/>
              </p:nvCxnSpPr>
              <p:spPr>
                <a:xfrm>
                  <a:off x="2083986" y="5012605"/>
                  <a:ext cx="5832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직선 연결선 23">
                  <a:extLst>
                    <a:ext uri="{FF2B5EF4-FFF2-40B4-BE49-F238E27FC236}">
                      <a16:creationId xmlns:a16="http://schemas.microsoft.com/office/drawing/2014/main" id="{D314F0F7-DAAE-C34D-9AD7-7287E463A638}"/>
                    </a:ext>
                  </a:extLst>
                </p:cNvPr>
                <p:cNvCxnSpPr/>
                <p:nvPr/>
              </p:nvCxnSpPr>
              <p:spPr>
                <a:xfrm>
                  <a:off x="2083986" y="5514730"/>
                  <a:ext cx="5832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직선 연결선 23">
                  <a:extLst>
                    <a:ext uri="{FF2B5EF4-FFF2-40B4-BE49-F238E27FC236}">
                      <a16:creationId xmlns:a16="http://schemas.microsoft.com/office/drawing/2014/main" id="{7FE7336B-E5CE-E14B-9C9F-A2058EAFBCF1}"/>
                    </a:ext>
                  </a:extLst>
                </p:cNvPr>
                <p:cNvCxnSpPr/>
                <p:nvPr/>
              </p:nvCxnSpPr>
              <p:spPr>
                <a:xfrm>
                  <a:off x="2083986" y="6301311"/>
                  <a:ext cx="5832000" cy="0"/>
                </a:xfrm>
                <a:prstGeom prst="line">
                  <a:avLst/>
                </a:prstGeom>
                <a:ln>
                  <a:solidFill>
                    <a:schemeClr val="tx2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3" name="Picture 3" descr="D:\맥 공유\21-2-15\처벌법10.png">
            <a:extLst>
              <a:ext uri="{FF2B5EF4-FFF2-40B4-BE49-F238E27FC236}">
                <a16:creationId xmlns:a16="http://schemas.microsoft.com/office/drawing/2014/main" id="{BD30CAEE-DDE2-7F44-8D7B-5373D82ED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3045" y="4375048"/>
            <a:ext cx="878320" cy="791797"/>
          </a:xfrm>
          <a:prstGeom prst="rect">
            <a:avLst/>
          </a:prstGeom>
          <a:noFill/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C449CB24-5144-D14E-A1A1-1A8C01E57235}"/>
              </a:ext>
            </a:extLst>
          </p:cNvPr>
          <p:cNvSpPr/>
          <p:nvPr/>
        </p:nvSpPr>
        <p:spPr>
          <a:xfrm>
            <a:off x="1960212" y="6340092"/>
            <a:ext cx="6536614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500" spc="-90" dirty="0"/>
              <a:t>※ </a:t>
            </a:r>
            <a:r>
              <a:rPr lang="ko-KR" altLang="en-US" sz="1500" spc="-90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➊</a:t>
            </a:r>
            <a:r>
              <a:rPr lang="en-US" altLang="ko-KR" sz="1500" spc="-90" dirty="0">
                <a:ea typeface="맑은 고딕" panose="020B0503020000020004" pitchFamily="50" charset="-127"/>
              </a:rPr>
              <a:t>〮</a:t>
            </a:r>
            <a:r>
              <a:rPr lang="ko-KR" altLang="en-US" sz="1500" spc="-90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➍</a:t>
            </a:r>
            <a:r>
              <a:rPr lang="ko-KR" altLang="en-US" sz="1500" spc="-90" dirty="0"/>
              <a:t> 의 조치에 관한 구체적인 사항은 대통령령으로 정할 예정 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71909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모서리가 둥근 직사각형 11">
            <a:extLst>
              <a:ext uri="{FF2B5EF4-FFF2-40B4-BE49-F238E27FC236}">
                <a16:creationId xmlns:a16="http://schemas.microsoft.com/office/drawing/2014/main" id="{DF280C61-CAF5-8240-8529-4A1A00BFBAC6}"/>
              </a:ext>
            </a:extLst>
          </p:cNvPr>
          <p:cNvSpPr/>
          <p:nvPr/>
        </p:nvSpPr>
        <p:spPr>
          <a:xfrm>
            <a:off x="1960212" y="2372504"/>
            <a:ext cx="7560000" cy="1116000"/>
          </a:xfrm>
          <a:prstGeom prst="roundRect">
            <a:avLst>
              <a:gd name="adj" fmla="val 11674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D7C60A9-52D9-9944-BB6C-AB707AA525E7}"/>
              </a:ext>
            </a:extLst>
          </p:cNvPr>
          <p:cNvGrpSpPr/>
          <p:nvPr/>
        </p:nvGrpSpPr>
        <p:grpSpPr>
          <a:xfrm>
            <a:off x="687617" y="1303118"/>
            <a:ext cx="7362946" cy="714466"/>
            <a:chOff x="748577" y="1425038"/>
            <a:chExt cx="7362946" cy="71446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C8FB70-AE0F-8F44-B2F1-DDDD6CF69892}"/>
                </a:ext>
              </a:extLst>
            </p:cNvPr>
            <p:cNvSpPr txBox="1"/>
            <p:nvPr/>
          </p:nvSpPr>
          <p:spPr>
            <a:xfrm>
              <a:off x="748577" y="1449422"/>
              <a:ext cx="7362946" cy="690082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도급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용역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위탁 등 관계에서의 안전 및 보건 확보의무는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endParaRPr lang="en-US" altLang="ko-KR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  <a:p>
              <a:pPr fontAlgn="base"/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5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도급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용역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위탁 등 관계에서의 안전 및 보건 </a:t>
              </a:r>
              <a:r>
                <a:rPr lang="ko-KR" altLang="en-US" sz="1800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확보의무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35" name="직선 연결선[R] 34">
              <a:extLst>
                <a:ext uri="{FF2B5EF4-FFF2-40B4-BE49-F238E27FC236}">
                  <a16:creationId xmlns:a16="http://schemas.microsoft.com/office/drawing/2014/main" id="{20422C7C-C34C-E849-9868-DDC35819EED3}"/>
                </a:ext>
              </a:extLst>
            </p:cNvPr>
            <p:cNvCxnSpPr>
              <a:cxnSpLocks/>
            </p:cNvCxnSpPr>
            <p:nvPr/>
          </p:nvCxnSpPr>
          <p:spPr>
            <a:xfrm>
              <a:off x="824401" y="1425038"/>
              <a:ext cx="6065984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Picture 2" descr="D:\맥 공유\21-2-15\처벌법11.png">
            <a:extLst>
              <a:ext uri="{FF2B5EF4-FFF2-40B4-BE49-F238E27FC236}">
                <a16:creationId xmlns:a16="http://schemas.microsoft.com/office/drawing/2014/main" id="{13CA01A6-766A-A441-B085-497E29FE5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372505"/>
            <a:ext cx="1007999" cy="823199"/>
          </a:xfrm>
          <a:prstGeom prst="rect">
            <a:avLst/>
          </a:prstGeom>
          <a:noFill/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2EA0E8-092E-9343-89D5-46EB2F5F08BB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DB8CBA-7EE9-044D-87B2-DF15E93BCADB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73F0A63-DC51-174A-B303-DA3223338213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4" name="직선 연결선[R] 23">
              <a:extLst>
                <a:ext uri="{FF2B5EF4-FFF2-40B4-BE49-F238E27FC236}">
                  <a16:creationId xmlns:a16="http://schemas.microsoft.com/office/drawing/2014/main" id="{39F73828-5A76-0E49-9EAB-0F8B8818AECB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4CE7535-5009-0541-84A5-93E5AE003252}"/>
              </a:ext>
            </a:extLst>
          </p:cNvPr>
          <p:cNvSpPr txBox="1"/>
          <p:nvPr/>
        </p:nvSpPr>
        <p:spPr>
          <a:xfrm>
            <a:off x="2408098" y="2474952"/>
            <a:ext cx="6660000" cy="839546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7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사업주 또는 </a:t>
            </a:r>
            <a:r>
              <a:rPr lang="ko-KR" altLang="en-US" sz="1700" b="1" spc="-90" dirty="0" err="1">
                <a:solidFill>
                  <a:schemeClr val="accent1">
                    <a:lumMod val="75000"/>
                  </a:schemeClr>
                </a:solidFill>
                <a:latin typeface="+mj-ea"/>
              </a:rPr>
              <a:t>경영책임자</a:t>
            </a:r>
            <a:r>
              <a:rPr lang="ko-KR" altLang="en-US" sz="1700" b="1" spc="-9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 등은</a:t>
            </a:r>
            <a:r>
              <a:rPr lang="ko-KR" altLang="en-US" sz="1700" spc="-90" dirty="0">
                <a:latin typeface="+mj-ea"/>
              </a:rPr>
              <a:t> 사업주나 법인 또는 </a:t>
            </a:r>
            <a:r>
              <a:rPr lang="ko-KR" altLang="en-US" sz="1700" spc="-90" dirty="0"/>
              <a:t>기관이 제</a:t>
            </a:r>
            <a:r>
              <a:rPr lang="en-US" altLang="ko-KR" sz="1700" spc="-90" dirty="0"/>
              <a:t>3</a:t>
            </a:r>
            <a:r>
              <a:rPr lang="ko-KR" altLang="en-US" sz="1700" spc="-90" dirty="0"/>
              <a:t>자에게 </a:t>
            </a:r>
            <a:endParaRPr lang="en-US" altLang="ko-KR" sz="1700" spc="-90" dirty="0"/>
          </a:p>
          <a:p>
            <a:pPr algn="just">
              <a:lnSpc>
                <a:spcPct val="150000"/>
              </a:lnSpc>
            </a:pPr>
            <a:r>
              <a:rPr lang="ko-KR" altLang="en-US" sz="1700" spc="-90" dirty="0"/>
              <a:t>도급</a:t>
            </a:r>
            <a:r>
              <a:rPr lang="en-US" altLang="ko-KR" sz="1700" spc="-90" dirty="0"/>
              <a:t>, </a:t>
            </a:r>
            <a:r>
              <a:rPr lang="ko-KR" altLang="en-US" sz="1700" spc="-90" dirty="0"/>
              <a:t>용역</a:t>
            </a:r>
            <a:r>
              <a:rPr lang="en-US" altLang="ko-KR" sz="1700" spc="-90" dirty="0"/>
              <a:t>, </a:t>
            </a:r>
            <a:r>
              <a:rPr lang="ko-KR" altLang="en-US" sz="1700" spc="-90" dirty="0"/>
              <a:t>위탁 등을 행한 경우</a:t>
            </a:r>
            <a:endParaRPr lang="ko-KR" altLang="en-US" sz="1700" spc="-90" dirty="0">
              <a:latin typeface="+mj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240F934-9C8A-6D49-833C-26C2C8CE10A1}"/>
              </a:ext>
            </a:extLst>
          </p:cNvPr>
          <p:cNvGrpSpPr/>
          <p:nvPr/>
        </p:nvGrpSpPr>
        <p:grpSpPr>
          <a:xfrm>
            <a:off x="1960212" y="4202955"/>
            <a:ext cx="7560000" cy="1224135"/>
            <a:chOff x="1960212" y="3855865"/>
            <a:chExt cx="7560000" cy="1224135"/>
          </a:xfrm>
        </p:grpSpPr>
        <p:sp>
          <p:nvSpPr>
            <p:cNvPr id="14" name="모서리가 둥근 직사각형 13">
              <a:extLst>
                <a:ext uri="{FF2B5EF4-FFF2-40B4-BE49-F238E27FC236}">
                  <a16:creationId xmlns:a16="http://schemas.microsoft.com/office/drawing/2014/main" id="{FA9E992D-94B9-014A-A721-9EDAEF6AC341}"/>
                </a:ext>
              </a:extLst>
            </p:cNvPr>
            <p:cNvSpPr/>
            <p:nvPr/>
          </p:nvSpPr>
          <p:spPr>
            <a:xfrm>
              <a:off x="1960212" y="3855865"/>
              <a:ext cx="7560000" cy="1224135"/>
            </a:xfrm>
            <a:prstGeom prst="roundRect">
              <a:avLst>
                <a:gd name="adj" fmla="val 8021"/>
              </a:avLst>
            </a:prstGeom>
            <a:solidFill>
              <a:srgbClr val="FEECC5"/>
            </a:solidFill>
            <a:ln w="1905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3D9BCD-D836-634F-834C-6BE8391C8F59}"/>
                </a:ext>
              </a:extLst>
            </p:cNvPr>
            <p:cNvSpPr txBox="1"/>
            <p:nvPr/>
          </p:nvSpPr>
          <p:spPr>
            <a:xfrm>
              <a:off x="2408098" y="4009112"/>
              <a:ext cx="6660000" cy="839546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700" spc="-90" dirty="0"/>
                <a:t>제</a:t>
              </a:r>
              <a:r>
                <a:rPr lang="en-US" altLang="ko-KR" sz="1700" spc="-90" dirty="0"/>
                <a:t>3</a:t>
              </a:r>
              <a:r>
                <a:rPr lang="ko-KR" altLang="en-US" sz="1700" spc="-90" dirty="0"/>
                <a:t>자의 종사자에게 중대산업재해가 발생하지 않도록 </a:t>
              </a:r>
              <a:endParaRPr lang="en-US" altLang="ko-KR" sz="1700" spc="-90" dirty="0"/>
            </a:p>
            <a:p>
              <a:pPr algn="just">
                <a:lnSpc>
                  <a:spcPct val="150000"/>
                </a:lnSpc>
              </a:pPr>
              <a:r>
                <a:rPr lang="ko-KR" altLang="en-US" sz="1700" spc="-90" dirty="0"/>
                <a:t>제</a:t>
              </a:r>
              <a:r>
                <a:rPr lang="en-US" altLang="ko-KR" sz="1700" spc="-90" dirty="0"/>
                <a:t>4</a:t>
              </a:r>
              <a:r>
                <a:rPr lang="ko-KR" altLang="en-US" sz="1700" spc="-90" dirty="0"/>
                <a:t>조의 조치를 해야 한다</a:t>
              </a:r>
              <a:r>
                <a:rPr lang="en-US" altLang="ko-KR" sz="1700" spc="-90" dirty="0"/>
                <a:t>. </a:t>
              </a:r>
              <a:endParaRPr lang="ko-KR" altLang="en-US" sz="1700" spc="-90" dirty="0">
                <a:latin typeface="+mj-ea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ED87EDEC-2F95-6449-82FE-F7B5FEAF51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5126750" y="3480266"/>
            <a:ext cx="1142246" cy="658989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BED3DA2-4389-CC4E-B980-B9EDBDE1BCD2}"/>
              </a:ext>
            </a:extLst>
          </p:cNvPr>
          <p:cNvSpPr/>
          <p:nvPr/>
        </p:nvSpPr>
        <p:spPr>
          <a:xfrm>
            <a:off x="2454986" y="5528690"/>
            <a:ext cx="6536614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spc="-90" dirty="0"/>
              <a:t>※ </a:t>
            </a:r>
            <a:r>
              <a:rPr lang="ko-KR" altLang="en-US" sz="1600" spc="-90" dirty="0"/>
              <a:t>다만</a:t>
            </a:r>
            <a:r>
              <a:rPr lang="en-US" altLang="ko-KR" sz="1600" spc="-90" dirty="0"/>
              <a:t>,</a:t>
            </a:r>
            <a:r>
              <a:rPr lang="ko-KR" altLang="en-US" sz="1600" spc="-90" dirty="0"/>
              <a:t> 사업주나 법인 또는 기관이 그 시설</a:t>
            </a:r>
            <a:r>
              <a:rPr lang="en-US" altLang="ko-KR" sz="1600" spc="-90" dirty="0"/>
              <a:t>, </a:t>
            </a:r>
            <a:r>
              <a:rPr lang="ko-KR" altLang="en-US" sz="1600" spc="-90" dirty="0"/>
              <a:t>장비</a:t>
            </a:r>
            <a:r>
              <a:rPr lang="en-US" altLang="ko-KR" sz="1600" spc="-90" dirty="0"/>
              <a:t>, </a:t>
            </a:r>
            <a:r>
              <a:rPr lang="ko-KR" altLang="en-US" sz="1600" spc="-90" dirty="0"/>
              <a:t>장소 등에 대하여 </a:t>
            </a:r>
            <a:r>
              <a:rPr lang="en-US" altLang="ko-KR" sz="1600" spc="-90" dirty="0"/>
              <a:t>  </a:t>
            </a:r>
          </a:p>
          <a:p>
            <a:pPr>
              <a:lnSpc>
                <a:spcPct val="130000"/>
              </a:lnSpc>
            </a:pPr>
            <a:r>
              <a:rPr lang="en-US" altLang="ko-KR" sz="1600" spc="-90" dirty="0"/>
              <a:t>   </a:t>
            </a:r>
            <a:r>
              <a:rPr lang="ko-KR" altLang="en-US" sz="1600" spc="-90" dirty="0"/>
              <a:t>실질적으로 지배</a:t>
            </a:r>
            <a:r>
              <a:rPr lang="en-US" altLang="ko-KR" sz="1600" spc="-90" dirty="0"/>
              <a:t>·</a:t>
            </a:r>
            <a:r>
              <a:rPr lang="ko-KR" altLang="en-US" sz="1600" spc="-90" dirty="0"/>
              <a:t>운영</a:t>
            </a:r>
            <a:r>
              <a:rPr lang="en-US" altLang="ko-KR" sz="1600" spc="-90" dirty="0"/>
              <a:t>·</a:t>
            </a:r>
            <a:r>
              <a:rPr lang="ko-KR" altLang="en-US" sz="1600" spc="-90" dirty="0"/>
              <a:t>관리하는 책임이 있는 경우에 한정</a:t>
            </a:r>
            <a:r>
              <a:rPr lang="en-US" altLang="ko-KR" sz="1600" spc="-90" dirty="0"/>
              <a:t>.</a:t>
            </a:r>
            <a:endParaRPr lang="ko-KR" alt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그룹 54">
            <a:extLst>
              <a:ext uri="{FF2B5EF4-FFF2-40B4-BE49-F238E27FC236}">
                <a16:creationId xmlns:a16="http://schemas.microsoft.com/office/drawing/2014/main" id="{F0381856-A87C-6342-8C54-08FBFB17CAF3}"/>
              </a:ext>
            </a:extLst>
          </p:cNvPr>
          <p:cNvGrpSpPr/>
          <p:nvPr/>
        </p:nvGrpSpPr>
        <p:grpSpPr>
          <a:xfrm>
            <a:off x="687617" y="1303118"/>
            <a:ext cx="7362946" cy="437467"/>
            <a:chOff x="748577" y="1425038"/>
            <a:chExt cx="7362946" cy="43746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6D498B6-FC4F-FD4F-B923-AFAF55DDB94F}"/>
                </a:ext>
              </a:extLst>
            </p:cNvPr>
            <p:cNvSpPr txBox="1"/>
            <p:nvPr/>
          </p:nvSpPr>
          <p:spPr>
            <a:xfrm>
              <a:off x="748577" y="1449422"/>
              <a:ext cx="7362946" cy="41308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fontAlgn="base"/>
              <a:r>
                <a:rPr lang="ko-KR" altLang="en-US" sz="20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처벌내용은</a:t>
              </a:r>
              <a:r>
                <a:rPr lang="en-US" altLang="ko-KR" sz="20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? 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[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제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6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조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중대산업재해 사업주와 </a:t>
              </a:r>
              <a:r>
                <a:rPr lang="ko-KR" altLang="en-US" sz="1800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경영책임자</a:t>
              </a:r>
              <a:r>
                <a:rPr lang="ko-KR" altLang="en-US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 등의 처벌</a:t>
              </a:r>
              <a:r>
                <a:rPr lang="en-US" altLang="ko-KR" sz="1800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)] </a:t>
              </a:r>
              <a:endParaRPr lang="ko-KR" altLang="en-US" sz="1800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57" name="직선 연결선[R] 56">
              <a:extLst>
                <a:ext uri="{FF2B5EF4-FFF2-40B4-BE49-F238E27FC236}">
                  <a16:creationId xmlns:a16="http://schemas.microsoft.com/office/drawing/2014/main" id="{199CCBD5-D014-1942-94FE-737A394C6748}"/>
                </a:ext>
              </a:extLst>
            </p:cNvPr>
            <p:cNvCxnSpPr>
              <a:cxnSpLocks/>
            </p:cNvCxnSpPr>
            <p:nvPr/>
          </p:nvCxnSpPr>
          <p:spPr>
            <a:xfrm>
              <a:off x="824401" y="1425038"/>
              <a:ext cx="6356687" cy="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" name="Picture 2" descr="D:\맥 공유\21-2-15\처벌법12.png">
            <a:extLst>
              <a:ext uri="{FF2B5EF4-FFF2-40B4-BE49-F238E27FC236}">
                <a16:creationId xmlns:a16="http://schemas.microsoft.com/office/drawing/2014/main" id="{1BB504EC-D49A-3B47-9ADA-86DE89F8A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441" y="2169305"/>
            <a:ext cx="1007999" cy="823582"/>
          </a:xfrm>
          <a:prstGeom prst="rect">
            <a:avLst/>
          </a:prstGeom>
          <a:noFill/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2EA0E8-092E-9343-89D5-46EB2F5F08BB}"/>
              </a:ext>
            </a:extLst>
          </p:cNvPr>
          <p:cNvGrpSpPr/>
          <p:nvPr/>
        </p:nvGrpSpPr>
        <p:grpSpPr>
          <a:xfrm>
            <a:off x="359874" y="352440"/>
            <a:ext cx="5181623" cy="477054"/>
            <a:chOff x="359874" y="352440"/>
            <a:chExt cx="5181623" cy="4770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DB8CBA-7EE9-044D-87B2-DF15E93BCADB}"/>
                </a:ext>
              </a:extLst>
            </p:cNvPr>
            <p:cNvSpPr txBox="1"/>
            <p:nvPr/>
          </p:nvSpPr>
          <p:spPr>
            <a:xfrm>
              <a:off x="860977" y="415296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>
                  <a:solidFill>
                    <a:schemeClr val="accent6"/>
                  </a:solidFill>
                </a:rPr>
                <a:t>중대재해처벌법</a:t>
              </a:r>
              <a:r>
                <a:rPr lang="ko-KR" altLang="en-US" sz="2000" b="1" spc="-150" dirty="0">
                  <a:solidFill>
                    <a:schemeClr val="bg1"/>
                  </a:solidFill>
                </a:rPr>
                <a:t> 주요내용</a:t>
              </a:r>
              <a:endParaRPr lang="en-US" sz="20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73F0A63-DC51-174A-B303-DA3223338213}"/>
                </a:ext>
              </a:extLst>
            </p:cNvPr>
            <p:cNvSpPr/>
            <p:nvPr/>
          </p:nvSpPr>
          <p:spPr>
            <a:xfrm>
              <a:off x="359874" y="352440"/>
              <a:ext cx="370614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500" b="1" dirty="0">
                  <a:solidFill>
                    <a:schemeClr val="bg1"/>
                  </a:solidFill>
                  <a:ea typeface="맑은 고딕"/>
                </a:rPr>
                <a:t>1</a:t>
              </a:r>
              <a:endParaRPr lang="en-US" altLang="ko-KR" sz="25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4" name="직선 연결선[R] 23">
              <a:extLst>
                <a:ext uri="{FF2B5EF4-FFF2-40B4-BE49-F238E27FC236}">
                  <a16:creationId xmlns:a16="http://schemas.microsoft.com/office/drawing/2014/main" id="{39F73828-5A76-0E49-9EAB-0F8B8818AECB}"/>
                </a:ext>
              </a:extLst>
            </p:cNvPr>
            <p:cNvCxnSpPr/>
            <p:nvPr/>
          </p:nvCxnSpPr>
          <p:spPr>
            <a:xfrm>
              <a:off x="748577" y="390912"/>
              <a:ext cx="0" cy="4001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모서리가 둥근 직사각형 27">
            <a:extLst>
              <a:ext uri="{FF2B5EF4-FFF2-40B4-BE49-F238E27FC236}">
                <a16:creationId xmlns:a16="http://schemas.microsoft.com/office/drawing/2014/main" id="{F67CAC31-85B7-F149-AE53-0237289122AC}"/>
              </a:ext>
            </a:extLst>
          </p:cNvPr>
          <p:cNvSpPr/>
          <p:nvPr/>
        </p:nvSpPr>
        <p:spPr>
          <a:xfrm>
            <a:off x="1960212" y="2169302"/>
            <a:ext cx="7560000" cy="3415951"/>
          </a:xfrm>
          <a:prstGeom prst="roundRect">
            <a:avLst>
              <a:gd name="adj" fmla="val 5335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61D3C5C-2403-3445-A9C1-E9BA27895ED6}"/>
              </a:ext>
            </a:extLst>
          </p:cNvPr>
          <p:cNvGrpSpPr/>
          <p:nvPr/>
        </p:nvGrpSpPr>
        <p:grpSpPr>
          <a:xfrm>
            <a:off x="2387776" y="2442474"/>
            <a:ext cx="6639250" cy="1044000"/>
            <a:chOff x="2387776" y="2327142"/>
            <a:chExt cx="6639250" cy="1044000"/>
          </a:xfrm>
        </p:grpSpPr>
        <p:sp>
          <p:nvSpPr>
            <p:cNvPr id="32" name="모서리가 둥근 직사각형 31">
              <a:extLst>
                <a:ext uri="{FF2B5EF4-FFF2-40B4-BE49-F238E27FC236}">
                  <a16:creationId xmlns:a16="http://schemas.microsoft.com/office/drawing/2014/main" id="{ED0D50DA-F7F4-CA4C-9CFA-638BAC4EAF7C}"/>
                </a:ext>
              </a:extLst>
            </p:cNvPr>
            <p:cNvSpPr/>
            <p:nvPr/>
          </p:nvSpPr>
          <p:spPr>
            <a:xfrm>
              <a:off x="6817359" y="2327142"/>
              <a:ext cx="2160000" cy="1044000"/>
            </a:xfrm>
            <a:prstGeom prst="roundRect">
              <a:avLst>
                <a:gd name="adj" fmla="val 9785"/>
              </a:avLst>
            </a:prstGeom>
            <a:solidFill>
              <a:srgbClr val="FEECC5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F9E8A1-EBCA-E345-A17C-659D2FE48771}"/>
                </a:ext>
              </a:extLst>
            </p:cNvPr>
            <p:cNvSpPr txBox="1"/>
            <p:nvPr/>
          </p:nvSpPr>
          <p:spPr>
            <a:xfrm>
              <a:off x="2387776" y="2341076"/>
              <a:ext cx="3780000" cy="101613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1700" spc="-90" dirty="0">
                  <a:latin typeface="+mj-ea"/>
                </a:rPr>
                <a:t>사업주 또는 </a:t>
              </a:r>
              <a:r>
                <a:rPr lang="ko-KR" altLang="en-US" sz="1700" spc="-90" dirty="0" err="1">
                  <a:latin typeface="+mj-ea"/>
                </a:rPr>
                <a:t>경영책임자</a:t>
              </a:r>
              <a:r>
                <a:rPr lang="ko-KR" altLang="en-US" sz="1700" spc="-90" dirty="0">
                  <a:latin typeface="+mj-ea"/>
                </a:rPr>
                <a:t> 등이 안전 및 </a:t>
              </a:r>
              <a:r>
                <a:rPr lang="ko-KR" altLang="en-US" sz="1700" spc="-150" dirty="0">
                  <a:latin typeface="+mj-ea"/>
                </a:rPr>
                <a:t>보건 </a:t>
              </a:r>
              <a:r>
                <a:rPr lang="ko-KR" altLang="en-US" sz="1700" spc="-150" dirty="0" err="1">
                  <a:latin typeface="+mj-ea"/>
                </a:rPr>
                <a:t>확보의무를</a:t>
              </a:r>
              <a:r>
                <a:rPr lang="ko-KR" altLang="en-US" sz="1700" spc="-150" dirty="0">
                  <a:latin typeface="+mj-ea"/>
                </a:rPr>
                <a:t> 위반하여</a:t>
              </a:r>
              <a:r>
                <a:rPr lang="en-US" altLang="ko-KR" sz="1700" spc="-150" dirty="0">
                  <a:latin typeface="+mj-ea"/>
                </a:rPr>
                <a:t> </a:t>
              </a:r>
              <a:r>
                <a:rPr lang="ko-KR" altLang="en-US" sz="1700" spc="-150" dirty="0">
                  <a:latin typeface="+mj-ea"/>
                </a:rPr>
                <a:t>산업재해로 </a:t>
              </a:r>
              <a:r>
                <a:rPr lang="ko-KR" altLang="en-US" sz="1700" spc="-90" dirty="0">
                  <a:latin typeface="+mj-ea"/>
                </a:rPr>
                <a:t>인해 </a:t>
              </a:r>
              <a:r>
                <a:rPr lang="ko-KR" altLang="en-US" sz="1700" b="1" spc="-120" dirty="0">
                  <a:latin typeface="+mj-ea"/>
                </a:rPr>
                <a:t>사망자가 </a:t>
              </a:r>
              <a:r>
                <a:rPr lang="en-US" altLang="ko-KR" sz="1700" b="1" spc="-120" dirty="0">
                  <a:latin typeface="+mj-ea"/>
                </a:rPr>
                <a:t>1</a:t>
              </a:r>
              <a:r>
                <a:rPr lang="ko-KR" altLang="en-US" sz="1700" b="1" spc="-120" dirty="0">
                  <a:latin typeface="+mj-ea"/>
                </a:rPr>
                <a:t>명</a:t>
              </a:r>
              <a:r>
                <a:rPr lang="en-US" altLang="ko-KR" sz="1700" b="1" spc="-120" dirty="0">
                  <a:latin typeface="+mj-ea"/>
                </a:rPr>
                <a:t> </a:t>
              </a:r>
              <a:r>
                <a:rPr lang="ko-KR" altLang="en-US" sz="1700" b="1" spc="-120" dirty="0">
                  <a:latin typeface="+mj-ea"/>
                </a:rPr>
                <a:t>이상 발생</a:t>
              </a:r>
              <a:r>
                <a:rPr lang="ko-KR" altLang="en-US" sz="1700" spc="-120" dirty="0">
                  <a:latin typeface="+mj-ea"/>
                </a:rPr>
                <a:t>한 경우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E9332FB-07BA-DF49-8C9A-FDE203E27418}"/>
                </a:ext>
              </a:extLst>
            </p:cNvPr>
            <p:cNvSpPr txBox="1"/>
            <p:nvPr/>
          </p:nvSpPr>
          <p:spPr>
            <a:xfrm>
              <a:off x="6817359" y="2512623"/>
              <a:ext cx="2209667" cy="702265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1700" b="1" spc="-90" dirty="0">
                  <a:latin typeface="+mj-ea"/>
                </a:rPr>
                <a:t>1</a:t>
              </a:r>
              <a:r>
                <a:rPr lang="ko-KR" altLang="en-US" sz="1700" b="1" spc="-90" dirty="0">
                  <a:latin typeface="+mj-ea"/>
                </a:rPr>
                <a:t>년 이상의 징역 </a:t>
              </a:r>
              <a:r>
                <a:rPr lang="ko-KR" altLang="en-US" sz="1600" spc="-90" dirty="0">
                  <a:latin typeface="+mj-ea"/>
                </a:rPr>
                <a:t>또는 </a:t>
              </a:r>
              <a:r>
                <a:rPr lang="en-US" altLang="ko-KR" sz="1700" b="1" spc="-90" dirty="0">
                  <a:latin typeface="+mj-ea"/>
                </a:rPr>
                <a:t>10</a:t>
              </a:r>
              <a:r>
                <a:rPr lang="ko-KR" altLang="en-US" sz="1700" b="1" spc="-90" dirty="0">
                  <a:latin typeface="+mj-ea"/>
                </a:rPr>
                <a:t>억원 이하의 벌금</a:t>
              </a:r>
              <a:endParaRPr lang="ko-KR" altLang="en-US" sz="1700" spc="-90" dirty="0">
                <a:latin typeface="+mj-ea"/>
              </a:endParaRPr>
            </a:p>
          </p:txBody>
        </p: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F88645C9-B275-B645-9518-4B85564BA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28000"/>
            </a:blip>
            <a:stretch>
              <a:fillRect/>
            </a:stretch>
          </p:blipFill>
          <p:spPr>
            <a:xfrm rot="16200000">
              <a:off x="6042915" y="2641557"/>
              <a:ext cx="684192" cy="475110"/>
            </a:xfrm>
            <a:prstGeom prst="rect">
              <a:avLst/>
            </a:prstGeom>
          </p:spPr>
        </p:pic>
      </p:grpSp>
      <p:cxnSp>
        <p:nvCxnSpPr>
          <p:cNvPr id="40" name="직선 연결선 23">
            <a:extLst>
              <a:ext uri="{FF2B5EF4-FFF2-40B4-BE49-F238E27FC236}">
                <a16:creationId xmlns:a16="http://schemas.microsoft.com/office/drawing/2014/main" id="{B25780E5-ADFC-DD47-AD2A-3D87315A472C}"/>
              </a:ext>
            </a:extLst>
          </p:cNvPr>
          <p:cNvCxnSpPr>
            <a:cxnSpLocks/>
          </p:cNvCxnSpPr>
          <p:nvPr/>
        </p:nvCxnSpPr>
        <p:spPr>
          <a:xfrm>
            <a:off x="2300820" y="3670383"/>
            <a:ext cx="6878785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42">
            <a:extLst>
              <a:ext uri="{FF2B5EF4-FFF2-40B4-BE49-F238E27FC236}">
                <a16:creationId xmlns:a16="http://schemas.microsoft.com/office/drawing/2014/main" id="{78D0EAC0-7777-F149-92F1-E638A1FF9995}"/>
              </a:ext>
            </a:extLst>
          </p:cNvPr>
          <p:cNvSpPr/>
          <p:nvPr/>
        </p:nvSpPr>
        <p:spPr>
          <a:xfrm>
            <a:off x="6817359" y="3964108"/>
            <a:ext cx="2160000" cy="1279634"/>
          </a:xfrm>
          <a:prstGeom prst="roundRect">
            <a:avLst>
              <a:gd name="adj" fmla="val 8021"/>
            </a:avLst>
          </a:prstGeom>
          <a:solidFill>
            <a:srgbClr val="FEECC5"/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D25ADC2-5D09-7844-A259-B93CA555A0F1}"/>
              </a:ext>
            </a:extLst>
          </p:cNvPr>
          <p:cNvSpPr txBox="1"/>
          <p:nvPr/>
        </p:nvSpPr>
        <p:spPr>
          <a:xfrm>
            <a:off x="6817359" y="4235072"/>
            <a:ext cx="2226673" cy="748046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700" b="1" spc="-90" dirty="0">
                <a:latin typeface="+mj-ea"/>
              </a:rPr>
              <a:t>7</a:t>
            </a:r>
            <a:r>
              <a:rPr lang="ko-KR" altLang="en-US" sz="1700" b="1" spc="-90" dirty="0">
                <a:latin typeface="+mj-ea"/>
              </a:rPr>
              <a:t>년 이하의 징역 </a:t>
            </a:r>
            <a:r>
              <a:rPr lang="ko-KR" altLang="en-US" sz="1600" spc="-90" dirty="0">
                <a:latin typeface="+mj-ea"/>
              </a:rPr>
              <a:t>또는</a:t>
            </a:r>
            <a:r>
              <a:rPr lang="ko-KR" altLang="en-US" sz="1700" spc="-90" dirty="0">
                <a:latin typeface="+mj-ea"/>
              </a:rPr>
              <a:t> </a:t>
            </a:r>
            <a:r>
              <a:rPr lang="en-US" altLang="ko-KR" sz="1700" b="1" spc="-90" dirty="0">
                <a:latin typeface="+mj-ea"/>
              </a:rPr>
              <a:t>1</a:t>
            </a:r>
            <a:r>
              <a:rPr lang="ko-KR" altLang="en-US" sz="1700" b="1" spc="-90" dirty="0">
                <a:latin typeface="+mj-ea"/>
              </a:rPr>
              <a:t>억원 이하의 벌금</a:t>
            </a:r>
            <a:endParaRPr lang="ko-KR" altLang="en-US" sz="1700" spc="-90" dirty="0">
              <a:latin typeface="+mj-ea"/>
            </a:endParaRP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2996FAEF-39FD-0F48-8C83-9ACC41B96A7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 rot="16200000">
            <a:off x="6042915" y="4366371"/>
            <a:ext cx="684192" cy="47511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65E13CF1-A5DE-284F-9FB1-3FA1B1D0C442}"/>
              </a:ext>
            </a:extLst>
          </p:cNvPr>
          <p:cNvGrpSpPr/>
          <p:nvPr/>
        </p:nvGrpSpPr>
        <p:grpSpPr>
          <a:xfrm>
            <a:off x="1960213" y="5804516"/>
            <a:ext cx="7559999" cy="864001"/>
            <a:chOff x="1960213" y="5614220"/>
            <a:chExt cx="7559999" cy="864001"/>
          </a:xfrm>
        </p:grpSpPr>
        <p:sp>
          <p:nvSpPr>
            <p:cNvPr id="59" name="양쪽 모서리가 둥근 사각형 58">
              <a:extLst>
                <a:ext uri="{FF2B5EF4-FFF2-40B4-BE49-F238E27FC236}">
                  <a16:creationId xmlns:a16="http://schemas.microsoft.com/office/drawing/2014/main" id="{5ACBDEAC-99A7-704F-8576-482BFAC94782}"/>
                </a:ext>
              </a:extLst>
            </p:cNvPr>
            <p:cNvSpPr/>
            <p:nvPr/>
          </p:nvSpPr>
          <p:spPr>
            <a:xfrm rot="16200000">
              <a:off x="2230213" y="5344221"/>
              <a:ext cx="864000" cy="1404000"/>
            </a:xfrm>
            <a:prstGeom prst="round2SameRect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2" name="양쪽 모서리가 둥근 사각형 61">
              <a:extLst>
                <a:ext uri="{FF2B5EF4-FFF2-40B4-BE49-F238E27FC236}">
                  <a16:creationId xmlns:a16="http://schemas.microsoft.com/office/drawing/2014/main" id="{C11A4BBC-19FC-E148-819C-76D44BB22E14}"/>
                </a:ext>
              </a:extLst>
            </p:cNvPr>
            <p:cNvSpPr/>
            <p:nvPr/>
          </p:nvSpPr>
          <p:spPr>
            <a:xfrm rot="5400000">
              <a:off x="6046213" y="3004220"/>
              <a:ext cx="863999" cy="6083999"/>
            </a:xfrm>
            <a:prstGeom prst="round2SameRect">
              <a:avLst/>
            </a:prstGeom>
            <a:solidFill>
              <a:srgbClr val="FEECC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0513373-EAB2-C541-ACAF-7FCF833C6A6D}"/>
                </a:ext>
              </a:extLst>
            </p:cNvPr>
            <p:cNvSpPr txBox="1"/>
            <p:nvPr/>
          </p:nvSpPr>
          <p:spPr>
            <a:xfrm>
              <a:off x="3513305" y="5669632"/>
              <a:ext cx="5938266" cy="797804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spc="-90" dirty="0">
                  <a:latin typeface="+mj-ea"/>
                </a:rPr>
                <a:t>• </a:t>
              </a:r>
              <a:r>
                <a:rPr lang="ko-KR" altLang="en-US" sz="1500" spc="-90" dirty="0">
                  <a:latin typeface="+mj-ea"/>
                </a:rPr>
                <a:t>사망자 발생한 경우 </a:t>
              </a:r>
              <a:r>
                <a:rPr lang="ko-KR" altLang="en-US" sz="1500" b="1" spc="-90" dirty="0">
                  <a:latin typeface="+mj-ea"/>
                </a:rPr>
                <a:t>‘</a:t>
              </a:r>
              <a:r>
                <a:rPr lang="en-US" altLang="ko-KR" sz="1500" b="1" spc="-90" dirty="0">
                  <a:latin typeface="+mj-ea"/>
                </a:rPr>
                <a:t>1</a:t>
              </a:r>
              <a:r>
                <a:rPr lang="ko-KR" altLang="en-US" sz="1500" b="1" spc="-90" dirty="0">
                  <a:latin typeface="+mj-ea"/>
                </a:rPr>
                <a:t>년 이상의 징역 또는 </a:t>
              </a:r>
              <a:r>
                <a:rPr lang="en-US" altLang="ko-KR" sz="1500" b="1" spc="-90" dirty="0">
                  <a:latin typeface="+mj-ea"/>
                </a:rPr>
                <a:t>10</a:t>
              </a:r>
              <a:r>
                <a:rPr lang="ko-KR" altLang="en-US" sz="1500" b="1" spc="-90" dirty="0">
                  <a:latin typeface="+mj-ea"/>
                </a:rPr>
                <a:t>억원 이하의</a:t>
              </a:r>
              <a:r>
                <a:rPr lang="en-US" altLang="ko-KR" sz="1500" b="1" spc="-90" dirty="0">
                  <a:latin typeface="+mj-ea"/>
                </a:rPr>
                <a:t> </a:t>
              </a:r>
              <a:r>
                <a:rPr lang="ko-KR" altLang="en-US" sz="1500" b="1" spc="-90" dirty="0">
                  <a:latin typeface="+mj-ea"/>
                </a:rPr>
                <a:t>벌금’</a:t>
              </a:r>
              <a:endParaRPr lang="en-US" altLang="ko-KR" sz="1500" b="1" spc="-90" dirty="0">
                <a:latin typeface="+mj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500" spc="-90" dirty="0">
                  <a:latin typeface="+mj-ea"/>
                </a:rPr>
                <a:t>• </a:t>
              </a:r>
              <a:r>
                <a:rPr lang="ko-KR" altLang="en-US" sz="1500" spc="-90" dirty="0">
                  <a:latin typeface="+mj-ea"/>
                </a:rPr>
                <a:t>부상 또는 질병 발생한 경우 </a:t>
              </a:r>
              <a:r>
                <a:rPr lang="en-US" altLang="ko-KR" sz="1500" b="1" spc="-90" dirty="0">
                  <a:latin typeface="+mj-ea"/>
                </a:rPr>
                <a:t>: ‘7</a:t>
              </a:r>
              <a:r>
                <a:rPr lang="ko-KR" altLang="en-US" sz="1500" b="1" spc="-90" dirty="0">
                  <a:latin typeface="+mj-ea"/>
                </a:rPr>
                <a:t>년 이하의 징역 또는 </a:t>
              </a:r>
              <a:r>
                <a:rPr lang="en-US" altLang="ko-KR" sz="1500" b="1" spc="-90" dirty="0">
                  <a:latin typeface="+mj-ea"/>
                </a:rPr>
                <a:t>1</a:t>
              </a:r>
              <a:r>
                <a:rPr lang="ko-KR" altLang="en-US" sz="1500" b="1" spc="-90" dirty="0">
                  <a:latin typeface="+mj-ea"/>
                </a:rPr>
                <a:t>억원</a:t>
              </a:r>
              <a:r>
                <a:rPr lang="en-US" altLang="ko-KR" sz="1500" b="1" spc="-90" dirty="0">
                  <a:latin typeface="+mj-ea"/>
                </a:rPr>
                <a:t> </a:t>
              </a:r>
              <a:r>
                <a:rPr lang="ko-KR" altLang="en-US" sz="1500" b="1" spc="-90" dirty="0">
                  <a:latin typeface="+mj-ea"/>
                </a:rPr>
                <a:t>이하의 벌금’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A57F5B0-A68B-474B-86B0-1B6122944F3D}"/>
                </a:ext>
              </a:extLst>
            </p:cNvPr>
            <p:cNvSpPr txBox="1"/>
            <p:nvPr/>
          </p:nvSpPr>
          <p:spPr>
            <a:xfrm>
              <a:off x="2011012" y="5716515"/>
              <a:ext cx="1305414" cy="659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500" b="1" spc="-150" dirty="0">
                  <a:solidFill>
                    <a:schemeClr val="bg1"/>
                  </a:solidFill>
                </a:rPr>
                <a:t>사업주 및</a:t>
              </a:r>
              <a:endParaRPr lang="en-US" altLang="ko-KR" sz="1500" b="1" spc="-150" dirty="0">
                <a:solidFill>
                  <a:schemeClr val="bg1"/>
                </a:solidFill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1500" b="1" spc="-150" dirty="0">
                  <a:solidFill>
                    <a:schemeClr val="bg1"/>
                  </a:solidFill>
                </a:rPr>
                <a:t>경영책임자 등</a:t>
              </a:r>
              <a:endParaRPr lang="en-US" sz="1500" b="1" spc="-150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모서리가 둥근 직사각형 29">
            <a:extLst>
              <a:ext uri="{FF2B5EF4-FFF2-40B4-BE49-F238E27FC236}">
                <a16:creationId xmlns:a16="http://schemas.microsoft.com/office/drawing/2014/main" id="{E3882097-C60E-0148-B8A8-BA4390010E65}"/>
              </a:ext>
            </a:extLst>
          </p:cNvPr>
          <p:cNvSpPr/>
          <p:nvPr/>
        </p:nvSpPr>
        <p:spPr>
          <a:xfrm>
            <a:off x="2387776" y="1999389"/>
            <a:ext cx="2701427" cy="3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90" dirty="0">
                <a:solidFill>
                  <a:schemeClr val="bg1"/>
                </a:solidFill>
                <a:latin typeface="+mj-ea"/>
              </a:rPr>
              <a:t>사업주 또는 </a:t>
            </a:r>
            <a:r>
              <a:rPr lang="ko-KR" altLang="en-US" sz="1700" b="1" spc="-90" dirty="0" err="1">
                <a:solidFill>
                  <a:schemeClr val="bg1"/>
                </a:solidFill>
                <a:latin typeface="+mj-ea"/>
              </a:rPr>
              <a:t>경영책임자</a:t>
            </a:r>
            <a:r>
              <a:rPr lang="ko-KR" altLang="en-US" sz="1700" b="1" spc="-90" dirty="0">
                <a:solidFill>
                  <a:schemeClr val="bg1"/>
                </a:solidFill>
                <a:latin typeface="+mj-ea"/>
              </a:rPr>
              <a:t> 등</a:t>
            </a:r>
            <a:endParaRPr lang="ko-KR" altLang="en-US" sz="1700" spc="-120" dirty="0">
              <a:solidFill>
                <a:schemeClr val="bg1"/>
              </a:solidFill>
              <a:latin typeface="+mj-ea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71A7DA3-3C71-6C40-ABA1-607144F169A3}"/>
              </a:ext>
            </a:extLst>
          </p:cNvPr>
          <p:cNvGrpSpPr/>
          <p:nvPr/>
        </p:nvGrpSpPr>
        <p:grpSpPr>
          <a:xfrm>
            <a:off x="2387776" y="3720400"/>
            <a:ext cx="3780000" cy="1817081"/>
            <a:chOff x="2387776" y="3687448"/>
            <a:chExt cx="3780000" cy="181708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1E95ECA-F037-5048-8E8E-AF4FBB31CEE2}"/>
                </a:ext>
              </a:extLst>
            </p:cNvPr>
            <p:cNvSpPr txBox="1"/>
            <p:nvPr/>
          </p:nvSpPr>
          <p:spPr>
            <a:xfrm>
              <a:off x="2387776" y="3687448"/>
              <a:ext cx="3780000" cy="702201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1700" b="1" spc="-90" dirty="0">
                  <a:latin typeface="+mj-ea"/>
                </a:rPr>
                <a:t>동일한 사고로 </a:t>
              </a:r>
              <a:r>
                <a:rPr lang="en-US" altLang="ko-KR" sz="1700" b="1" spc="-90" dirty="0">
                  <a:latin typeface="+mj-ea"/>
                </a:rPr>
                <a:t>6</a:t>
              </a:r>
              <a:r>
                <a:rPr lang="ko-KR" altLang="en-US" sz="1700" b="1" spc="-90" dirty="0">
                  <a:latin typeface="+mj-ea"/>
                </a:rPr>
                <a:t>개월 이상 치료가 필요한 부상자가 </a:t>
              </a:r>
              <a:r>
                <a:rPr lang="en-US" altLang="ko-KR" sz="1700" b="1" spc="-90" dirty="0">
                  <a:latin typeface="+mj-ea"/>
                </a:rPr>
                <a:t>2</a:t>
              </a:r>
              <a:r>
                <a:rPr lang="ko-KR" altLang="en-US" sz="1700" b="1" spc="-90" dirty="0">
                  <a:latin typeface="+mj-ea"/>
                </a:rPr>
                <a:t>명 이상 발생</a:t>
              </a:r>
              <a:r>
                <a:rPr lang="ko-KR" altLang="en-US" sz="1700" spc="-90" dirty="0">
                  <a:latin typeface="+mj-ea"/>
                </a:rPr>
                <a:t>하거나</a:t>
              </a:r>
              <a:r>
                <a:rPr lang="en-US" altLang="ko-KR" sz="1700" spc="-90" dirty="0">
                  <a:latin typeface="+mj-ea"/>
                </a:rPr>
                <a:t>,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05B7918-C0B4-6C41-BE14-652E902EC764}"/>
                </a:ext>
              </a:extLst>
            </p:cNvPr>
            <p:cNvSpPr txBox="1"/>
            <p:nvPr/>
          </p:nvSpPr>
          <p:spPr>
            <a:xfrm>
              <a:off x="2387776" y="4457426"/>
              <a:ext cx="3780000" cy="1047103"/>
            </a:xfrm>
            <a:prstGeom prst="rect">
              <a:avLst/>
            </a:prstGeom>
            <a:noFill/>
          </p:spPr>
          <p:txBody>
            <a:bodyPr wrap="square" lIns="104287" tIns="52144" rIns="104287" bIns="52144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1700" b="1" spc="-90" dirty="0">
                  <a:latin typeface="+mj-ea"/>
                </a:rPr>
                <a:t>동일한 유해요인</a:t>
              </a:r>
              <a:r>
                <a:rPr lang="ko-KR" altLang="en-US" sz="1700" spc="-90" dirty="0">
                  <a:latin typeface="+mj-ea"/>
                </a:rPr>
                <a:t>으로 </a:t>
              </a:r>
              <a:r>
                <a:rPr lang="ko-KR" altLang="en-US" sz="1700" spc="-90" dirty="0" err="1">
                  <a:latin typeface="+mj-ea"/>
                </a:rPr>
                <a:t>급성중독</a:t>
              </a:r>
              <a:r>
                <a:rPr lang="ko-KR" altLang="en-US" sz="1700" spc="-90" dirty="0">
                  <a:latin typeface="+mj-ea"/>
                </a:rPr>
                <a:t> 등 </a:t>
              </a:r>
              <a:r>
                <a:rPr lang="ko-KR" altLang="en-US" sz="1700" b="1" spc="-90" dirty="0">
                  <a:latin typeface="+mj-ea"/>
                </a:rPr>
                <a:t>대통령령으로 정하는 직업성질병자가 </a:t>
              </a:r>
              <a:r>
                <a:rPr lang="en-US" altLang="ko-KR" sz="1700" b="1" spc="-90" dirty="0">
                  <a:latin typeface="+mj-ea"/>
                </a:rPr>
                <a:t>1</a:t>
              </a:r>
              <a:r>
                <a:rPr lang="ko-KR" altLang="en-US" sz="1700" b="1" spc="-90" dirty="0">
                  <a:latin typeface="+mj-ea"/>
                </a:rPr>
                <a:t>년 이내에 </a:t>
              </a:r>
              <a:r>
                <a:rPr lang="en-US" altLang="ko-KR" sz="1700" b="1" spc="-90" dirty="0">
                  <a:latin typeface="+mj-ea"/>
                </a:rPr>
                <a:t>3</a:t>
              </a:r>
              <a:r>
                <a:rPr lang="ko-KR" altLang="en-US" sz="1700" b="1" spc="-90" dirty="0">
                  <a:latin typeface="+mj-ea"/>
                </a:rPr>
                <a:t>명 이상 발생</a:t>
              </a:r>
              <a:r>
                <a:rPr lang="ko-KR" altLang="en-US" sz="1700" spc="-90" dirty="0">
                  <a:latin typeface="+mj-ea"/>
                </a:rPr>
                <a:t>한 경우</a:t>
              </a:r>
              <a:endParaRPr lang="ko-KR" altLang="en-US" sz="1700" spc="-120" dirty="0">
                <a:latin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945325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9223</TotalTime>
  <Words>1588</Words>
  <Application>Microsoft Office PowerPoint</Application>
  <PresentationFormat>사용자 지정</PresentationFormat>
  <Paragraphs>280</Paragraphs>
  <Slides>21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맑은 고딕</vt:lpstr>
      <vt:lpstr>Arial</vt:lpstr>
      <vt:lpstr>Calibri</vt:lpstr>
      <vt:lpstr>디자인 사용자 지정</vt:lpstr>
      <vt:lpstr>2_디자인 사용자 지정</vt:lpstr>
      <vt:lpstr>6_디자인 사용자 지정</vt:lpstr>
      <vt:lpstr>1_디자인 사용자 지정</vt:lpstr>
      <vt:lpstr>4_디자인 사용자 지정</vt:lpstr>
      <vt:lpstr>5_디자인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mac5k i</dc:creator>
  <cp:lastModifiedBy>임</cp:lastModifiedBy>
  <cp:revision>643</cp:revision>
  <cp:lastPrinted>2021-02-25T09:18:35Z</cp:lastPrinted>
  <dcterms:created xsi:type="dcterms:W3CDTF">2019-07-29T04:41:48Z</dcterms:created>
  <dcterms:modified xsi:type="dcterms:W3CDTF">2021-12-24T01:36:23Z</dcterms:modified>
</cp:coreProperties>
</file>