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2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</p:sldMasterIdLst>
  <p:notesMasterIdLst>
    <p:notesMasterId r:id="rId93"/>
  </p:notesMasterIdLst>
  <p:sldIdLst>
    <p:sldId id="508" r:id="rId7"/>
    <p:sldId id="258" r:id="rId8"/>
    <p:sldId id="421" r:id="rId9"/>
    <p:sldId id="426" r:id="rId10"/>
    <p:sldId id="464" r:id="rId11"/>
    <p:sldId id="465" r:id="rId12"/>
    <p:sldId id="466" r:id="rId13"/>
    <p:sldId id="467" r:id="rId14"/>
    <p:sldId id="468" r:id="rId15"/>
    <p:sldId id="469" r:id="rId16"/>
    <p:sldId id="470" r:id="rId17"/>
    <p:sldId id="471" r:id="rId18"/>
    <p:sldId id="472" r:id="rId19"/>
    <p:sldId id="473" r:id="rId20"/>
    <p:sldId id="474" r:id="rId21"/>
    <p:sldId id="475" r:id="rId22"/>
    <p:sldId id="476" r:id="rId23"/>
    <p:sldId id="477" r:id="rId24"/>
    <p:sldId id="478" r:id="rId25"/>
    <p:sldId id="479" r:id="rId26"/>
    <p:sldId id="480" r:id="rId27"/>
    <p:sldId id="481" r:id="rId28"/>
    <p:sldId id="482" r:id="rId29"/>
    <p:sldId id="483" r:id="rId30"/>
    <p:sldId id="484" r:id="rId31"/>
    <p:sldId id="485" r:id="rId32"/>
    <p:sldId id="486" r:id="rId33"/>
    <p:sldId id="487" r:id="rId34"/>
    <p:sldId id="488" r:id="rId35"/>
    <p:sldId id="489" r:id="rId36"/>
    <p:sldId id="490" r:id="rId37"/>
    <p:sldId id="491" r:id="rId38"/>
    <p:sldId id="492" r:id="rId39"/>
    <p:sldId id="493" r:id="rId40"/>
    <p:sldId id="494" r:id="rId41"/>
    <p:sldId id="495" r:id="rId42"/>
    <p:sldId id="496" r:id="rId43"/>
    <p:sldId id="497" r:id="rId44"/>
    <p:sldId id="498" r:id="rId45"/>
    <p:sldId id="499" r:id="rId46"/>
    <p:sldId id="500" r:id="rId47"/>
    <p:sldId id="501" r:id="rId48"/>
    <p:sldId id="427" r:id="rId49"/>
    <p:sldId id="428" r:id="rId50"/>
    <p:sldId id="429" r:id="rId51"/>
    <p:sldId id="430" r:id="rId52"/>
    <p:sldId id="431" r:id="rId53"/>
    <p:sldId id="418" r:id="rId54"/>
    <p:sldId id="419" r:id="rId55"/>
    <p:sldId id="378" r:id="rId56"/>
    <p:sldId id="379" r:id="rId57"/>
    <p:sldId id="380" r:id="rId58"/>
    <p:sldId id="381" r:id="rId59"/>
    <p:sldId id="382" r:id="rId60"/>
    <p:sldId id="377" r:id="rId61"/>
    <p:sldId id="417" r:id="rId62"/>
    <p:sldId id="392" r:id="rId63"/>
    <p:sldId id="384" r:id="rId64"/>
    <p:sldId id="385" r:id="rId65"/>
    <p:sldId id="386" r:id="rId66"/>
    <p:sldId id="387" r:id="rId67"/>
    <p:sldId id="388" r:id="rId68"/>
    <p:sldId id="394" r:id="rId69"/>
    <p:sldId id="389" r:id="rId70"/>
    <p:sldId id="420" r:id="rId71"/>
    <p:sldId id="395" r:id="rId72"/>
    <p:sldId id="396" r:id="rId73"/>
    <p:sldId id="397" r:id="rId74"/>
    <p:sldId id="412" r:id="rId75"/>
    <p:sldId id="415" r:id="rId76"/>
    <p:sldId id="416" r:id="rId77"/>
    <p:sldId id="399" r:id="rId78"/>
    <p:sldId id="400" r:id="rId79"/>
    <p:sldId id="401" r:id="rId80"/>
    <p:sldId id="413" r:id="rId81"/>
    <p:sldId id="414" r:id="rId82"/>
    <p:sldId id="402" r:id="rId83"/>
    <p:sldId id="406" r:id="rId84"/>
    <p:sldId id="407" r:id="rId85"/>
    <p:sldId id="408" r:id="rId86"/>
    <p:sldId id="411" r:id="rId87"/>
    <p:sldId id="422" r:id="rId88"/>
    <p:sldId id="505" r:id="rId89"/>
    <p:sldId id="506" r:id="rId90"/>
    <p:sldId id="507" r:id="rId91"/>
    <p:sldId id="325" r:id="rId92"/>
  </p:sldIdLst>
  <p:sldSz cx="12169775" cy="6859588"/>
  <p:notesSz cx="6858000" cy="9144000"/>
  <p:embeddedFontLst>
    <p:embeddedFont>
      <p:font typeface="Mangal" panose="020B0604020202020204" charset="0"/>
      <p:regular r:id="rId94"/>
      <p:bold r:id="rId95"/>
    </p:embeddedFont>
    <p:embeddedFont>
      <p:font typeface="맑은 고딕" panose="020B0503020000020004" pitchFamily="50" charset="-127"/>
      <p:regular r:id="rId96"/>
      <p:bold r:id="rId97"/>
    </p:embeddedFont>
    <p:embeddedFont>
      <p:font typeface="HY견고딕" panose="02030600000101010101" pitchFamily="18" charset="-127"/>
      <p:regular r:id="rId98"/>
    </p:embeddedFont>
  </p:embeddedFontLst>
  <p:photoAlbum/>
  <p:defaultTextStyle>
    <a:defPPr>
      <a:defRPr lang="ko-KR"/>
    </a:defPPr>
    <a:lvl1pPr marL="0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8899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7798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6697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5596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4495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3394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2293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1192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3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80"/>
    <a:srgbClr val="CDB4F2"/>
    <a:srgbClr val="D9F1FF"/>
    <a:srgbClr val="CCECFF"/>
    <a:srgbClr val="FFFFFF"/>
    <a:srgbClr val="33CCCC"/>
    <a:srgbClr val="CC99FF"/>
    <a:srgbClr val="D6D6B2"/>
    <a:srgbClr val="D3BEFE"/>
    <a:srgbClr val="66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576" autoAdjust="0"/>
    <p:restoredTop sz="94650"/>
  </p:normalViewPr>
  <p:slideViewPr>
    <p:cSldViewPr>
      <p:cViewPr varScale="1">
        <p:scale>
          <a:sx n="110" d="100"/>
          <a:sy n="110" d="100"/>
        </p:scale>
        <p:origin x="1068" y="102"/>
      </p:cViewPr>
      <p:guideLst>
        <p:guide orient="horz" pos="2161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9" d="100"/>
          <a:sy n="109" d="100"/>
        </p:scale>
        <p:origin x="-334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84" Type="http://schemas.openxmlformats.org/officeDocument/2006/relationships/slide" Target="slides/slide78.xml"/><Relationship Id="rId89" Type="http://schemas.openxmlformats.org/officeDocument/2006/relationships/slide" Target="slides/slide83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74" Type="http://schemas.openxmlformats.org/officeDocument/2006/relationships/slide" Target="slides/slide68.xml"/><Relationship Id="rId79" Type="http://schemas.openxmlformats.org/officeDocument/2006/relationships/slide" Target="slides/slide73.xml"/><Relationship Id="rId10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4.xml"/><Relationship Id="rId95" Type="http://schemas.openxmlformats.org/officeDocument/2006/relationships/font" Target="fonts/font2.fntdata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80" Type="http://schemas.openxmlformats.org/officeDocument/2006/relationships/slide" Target="slides/slide74.xml"/><Relationship Id="rId85" Type="http://schemas.openxmlformats.org/officeDocument/2006/relationships/slide" Target="slides/slide79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83" Type="http://schemas.openxmlformats.org/officeDocument/2006/relationships/slide" Target="slides/slide77.xml"/><Relationship Id="rId88" Type="http://schemas.openxmlformats.org/officeDocument/2006/relationships/slide" Target="slides/slide82.xml"/><Relationship Id="rId91" Type="http://schemas.openxmlformats.org/officeDocument/2006/relationships/slide" Target="slides/slide85.xml"/><Relationship Id="rId96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81" Type="http://schemas.openxmlformats.org/officeDocument/2006/relationships/slide" Target="slides/slide75.xml"/><Relationship Id="rId86" Type="http://schemas.openxmlformats.org/officeDocument/2006/relationships/slide" Target="slides/slide80.xml"/><Relationship Id="rId94" Type="http://schemas.openxmlformats.org/officeDocument/2006/relationships/font" Target="fonts/font1.fntdata"/><Relationship Id="rId99" Type="http://schemas.openxmlformats.org/officeDocument/2006/relationships/presProps" Target="presProps.xml"/><Relationship Id="rId10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slide" Target="slides/slide70.xml"/><Relationship Id="rId97" Type="http://schemas.openxmlformats.org/officeDocument/2006/relationships/font" Target="fonts/font4.fntdata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92" Type="http://schemas.openxmlformats.org/officeDocument/2006/relationships/slide" Target="slides/slide86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slide" Target="slides/slide60.xml"/><Relationship Id="rId87" Type="http://schemas.openxmlformats.org/officeDocument/2006/relationships/slide" Target="slides/slide81.xml"/><Relationship Id="rId61" Type="http://schemas.openxmlformats.org/officeDocument/2006/relationships/slide" Target="slides/slide55.xml"/><Relationship Id="rId82" Type="http://schemas.openxmlformats.org/officeDocument/2006/relationships/slide" Target="slides/slide76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56" Type="http://schemas.openxmlformats.org/officeDocument/2006/relationships/slide" Target="slides/slide50.xml"/><Relationship Id="rId77" Type="http://schemas.openxmlformats.org/officeDocument/2006/relationships/slide" Target="slides/slide71.xml"/><Relationship Id="rId100" Type="http://schemas.openxmlformats.org/officeDocument/2006/relationships/viewProps" Target="view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93" Type="http://schemas.openxmlformats.org/officeDocument/2006/relationships/notesMaster" Target="notesMasters/notesMaster1.xml"/><Relationship Id="rId98" Type="http://schemas.openxmlformats.org/officeDocument/2006/relationships/font" Target="fonts/font5.fntdata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1.%20&#45824;&#44396;&#49436;&#48512;&#51648;&#49324;\6.%202020&#45380;\99.%20&#44060;&#51064;&#50857;\2020%20&#50696;&#48708;&#49328;&#50629;&#51064;&#47141;&#50857;%20&#44368;&#51116;%20&#48143;%20&#44368;&#50504;%20&#52572;&#49888;&#54868;%20&#44160;&#53664;%20&#51032;&#47280;\&#51089;&#49457;&#51088;&#47308;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1.%20&#45824;&#44396;&#49436;&#48512;&#51648;&#49324;\6.%202020&#45380;\99.%20&#44060;&#51064;&#50857;\2020%20&#50696;&#48708;&#49328;&#50629;&#51064;&#47141;&#50857;%20&#44368;&#51116;%20&#48143;%20&#44368;&#50504;%20&#52572;&#49888;&#54868;%20&#44160;&#53664;%20&#51032;&#47280;\&#51089;&#49457;&#51088;&#47308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&#53685;&#54633;%20&#47928;&#49436;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1.%20&#45824;&#44396;&#49436;&#48512;&#51648;&#49324;\6.%202020&#45380;\99.%20&#44060;&#51064;&#50857;\2020%20&#50696;&#48708;&#49328;&#50629;&#51064;&#47141;&#50857;%20&#44368;&#51116;%20&#48143;%20&#44368;&#50504;%20&#52572;&#49888;&#54868;%20&#44160;&#53664;%20&#51032;&#47280;\&#51089;&#49457;&#51088;&#47308;.xlsx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1.%20&#45824;&#44396;&#49436;&#48512;&#51648;&#49324;\6.%202020&#45380;\99.%20&#44060;&#51064;&#50857;\2020%20&#50696;&#48708;&#49328;&#50629;&#51064;&#47141;&#50857;%20&#44368;&#51116;%20&#48143;%20&#44368;&#50504;%20&#52572;&#49888;&#54868;%20&#44160;&#53664;%20&#51032;&#47280;\&#51089;&#49457;&#51088;&#47308;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&#53685;&#54633;%20&#47928;&#49436;1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8454727849113707E-2"/>
          <c:y val="6.9128000327755679E-2"/>
          <c:w val="0.82309054430177264"/>
          <c:h val="0.80209038175444791"/>
        </c:manualLayout>
      </c:layout>
      <c:pie3DChart>
        <c:varyColors val="1"/>
        <c:ser>
          <c:idx val="0"/>
          <c:order val="0"/>
          <c:tx>
            <c:strRef>
              <c:f>Sheet1!$A$13</c:f>
              <c:strCache>
                <c:ptCount val="1"/>
                <c:pt idx="0">
                  <c:v>재해자수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Lbls>
            <c:dLbl>
              <c:idx val="0"/>
              <c:layout>
                <c:manualLayout>
                  <c:x val="-0.23624168754785241"/>
                  <c:y val="-6.781149769983896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13611781230656905"/>
                  <c:y val="-0.2942073958313806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.15748646941896391"/>
                  <c:y val="-0.1251329876415762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9.1179237211694256E-2"/>
                  <c:y val="-2.13257768605026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532284167933592"/>
                      <c:h val="0.14747699904204536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8.9534478911462281E-2"/>
                  <c:y val="0.1008199754609162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3.5794183445190158E-3"/>
                  <c:y val="-1.516187366428008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spc="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Sheet1!$B$12:$G$12</c:f>
              <c:strCache>
                <c:ptCount val="6"/>
                <c:pt idx="0">
                  <c:v>1개월~6개월 미만</c:v>
                </c:pt>
                <c:pt idx="1">
                  <c:v>6개월~1년 미만</c:v>
                </c:pt>
                <c:pt idx="2">
                  <c:v>1년~5년 미만</c:v>
                </c:pt>
                <c:pt idx="3">
                  <c:v>5년~10년 미만</c:v>
                </c:pt>
                <c:pt idx="4">
                  <c:v>10년 이상</c:v>
                </c:pt>
                <c:pt idx="5">
                  <c:v>분류 불능</c:v>
                </c:pt>
              </c:strCache>
            </c:strRef>
          </c:cat>
          <c:val>
            <c:numRef>
              <c:f>Sheet1!$B$13:$G$13</c:f>
              <c:numCache>
                <c:formatCode>_(* #,##0_);_(* \(#,##0\);_(* "-"_);_(@_)</c:formatCode>
                <c:ptCount val="6"/>
                <c:pt idx="0">
                  <c:v>55391</c:v>
                </c:pt>
                <c:pt idx="1">
                  <c:v>11352</c:v>
                </c:pt>
                <c:pt idx="2">
                  <c:v>24263</c:v>
                </c:pt>
                <c:pt idx="3">
                  <c:v>7563</c:v>
                </c:pt>
                <c:pt idx="4">
                  <c:v>10640</c:v>
                </c:pt>
                <c:pt idx="5">
                  <c:v>33</c:v>
                </c:pt>
              </c:numCache>
            </c:numRef>
          </c:val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114622600905226"/>
          <c:y val="6.1042413362280418E-2"/>
          <c:w val="0.87810119870249959"/>
          <c:h val="0.68004733190280198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Sheet2!$B$1</c:f>
              <c:strCache>
                <c:ptCount val="1"/>
                <c:pt idx="0">
                  <c:v>재해자수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</c:dPt>
          <c:dPt>
            <c:idx val="5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  <a:sp3d/>
            </c:spPr>
          </c:dPt>
          <c:dLbls>
            <c:dLbl>
              <c:idx val="0"/>
              <c:layout>
                <c:manualLayout>
                  <c:x val="1.0436541206977772E-2"/>
                  <c:y val="-0.2513017470798187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4415986151449416E-3"/>
                  <c:y val="-0.2258940634080968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8.2165163195249812E-3"/>
                  <c:y val="-0.182658798872430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2200248874527915E-3"/>
                  <c:y val="-0.161706481348081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6.3858072900884839E-3"/>
                  <c:y val="-0.134422800383830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8.8796886623619779E-3"/>
                  <c:y val="-0.1399610869027458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Sheet2!$A$2:$A$7</c:f>
              <c:strCache>
                <c:ptCount val="6"/>
                <c:pt idx="0">
                  <c:v>떨어짐</c:v>
                </c:pt>
                <c:pt idx="1">
                  <c:v>넘어짐</c:v>
                </c:pt>
                <c:pt idx="2">
                  <c:v>절단∙베임∙찔림</c:v>
                </c:pt>
                <c:pt idx="3">
                  <c:v>끼임</c:v>
                </c:pt>
                <c:pt idx="4">
                  <c:v>물체에 맞음</c:v>
                </c:pt>
                <c:pt idx="5">
                  <c:v>부딪힘</c:v>
                </c:pt>
              </c:strCache>
            </c:strRef>
          </c:cat>
          <c:val>
            <c:numRef>
              <c:f>Sheet2!$B$2:$B$7</c:f>
              <c:numCache>
                <c:formatCode>_(* #,##0_);_(* \(#,##0\);_(* "-"_);_(@_)</c:formatCode>
                <c:ptCount val="6"/>
                <c:pt idx="0">
                  <c:v>10532</c:v>
                </c:pt>
                <c:pt idx="1">
                  <c:v>10135</c:v>
                </c:pt>
                <c:pt idx="2">
                  <c:v>6602</c:v>
                </c:pt>
                <c:pt idx="3">
                  <c:v>6184</c:v>
                </c:pt>
                <c:pt idx="4">
                  <c:v>4708</c:v>
                </c:pt>
                <c:pt idx="5">
                  <c:v>4246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shape val="box"/>
        <c:axId val="1720886784"/>
        <c:axId val="1720891136"/>
        <c:axId val="0"/>
      </c:bar3DChart>
      <c:catAx>
        <c:axId val="1720886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720891136"/>
        <c:crosses val="autoZero"/>
        <c:auto val="1"/>
        <c:lblAlgn val="ctr"/>
        <c:lblOffset val="100"/>
        <c:noMultiLvlLbl val="0"/>
      </c:catAx>
      <c:valAx>
        <c:axId val="1720891136"/>
        <c:scaling>
          <c:orientation val="minMax"/>
        </c:scaling>
        <c:delete val="1"/>
        <c:axPos val="l"/>
        <c:title>
          <c:tx>
            <c:rich>
              <a:bodyPr rot="0" spcFirstLastPara="1" vertOverflow="ellipsis" vert="wordArtVertRtl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r>
                  <a:rPr lang="ko-KR" altLang="en-US" sz="1100" b="1" dirty="0" smtClean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재해자수</a:t>
                </a:r>
                <a:r>
                  <a:rPr lang="en-US" altLang="ko-KR" sz="800" b="1" dirty="0" smtClean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(6</a:t>
                </a:r>
                <a:r>
                  <a:rPr lang="ko-KR" altLang="en-US" sz="800" b="1" dirty="0" err="1" smtClean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개월미만</a:t>
                </a:r>
                <a:r>
                  <a:rPr lang="en-US" altLang="ko-KR" sz="800" b="1" dirty="0" smtClean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  <a:endParaRPr lang="ko-KR" altLang="en-US" sz="8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c:rich>
          </c:tx>
          <c:layout>
            <c:manualLayout>
              <c:xMode val="edge"/>
              <c:yMode val="edge"/>
              <c:x val="0.14696211391731259"/>
              <c:y val="0.195109494904463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wordArtVertRtl" wrap="square" anchor="ctr" anchorCtr="1"/>
            <a:lstStyle/>
            <a:p>
              <a:pPr>
                <a:defRPr sz="1100" b="1" i="0" u="none" strike="noStrike" kern="1200" baseline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pPr>
              <a:endParaRPr lang="ko-KR"/>
            </a:p>
          </c:txPr>
        </c:title>
        <c:numFmt formatCode="_(* #,##0_);_(* \(#,##0\);_(* &quot;-&quot;_);_(@_)" sourceLinked="1"/>
        <c:majorTickMark val="none"/>
        <c:minorTickMark val="none"/>
        <c:tickLblPos val="nextTo"/>
        <c:crossAx val="17208867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사고사망자수(명)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Sheet1!$A$2:$A$11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1114</c:v>
                </c:pt>
                <c:pt idx="1">
                  <c:v>1129</c:v>
                </c:pt>
                <c:pt idx="2">
                  <c:v>1134</c:v>
                </c:pt>
                <c:pt idx="3">
                  <c:v>1090</c:v>
                </c:pt>
                <c:pt idx="4">
                  <c:v>992</c:v>
                </c:pt>
                <c:pt idx="5">
                  <c:v>955</c:v>
                </c:pt>
                <c:pt idx="6">
                  <c:v>969</c:v>
                </c:pt>
                <c:pt idx="7">
                  <c:v>964</c:v>
                </c:pt>
                <c:pt idx="8">
                  <c:v>971</c:v>
                </c:pt>
                <c:pt idx="9">
                  <c:v>855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20878624"/>
        <c:axId val="1720876448"/>
      </c:line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사고사망만인율(‰)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triang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dLbls>
            <c:dLbl>
              <c:idx val="8"/>
              <c:layout>
                <c:manualLayout>
                  <c:x val="-3.109169085137075E-2"/>
                  <c:y val="4.459170069538758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3.3891135547348752E-2"/>
                  <c:y val="4.405519568120548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Sheet1!$A$2:$A$11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0.78</c:v>
                </c:pt>
                <c:pt idx="1">
                  <c:v>0.79</c:v>
                </c:pt>
                <c:pt idx="2">
                  <c:v>0.73</c:v>
                </c:pt>
                <c:pt idx="3">
                  <c:v>0.71</c:v>
                </c:pt>
                <c:pt idx="4">
                  <c:v>0.57999999999999996</c:v>
                </c:pt>
                <c:pt idx="5">
                  <c:v>0.53</c:v>
                </c:pt>
                <c:pt idx="6">
                  <c:v>0.53</c:v>
                </c:pt>
                <c:pt idx="7">
                  <c:v>0.52</c:v>
                </c:pt>
                <c:pt idx="8">
                  <c:v>0.51</c:v>
                </c:pt>
                <c:pt idx="9">
                  <c:v>0.46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재해율(%)</c:v>
                </c:pt>
              </c:strCache>
            </c:strRef>
          </c:tx>
          <c:spPr>
            <a:ln w="34925" cap="rnd">
              <a:solidFill>
                <a:srgbClr val="7030A0"/>
              </a:solidFill>
              <a:round/>
            </a:ln>
            <a:effectLst/>
          </c:spPr>
          <c:marker>
            <c:symbol val="diamond"/>
            <c:size val="5"/>
            <c:spPr>
              <a:solidFill>
                <a:srgbClr val="7030A0"/>
              </a:solidFill>
              <a:ln w="9525">
                <a:solidFill>
                  <a:srgbClr val="7030A0"/>
                </a:solidFill>
              </a:ln>
              <a:effectLst/>
            </c:spPr>
          </c:marker>
          <c:dLbls>
            <c:dLbl>
              <c:idx val="8"/>
              <c:layout>
                <c:manualLayout>
                  <c:x val="-3.3092301879771906E-2"/>
                  <c:y val="-5.760867840081260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3.3891135547348752E-2"/>
                  <c:y val="-6.81780822538992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Sheet1!$A$2:$A$11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Sheet1!$D$2:$D$11</c:f>
              <c:numCache>
                <c:formatCode>General</c:formatCode>
                <c:ptCount val="10"/>
                <c:pt idx="0">
                  <c:v>0.69</c:v>
                </c:pt>
                <c:pt idx="1">
                  <c:v>0.65</c:v>
                </c:pt>
                <c:pt idx="2">
                  <c:v>0.59</c:v>
                </c:pt>
                <c:pt idx="3">
                  <c:v>0.59</c:v>
                </c:pt>
                <c:pt idx="4">
                  <c:v>0.53</c:v>
                </c:pt>
                <c:pt idx="5" formatCode="0.00">
                  <c:v>0.5</c:v>
                </c:pt>
                <c:pt idx="6">
                  <c:v>0.49</c:v>
                </c:pt>
                <c:pt idx="7">
                  <c:v>0.48</c:v>
                </c:pt>
                <c:pt idx="8">
                  <c:v>0.54</c:v>
                </c:pt>
                <c:pt idx="9">
                  <c:v>0.57999999999999996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20880256"/>
        <c:axId val="1720876992"/>
      </c:lineChart>
      <c:catAx>
        <c:axId val="1720878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720876448"/>
        <c:crosses val="autoZero"/>
        <c:auto val="1"/>
        <c:lblAlgn val="ctr"/>
        <c:lblOffset val="100"/>
        <c:noMultiLvlLbl val="0"/>
      </c:catAx>
      <c:valAx>
        <c:axId val="1720876448"/>
        <c:scaling>
          <c:orientation val="minMax"/>
          <c:max val="14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720878624"/>
        <c:crosses val="autoZero"/>
        <c:crossBetween val="between"/>
      </c:valAx>
      <c:valAx>
        <c:axId val="1720876992"/>
        <c:scaling>
          <c:orientation val="minMax"/>
          <c:max val="1.8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720880256"/>
        <c:crosses val="max"/>
        <c:crossBetween val="between"/>
      </c:valAx>
      <c:catAx>
        <c:axId val="17208802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72087699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8454727849113707E-2"/>
          <c:y val="6.9128000327755679E-2"/>
          <c:w val="0.82309054430177264"/>
          <c:h val="0.80209038175444791"/>
        </c:manualLayout>
      </c:layout>
      <c:pie3DChart>
        <c:varyColors val="1"/>
        <c:ser>
          <c:idx val="0"/>
          <c:order val="0"/>
          <c:tx>
            <c:strRef>
              <c:f>Sheet1!$A$13</c:f>
              <c:strCache>
                <c:ptCount val="1"/>
                <c:pt idx="0">
                  <c:v>재해자수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Lbls>
            <c:dLbl>
              <c:idx val="0"/>
              <c:layout>
                <c:manualLayout>
                  <c:x val="-0.23624168754785241"/>
                  <c:y val="-6.781149769983896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13611781230656905"/>
                  <c:y val="-0.2942073958313806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.15748646941896391"/>
                  <c:y val="-0.1251329876415762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9.1179237211694256E-2"/>
                  <c:y val="-2.13257768605026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532284167933592"/>
                      <c:h val="0.14747699904204536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8.9534478911462281E-2"/>
                  <c:y val="0.1008199754609162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3.5794183445190158E-3"/>
                  <c:y val="-1.516187366428008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spc="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Sheet1!$B$12:$G$12</c:f>
              <c:strCache>
                <c:ptCount val="6"/>
                <c:pt idx="0">
                  <c:v>1개월~6개월 미만</c:v>
                </c:pt>
                <c:pt idx="1">
                  <c:v>6개월~1년 미만</c:v>
                </c:pt>
                <c:pt idx="2">
                  <c:v>1년~5년 미만</c:v>
                </c:pt>
                <c:pt idx="3">
                  <c:v>5년~10년 미만</c:v>
                </c:pt>
                <c:pt idx="4">
                  <c:v>10년 이상</c:v>
                </c:pt>
                <c:pt idx="5">
                  <c:v>분류 불능</c:v>
                </c:pt>
              </c:strCache>
            </c:strRef>
          </c:cat>
          <c:val>
            <c:numRef>
              <c:f>Sheet1!$B$13:$G$13</c:f>
              <c:numCache>
                <c:formatCode>_(* #,##0_);_(* \(#,##0\);_(* "-"_);_(@_)</c:formatCode>
                <c:ptCount val="6"/>
                <c:pt idx="0">
                  <c:v>55391</c:v>
                </c:pt>
                <c:pt idx="1">
                  <c:v>11352</c:v>
                </c:pt>
                <c:pt idx="2">
                  <c:v>24263</c:v>
                </c:pt>
                <c:pt idx="3">
                  <c:v>7563</c:v>
                </c:pt>
                <c:pt idx="4">
                  <c:v>10640</c:v>
                </c:pt>
                <c:pt idx="5">
                  <c:v>33</c:v>
                </c:pt>
              </c:numCache>
            </c:numRef>
          </c:val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114622600905226"/>
          <c:y val="6.1042413362280418E-2"/>
          <c:w val="0.87810119870249959"/>
          <c:h val="0.68004733190280198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Sheet2!$B$1</c:f>
              <c:strCache>
                <c:ptCount val="1"/>
                <c:pt idx="0">
                  <c:v>재해자수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</c:dPt>
          <c:dPt>
            <c:idx val="5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  <a:sp3d/>
            </c:spPr>
          </c:dPt>
          <c:dLbls>
            <c:dLbl>
              <c:idx val="0"/>
              <c:layout>
                <c:manualLayout>
                  <c:x val="1.0436541206977772E-2"/>
                  <c:y val="-0.2513017470798187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4415986151449416E-3"/>
                  <c:y val="-0.2258940634080968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8.2165163195249812E-3"/>
                  <c:y val="-0.182658798872430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2200248874527915E-3"/>
                  <c:y val="-0.161706481348081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6.3858072900884839E-3"/>
                  <c:y val="-0.134422800383830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8.8796886623619779E-3"/>
                  <c:y val="-0.1399610869027458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Sheet2!$A$2:$A$7</c:f>
              <c:strCache>
                <c:ptCount val="6"/>
                <c:pt idx="0">
                  <c:v>떨어짐</c:v>
                </c:pt>
                <c:pt idx="1">
                  <c:v>넘어짐</c:v>
                </c:pt>
                <c:pt idx="2">
                  <c:v>절단∙베임∙찔림</c:v>
                </c:pt>
                <c:pt idx="3">
                  <c:v>끼임</c:v>
                </c:pt>
                <c:pt idx="4">
                  <c:v>물체에 맞음</c:v>
                </c:pt>
                <c:pt idx="5">
                  <c:v>부딪힘</c:v>
                </c:pt>
              </c:strCache>
            </c:strRef>
          </c:cat>
          <c:val>
            <c:numRef>
              <c:f>Sheet2!$B$2:$B$7</c:f>
              <c:numCache>
                <c:formatCode>_(* #,##0_);_(* \(#,##0\);_(* "-"_);_(@_)</c:formatCode>
                <c:ptCount val="6"/>
                <c:pt idx="0">
                  <c:v>10532</c:v>
                </c:pt>
                <c:pt idx="1">
                  <c:v>10135</c:v>
                </c:pt>
                <c:pt idx="2">
                  <c:v>6602</c:v>
                </c:pt>
                <c:pt idx="3">
                  <c:v>6184</c:v>
                </c:pt>
                <c:pt idx="4">
                  <c:v>4708</c:v>
                </c:pt>
                <c:pt idx="5">
                  <c:v>4246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shape val="box"/>
        <c:axId val="1928272176"/>
        <c:axId val="1928280336"/>
        <c:axId val="0"/>
      </c:bar3DChart>
      <c:catAx>
        <c:axId val="1928272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928280336"/>
        <c:crosses val="autoZero"/>
        <c:auto val="1"/>
        <c:lblAlgn val="ctr"/>
        <c:lblOffset val="100"/>
        <c:noMultiLvlLbl val="0"/>
      </c:catAx>
      <c:valAx>
        <c:axId val="1928280336"/>
        <c:scaling>
          <c:orientation val="minMax"/>
        </c:scaling>
        <c:delete val="1"/>
        <c:axPos val="l"/>
        <c:title>
          <c:tx>
            <c:rich>
              <a:bodyPr rot="0" spcFirstLastPara="1" vertOverflow="ellipsis" vert="wordArtVertRtl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r>
                  <a:rPr lang="ko-KR" altLang="en-US" sz="1100" b="1" dirty="0" smtClean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재해자수</a:t>
                </a:r>
                <a:r>
                  <a:rPr lang="en-US" altLang="ko-KR" sz="800" b="1" dirty="0" smtClean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(6</a:t>
                </a:r>
                <a:r>
                  <a:rPr lang="ko-KR" altLang="en-US" sz="800" b="1" dirty="0" err="1" smtClean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개월미만</a:t>
                </a:r>
                <a:r>
                  <a:rPr lang="en-US" altLang="ko-KR" sz="800" b="1" dirty="0" smtClean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  <a:endParaRPr lang="ko-KR" altLang="en-US" sz="8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c:rich>
          </c:tx>
          <c:layout>
            <c:manualLayout>
              <c:xMode val="edge"/>
              <c:yMode val="edge"/>
              <c:x val="0.14696211391731259"/>
              <c:y val="0.195109494904463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wordArtVertRtl" wrap="square" anchor="ctr" anchorCtr="1"/>
            <a:lstStyle/>
            <a:p>
              <a:pPr>
                <a:defRPr sz="1100" b="1" i="0" u="none" strike="noStrike" kern="1200" baseline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pPr>
              <a:endParaRPr lang="ko-KR"/>
            </a:p>
          </c:txPr>
        </c:title>
        <c:numFmt formatCode="_(* #,##0_);_(* \(#,##0\);_(* &quot;-&quot;_);_(@_)" sourceLinked="1"/>
        <c:majorTickMark val="none"/>
        <c:minorTickMark val="none"/>
        <c:tickLblPos val="nextTo"/>
        <c:crossAx val="19282721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사고사망자수(명)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Sheet1!$A$2:$A$11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1114</c:v>
                </c:pt>
                <c:pt idx="1">
                  <c:v>1129</c:v>
                </c:pt>
                <c:pt idx="2">
                  <c:v>1134</c:v>
                </c:pt>
                <c:pt idx="3">
                  <c:v>1090</c:v>
                </c:pt>
                <c:pt idx="4">
                  <c:v>992</c:v>
                </c:pt>
                <c:pt idx="5">
                  <c:v>955</c:v>
                </c:pt>
                <c:pt idx="6">
                  <c:v>969</c:v>
                </c:pt>
                <c:pt idx="7">
                  <c:v>964</c:v>
                </c:pt>
                <c:pt idx="8">
                  <c:v>971</c:v>
                </c:pt>
                <c:pt idx="9">
                  <c:v>855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28281968"/>
        <c:axId val="1928284688"/>
      </c:line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사고사망만인율(‰)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triang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dLbls>
            <c:dLbl>
              <c:idx val="8"/>
              <c:layout>
                <c:manualLayout>
                  <c:x val="-3.109169085137075E-2"/>
                  <c:y val="4.459170069538758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3.3891135547348752E-2"/>
                  <c:y val="4.405519568120548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Sheet1!$A$2:$A$11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0.78</c:v>
                </c:pt>
                <c:pt idx="1">
                  <c:v>0.79</c:v>
                </c:pt>
                <c:pt idx="2">
                  <c:v>0.73</c:v>
                </c:pt>
                <c:pt idx="3">
                  <c:v>0.71</c:v>
                </c:pt>
                <c:pt idx="4">
                  <c:v>0.57999999999999996</c:v>
                </c:pt>
                <c:pt idx="5">
                  <c:v>0.53</c:v>
                </c:pt>
                <c:pt idx="6">
                  <c:v>0.53</c:v>
                </c:pt>
                <c:pt idx="7">
                  <c:v>0.52</c:v>
                </c:pt>
                <c:pt idx="8">
                  <c:v>0.51</c:v>
                </c:pt>
                <c:pt idx="9">
                  <c:v>0.46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재해율(%)</c:v>
                </c:pt>
              </c:strCache>
            </c:strRef>
          </c:tx>
          <c:spPr>
            <a:ln w="34925" cap="rnd">
              <a:solidFill>
                <a:srgbClr val="7030A0"/>
              </a:solidFill>
              <a:round/>
            </a:ln>
            <a:effectLst/>
          </c:spPr>
          <c:marker>
            <c:symbol val="diamond"/>
            <c:size val="5"/>
            <c:spPr>
              <a:solidFill>
                <a:srgbClr val="7030A0"/>
              </a:solidFill>
              <a:ln w="9525">
                <a:solidFill>
                  <a:srgbClr val="7030A0"/>
                </a:solidFill>
              </a:ln>
              <a:effectLst/>
            </c:spPr>
          </c:marker>
          <c:dLbls>
            <c:dLbl>
              <c:idx val="8"/>
              <c:layout>
                <c:manualLayout>
                  <c:x val="-3.3092301879771906E-2"/>
                  <c:y val="-5.760867840081260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3.3891135547348752E-2"/>
                  <c:y val="-6.81780822538992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Sheet1!$A$2:$A$11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Sheet1!$D$2:$D$11</c:f>
              <c:numCache>
                <c:formatCode>General</c:formatCode>
                <c:ptCount val="10"/>
                <c:pt idx="0">
                  <c:v>0.69</c:v>
                </c:pt>
                <c:pt idx="1">
                  <c:v>0.65</c:v>
                </c:pt>
                <c:pt idx="2">
                  <c:v>0.59</c:v>
                </c:pt>
                <c:pt idx="3">
                  <c:v>0.59</c:v>
                </c:pt>
                <c:pt idx="4">
                  <c:v>0.53</c:v>
                </c:pt>
                <c:pt idx="5" formatCode="0.00">
                  <c:v>0.5</c:v>
                </c:pt>
                <c:pt idx="6">
                  <c:v>0.49</c:v>
                </c:pt>
                <c:pt idx="7">
                  <c:v>0.48</c:v>
                </c:pt>
                <c:pt idx="8">
                  <c:v>0.54</c:v>
                </c:pt>
                <c:pt idx="9">
                  <c:v>0.57999999999999996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28282512"/>
        <c:axId val="1928271088"/>
      </c:lineChart>
      <c:catAx>
        <c:axId val="1928281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928284688"/>
        <c:crosses val="autoZero"/>
        <c:auto val="1"/>
        <c:lblAlgn val="ctr"/>
        <c:lblOffset val="100"/>
        <c:noMultiLvlLbl val="0"/>
      </c:catAx>
      <c:valAx>
        <c:axId val="1928284688"/>
        <c:scaling>
          <c:orientation val="minMax"/>
          <c:max val="14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928281968"/>
        <c:crosses val="autoZero"/>
        <c:crossBetween val="between"/>
      </c:valAx>
      <c:valAx>
        <c:axId val="1928271088"/>
        <c:scaling>
          <c:orientation val="minMax"/>
          <c:max val="1.8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928282512"/>
        <c:crosses val="max"/>
        <c:crossBetween val="between"/>
      </c:valAx>
      <c:catAx>
        <c:axId val="19282825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2827108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0.21654</cdr:x>
      <cdr:y>0.14004</cdr:y>
    </cdr:from>
    <cdr:to>
      <cdr:x>0.28571</cdr:x>
      <cdr:y>0.18054</cdr:y>
    </cdr:to>
    <cdr:cxnSp macro="">
      <cdr:nvCxnSpPr>
        <cdr:cNvPr id="3" name="직선 연결선 2"/>
        <cdr:cNvCxnSpPr/>
      </cdr:nvCxnSpPr>
      <cdr:spPr>
        <a:xfrm xmlns:a="http://schemas.openxmlformats.org/drawingml/2006/main">
          <a:off x="764053" y="306278"/>
          <a:ext cx="244059" cy="88591"/>
        </a:xfrm>
        <a:prstGeom xmlns:a="http://schemas.openxmlformats.org/drawingml/2006/main" prst="line">
          <a:avLst/>
        </a:prstGeom>
        <a:ln xmlns:a="http://schemas.openxmlformats.org/drawingml/2006/main" w="12700">
          <a:solidFill>
            <a:schemeClr val="tx1"/>
          </a:solidFill>
          <a:headEnd type="none"/>
          <a:tailEnd type="oval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0.21654</cdr:x>
      <cdr:y>0.14004</cdr:y>
    </cdr:from>
    <cdr:to>
      <cdr:x>0.28571</cdr:x>
      <cdr:y>0.18054</cdr:y>
    </cdr:to>
    <cdr:cxnSp macro="">
      <cdr:nvCxnSpPr>
        <cdr:cNvPr id="3" name="직선 연결선 2"/>
        <cdr:cNvCxnSpPr/>
      </cdr:nvCxnSpPr>
      <cdr:spPr>
        <a:xfrm xmlns:a="http://schemas.openxmlformats.org/drawingml/2006/main">
          <a:off x="764053" y="306278"/>
          <a:ext cx="244059" cy="88591"/>
        </a:xfrm>
        <a:prstGeom xmlns:a="http://schemas.openxmlformats.org/drawingml/2006/main" prst="line">
          <a:avLst/>
        </a:prstGeom>
        <a:ln xmlns:a="http://schemas.openxmlformats.org/drawingml/2006/main" w="12700">
          <a:solidFill>
            <a:schemeClr val="tx1"/>
          </a:solidFill>
          <a:headEnd type="none"/>
          <a:tailEnd type="oval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9DD133-DA48-4F1B-AAA0-858A29370C8E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7350" y="685800"/>
            <a:ext cx="60833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9ECA01-63A7-4606-88B6-6943AB8EDD9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4250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8899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7798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6697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5596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4495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3394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2293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1192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98985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70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80085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75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2233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76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2341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78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48135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79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76254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80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19000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81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7271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1711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6202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07641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38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66362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39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88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66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96634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68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07191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69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12958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2870177" y="1500968"/>
            <a:ext cx="500066" cy="46434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489" y="274702"/>
            <a:ext cx="10952798" cy="1143265"/>
          </a:xfrm>
          <a:prstGeom prst="rect">
            <a:avLst/>
          </a:prstGeom>
        </p:spPr>
        <p:txBody>
          <a:bodyPr lIns="121780" tIns="60890" rIns="121780" bIns="60890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489" y="1600572"/>
            <a:ext cx="10952798" cy="4527011"/>
          </a:xfrm>
          <a:prstGeom prst="rect">
            <a:avLst/>
          </a:prstGeom>
        </p:spPr>
        <p:txBody>
          <a:bodyPr vert="eaVert" lIns="121780" tIns="60890" rIns="121780" bIns="6089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10656919" y="500836"/>
            <a:ext cx="570420" cy="429398"/>
          </a:xfrm>
          <a:prstGeom prst="rect">
            <a:avLst/>
          </a:prstGeom>
        </p:spPr>
        <p:txBody>
          <a:bodyPr/>
          <a:lstStyle/>
          <a:p>
            <a:fld id="{1E977328-0892-4E4A-BB75-013168C838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23087" y="206422"/>
            <a:ext cx="2738199" cy="4388867"/>
          </a:xfrm>
          <a:prstGeom prst="rect">
            <a:avLst/>
          </a:prstGeom>
        </p:spPr>
        <p:txBody>
          <a:bodyPr vert="eaVert" lIns="121780" tIns="60890" rIns="121780" bIns="60890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489" y="206422"/>
            <a:ext cx="8011769" cy="4388867"/>
          </a:xfrm>
          <a:prstGeom prst="rect">
            <a:avLst/>
          </a:prstGeom>
        </p:spPr>
        <p:txBody>
          <a:bodyPr vert="eaVert" lIns="121780" tIns="60890" rIns="121780" bIns="6089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10656919" y="500836"/>
            <a:ext cx="570420" cy="429398"/>
          </a:xfrm>
          <a:prstGeom prst="rect">
            <a:avLst/>
          </a:prstGeom>
        </p:spPr>
        <p:txBody>
          <a:bodyPr/>
          <a:lstStyle/>
          <a:p>
            <a:fld id="{1E977328-0892-4E4A-BB75-013168C838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8013" y="1600200"/>
            <a:ext cx="10953750" cy="45275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2025" y="4408488"/>
            <a:ext cx="1034415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2025" y="2906713"/>
            <a:ext cx="10344150" cy="15017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8013" y="1600200"/>
            <a:ext cx="5400675" cy="45275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61088" y="1600200"/>
            <a:ext cx="5400675" cy="45275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8013" y="1535113"/>
            <a:ext cx="53768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8013" y="2174875"/>
            <a:ext cx="5376862" cy="39528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81725" y="1535113"/>
            <a:ext cx="53800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81725" y="2174875"/>
            <a:ext cx="5380038" cy="39528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3050"/>
            <a:ext cx="4003675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57738" y="273050"/>
            <a:ext cx="6804025" cy="58547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8013" y="1435100"/>
            <a:ext cx="4003675" cy="4692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6013" y="4802188"/>
            <a:ext cx="7300912" cy="56673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6013" y="612775"/>
            <a:ext cx="7300912" cy="4116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6013" y="5368925"/>
            <a:ext cx="7300912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013" y="1600200"/>
            <a:ext cx="10953750" cy="45275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23325" y="274638"/>
            <a:ext cx="2738438" cy="5853112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013" y="274638"/>
            <a:ext cx="8062912" cy="58531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3" y="2130919"/>
            <a:ext cx="10344309" cy="1470365"/>
          </a:xfrm>
          <a:prstGeom prst="rect">
            <a:avLst/>
          </a:prstGeom>
        </p:spPr>
        <p:txBody>
          <a:bodyPr lIns="108731" tIns="54366" rIns="108731" bIns="54366"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6" y="3887100"/>
            <a:ext cx="8518843" cy="1753006"/>
          </a:xfrm>
          <a:prstGeom prst="rect">
            <a:avLst/>
          </a:prstGeom>
        </p:spPr>
        <p:txBody>
          <a:bodyPr lIns="108731" tIns="54366" rIns="108731" bIns="54366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36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7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0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46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182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19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5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492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ko-K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08731" tIns="54366" rIns="108731" bIns="54366"/>
          <a:lstStyle/>
          <a:p>
            <a:fld id="{E756D7D3-A464-DB4F-84A1-5239E48D8AE1}" type="datetimeFigureOut">
              <a:rPr lang="en-US" smtClean="0"/>
              <a:pPr/>
              <a:t>9/17/2021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08731" tIns="54366" rIns="108731" bIns="54366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21672" y="6357822"/>
            <a:ext cx="2839614" cy="365210"/>
          </a:xfrm>
          <a:prstGeom prst="rect">
            <a:avLst/>
          </a:prstGeom>
        </p:spPr>
        <p:txBody>
          <a:bodyPr lIns="108731" tIns="54366" rIns="108731" bIns="54366"/>
          <a:lstStyle/>
          <a:p>
            <a:fld id="{9D7091C2-7D59-4C49-8DE5-E2A55CA87D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7252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2813" y="2130425"/>
            <a:ext cx="10344150" cy="1471613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5625" y="3887788"/>
            <a:ext cx="8518525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8013" y="1600200"/>
            <a:ext cx="10953750" cy="45275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2025" y="4408488"/>
            <a:ext cx="1034415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2025" y="2906713"/>
            <a:ext cx="10344150" cy="15017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8013" y="1600200"/>
            <a:ext cx="5400675" cy="45275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61088" y="1600200"/>
            <a:ext cx="5400675" cy="45275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8013" y="1535113"/>
            <a:ext cx="53768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8013" y="2174875"/>
            <a:ext cx="5376862" cy="39528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81725" y="1535113"/>
            <a:ext cx="53800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81725" y="2174875"/>
            <a:ext cx="5380038" cy="39528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1328" y="4407922"/>
            <a:ext cx="10344309" cy="1362390"/>
          </a:xfrm>
          <a:prstGeom prst="rect">
            <a:avLst/>
          </a:prstGeom>
        </p:spPr>
        <p:txBody>
          <a:bodyPr lIns="121780" tIns="60890" rIns="121780" bIns="60890" anchor="t"/>
          <a:lstStyle>
            <a:lvl1pPr algn="l">
              <a:defRPr sz="53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1328" y="2907386"/>
            <a:ext cx="10344309" cy="1500534"/>
          </a:xfrm>
          <a:prstGeom prst="rect">
            <a:avLst/>
          </a:prstGeom>
        </p:spPr>
        <p:txBody>
          <a:bodyPr lIns="121780" tIns="60890" rIns="121780" bIns="60890"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889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779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669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559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449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339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229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119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10656919" y="500836"/>
            <a:ext cx="570420" cy="429398"/>
          </a:xfrm>
          <a:prstGeom prst="rect">
            <a:avLst/>
          </a:prstGeom>
        </p:spPr>
        <p:txBody>
          <a:bodyPr/>
          <a:lstStyle/>
          <a:p>
            <a:fld id="{1E977328-0892-4E4A-BB75-013168C838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3050"/>
            <a:ext cx="4003675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57738" y="273050"/>
            <a:ext cx="6804025" cy="58547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8013" y="1435100"/>
            <a:ext cx="4003675" cy="4692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6013" y="4802188"/>
            <a:ext cx="7300912" cy="56673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6013" y="612775"/>
            <a:ext cx="7300912" cy="4116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6013" y="5368925"/>
            <a:ext cx="7300912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013" y="1600200"/>
            <a:ext cx="10953750" cy="45275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23325" y="274638"/>
            <a:ext cx="2738438" cy="5853112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013" y="274638"/>
            <a:ext cx="8062912" cy="58531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2813" y="2130425"/>
            <a:ext cx="10344150" cy="1471613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5625" y="3887788"/>
            <a:ext cx="8518525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8013" y="1600200"/>
            <a:ext cx="10953750" cy="45275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2025" y="4408488"/>
            <a:ext cx="1034415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2025" y="2906713"/>
            <a:ext cx="10344150" cy="15017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8013" y="1600200"/>
            <a:ext cx="5400675" cy="45275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61088" y="1600200"/>
            <a:ext cx="5400675" cy="45275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8013" y="1535113"/>
            <a:ext cx="53768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8013" y="2174875"/>
            <a:ext cx="5376862" cy="39528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81725" y="1535113"/>
            <a:ext cx="53800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81725" y="2174875"/>
            <a:ext cx="5380038" cy="39528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489" y="274702"/>
            <a:ext cx="10952798" cy="1143265"/>
          </a:xfrm>
          <a:prstGeom prst="rect">
            <a:avLst/>
          </a:prstGeom>
        </p:spPr>
        <p:txBody>
          <a:bodyPr lIns="121780" tIns="60890" rIns="121780" bIns="60890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8489" y="1600572"/>
            <a:ext cx="5374984" cy="4527011"/>
          </a:xfrm>
          <a:prstGeom prst="rect">
            <a:avLst/>
          </a:prstGeom>
        </p:spPr>
        <p:txBody>
          <a:bodyPr lIns="121780" tIns="60890" rIns="121780" bIns="60890"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86302" y="1600572"/>
            <a:ext cx="5374984" cy="4527011"/>
          </a:xfrm>
          <a:prstGeom prst="rect">
            <a:avLst/>
          </a:prstGeom>
        </p:spPr>
        <p:txBody>
          <a:bodyPr lIns="121780" tIns="60890" rIns="121780" bIns="60890"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10656919" y="500836"/>
            <a:ext cx="570420" cy="429398"/>
          </a:xfrm>
          <a:prstGeom prst="rect">
            <a:avLst/>
          </a:prstGeom>
        </p:spPr>
        <p:txBody>
          <a:bodyPr/>
          <a:lstStyle/>
          <a:p>
            <a:fld id="{1E977328-0892-4E4A-BB75-013168C838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3050"/>
            <a:ext cx="4003675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57738" y="273050"/>
            <a:ext cx="6804025" cy="58547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8013" y="1435100"/>
            <a:ext cx="4003675" cy="4692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6013" y="4802188"/>
            <a:ext cx="7300912" cy="56673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6013" y="612775"/>
            <a:ext cx="7300912" cy="4116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6013" y="5368925"/>
            <a:ext cx="7300912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013" y="1600200"/>
            <a:ext cx="10953750" cy="45275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23325" y="274638"/>
            <a:ext cx="2738438" cy="5853112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013" y="274638"/>
            <a:ext cx="8062912" cy="58531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738079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976320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423335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7243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489" y="274702"/>
            <a:ext cx="10952798" cy="1143265"/>
          </a:xfrm>
          <a:prstGeom prst="rect">
            <a:avLst/>
          </a:prstGeom>
        </p:spPr>
        <p:txBody>
          <a:bodyPr lIns="121780" tIns="60890" rIns="121780" bIns="60890"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8489" y="1535469"/>
            <a:ext cx="5377097" cy="639911"/>
          </a:xfrm>
          <a:prstGeom prst="rect">
            <a:avLst/>
          </a:prstGeom>
        </p:spPr>
        <p:txBody>
          <a:bodyPr lIns="121780" tIns="60890" rIns="121780" bIns="60890" anchor="b"/>
          <a:lstStyle>
            <a:lvl1pPr marL="0" indent="0">
              <a:buNone/>
              <a:defRPr sz="3200" b="1"/>
            </a:lvl1pPr>
            <a:lvl2pPr marL="608899" indent="0">
              <a:buNone/>
              <a:defRPr sz="2700" b="1"/>
            </a:lvl2pPr>
            <a:lvl3pPr marL="1217798" indent="0">
              <a:buNone/>
              <a:defRPr sz="2400" b="1"/>
            </a:lvl3pPr>
            <a:lvl4pPr marL="1826697" indent="0">
              <a:buNone/>
              <a:defRPr sz="2100" b="1"/>
            </a:lvl4pPr>
            <a:lvl5pPr marL="2435596" indent="0">
              <a:buNone/>
              <a:defRPr sz="2100" b="1"/>
            </a:lvl5pPr>
            <a:lvl6pPr marL="3044495" indent="0">
              <a:buNone/>
              <a:defRPr sz="2100" b="1"/>
            </a:lvl6pPr>
            <a:lvl7pPr marL="3653394" indent="0">
              <a:buNone/>
              <a:defRPr sz="2100" b="1"/>
            </a:lvl7pPr>
            <a:lvl8pPr marL="4262293" indent="0">
              <a:buNone/>
              <a:defRPr sz="2100" b="1"/>
            </a:lvl8pPr>
            <a:lvl9pPr marL="4871192" indent="0">
              <a:buNone/>
              <a:defRPr sz="21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8489" y="2175378"/>
            <a:ext cx="5377097" cy="3952203"/>
          </a:xfrm>
          <a:prstGeom prst="rect">
            <a:avLst/>
          </a:prstGeom>
        </p:spPr>
        <p:txBody>
          <a:bodyPr lIns="121780" tIns="60890" rIns="121780" bIns="60890"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82078" y="1535469"/>
            <a:ext cx="5379210" cy="639911"/>
          </a:xfrm>
          <a:prstGeom prst="rect">
            <a:avLst/>
          </a:prstGeom>
        </p:spPr>
        <p:txBody>
          <a:bodyPr lIns="121780" tIns="60890" rIns="121780" bIns="60890" anchor="b"/>
          <a:lstStyle>
            <a:lvl1pPr marL="0" indent="0">
              <a:buNone/>
              <a:defRPr sz="3200" b="1"/>
            </a:lvl1pPr>
            <a:lvl2pPr marL="608899" indent="0">
              <a:buNone/>
              <a:defRPr sz="2700" b="1"/>
            </a:lvl2pPr>
            <a:lvl3pPr marL="1217798" indent="0">
              <a:buNone/>
              <a:defRPr sz="2400" b="1"/>
            </a:lvl3pPr>
            <a:lvl4pPr marL="1826697" indent="0">
              <a:buNone/>
              <a:defRPr sz="2100" b="1"/>
            </a:lvl4pPr>
            <a:lvl5pPr marL="2435596" indent="0">
              <a:buNone/>
              <a:defRPr sz="2100" b="1"/>
            </a:lvl5pPr>
            <a:lvl6pPr marL="3044495" indent="0">
              <a:buNone/>
              <a:defRPr sz="2100" b="1"/>
            </a:lvl6pPr>
            <a:lvl7pPr marL="3653394" indent="0">
              <a:buNone/>
              <a:defRPr sz="2100" b="1"/>
            </a:lvl7pPr>
            <a:lvl8pPr marL="4262293" indent="0">
              <a:buNone/>
              <a:defRPr sz="2100" b="1"/>
            </a:lvl8pPr>
            <a:lvl9pPr marL="4871192" indent="0">
              <a:buNone/>
              <a:defRPr sz="21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82078" y="2175378"/>
            <a:ext cx="5379210" cy="3952203"/>
          </a:xfrm>
          <a:prstGeom prst="rect">
            <a:avLst/>
          </a:prstGeom>
        </p:spPr>
        <p:txBody>
          <a:bodyPr lIns="121780" tIns="60890" rIns="121780" bIns="60890"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10656919" y="500836"/>
            <a:ext cx="570420" cy="429398"/>
          </a:xfrm>
          <a:prstGeom prst="rect">
            <a:avLst/>
          </a:prstGeom>
        </p:spPr>
        <p:txBody>
          <a:bodyPr/>
          <a:lstStyle/>
          <a:p>
            <a:fld id="{1E977328-0892-4E4A-BB75-013168C838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2813" y="2130425"/>
            <a:ext cx="10344150" cy="147161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5625" y="3887788"/>
            <a:ext cx="8518525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2025" y="4408488"/>
            <a:ext cx="103441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2025" y="2906713"/>
            <a:ext cx="10344150" cy="15017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8013" y="1600200"/>
            <a:ext cx="5400675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61088" y="1600200"/>
            <a:ext cx="5400675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8013" y="1535113"/>
            <a:ext cx="53768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8013" y="2174875"/>
            <a:ext cx="5376862" cy="39528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81725" y="1535113"/>
            <a:ext cx="53800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81725" y="2174875"/>
            <a:ext cx="5380038" cy="39528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3050"/>
            <a:ext cx="400367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57738" y="273050"/>
            <a:ext cx="6804025" cy="58547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8013" y="1435100"/>
            <a:ext cx="4003675" cy="46926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6013" y="4802188"/>
            <a:ext cx="7300912" cy="5667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6013" y="612775"/>
            <a:ext cx="7300912" cy="41163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6013" y="5368925"/>
            <a:ext cx="7300912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489" y="274702"/>
            <a:ext cx="10952798" cy="1143265"/>
          </a:xfrm>
          <a:prstGeom prst="rect">
            <a:avLst/>
          </a:prstGeom>
        </p:spPr>
        <p:txBody>
          <a:bodyPr lIns="121780" tIns="60890" rIns="121780" bIns="60890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10656919" y="500836"/>
            <a:ext cx="570420" cy="429398"/>
          </a:xfrm>
          <a:prstGeom prst="rect">
            <a:avLst/>
          </a:prstGeom>
        </p:spPr>
        <p:txBody>
          <a:bodyPr/>
          <a:lstStyle/>
          <a:p>
            <a:fld id="{1E977328-0892-4E4A-BB75-013168C838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23325" y="274638"/>
            <a:ext cx="2738438" cy="5853112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013" y="274638"/>
            <a:ext cx="8062912" cy="5853112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2813" y="2130425"/>
            <a:ext cx="10344150" cy="147161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5625" y="3887788"/>
            <a:ext cx="8518525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2025" y="4408488"/>
            <a:ext cx="103441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2025" y="2906713"/>
            <a:ext cx="10344150" cy="15017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8013" y="1600200"/>
            <a:ext cx="5400675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61088" y="1600200"/>
            <a:ext cx="5400675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8013" y="1535113"/>
            <a:ext cx="53768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8013" y="2174875"/>
            <a:ext cx="5376862" cy="39528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81725" y="1535113"/>
            <a:ext cx="53800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81725" y="2174875"/>
            <a:ext cx="5380038" cy="39528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3050"/>
            <a:ext cx="400367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57738" y="273050"/>
            <a:ext cx="6804025" cy="58547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8013" y="1435100"/>
            <a:ext cx="4003675" cy="46926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6013" y="4802188"/>
            <a:ext cx="7300912" cy="5667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6013" y="612775"/>
            <a:ext cx="7300912" cy="41163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6013" y="5368925"/>
            <a:ext cx="7300912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10656919" y="500836"/>
            <a:ext cx="570420" cy="429398"/>
          </a:xfrm>
          <a:prstGeom prst="rect">
            <a:avLst/>
          </a:prstGeom>
        </p:spPr>
        <p:txBody>
          <a:bodyPr/>
          <a:lstStyle/>
          <a:p>
            <a:fld id="{1E977328-0892-4E4A-BB75-013168C838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23325" y="274638"/>
            <a:ext cx="2738438" cy="5853112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013" y="274638"/>
            <a:ext cx="8062912" cy="5853112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491" y="273112"/>
            <a:ext cx="4003772" cy="1162320"/>
          </a:xfrm>
          <a:prstGeom prst="rect">
            <a:avLst/>
          </a:prstGeom>
        </p:spPr>
        <p:txBody>
          <a:bodyPr lIns="121780" tIns="60890" rIns="121780" bIns="60890" anchor="b"/>
          <a:lstStyle>
            <a:lvl1pPr algn="l">
              <a:defRPr sz="27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58044" y="273114"/>
            <a:ext cx="6803242" cy="5854469"/>
          </a:xfrm>
          <a:prstGeom prst="rect">
            <a:avLst/>
          </a:prstGeom>
        </p:spPr>
        <p:txBody>
          <a:bodyPr lIns="121780" tIns="60890" rIns="121780" bIns="60890"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8491" y="1435434"/>
            <a:ext cx="4003772" cy="4692149"/>
          </a:xfrm>
          <a:prstGeom prst="rect">
            <a:avLst/>
          </a:prstGeom>
        </p:spPr>
        <p:txBody>
          <a:bodyPr lIns="121780" tIns="60890" rIns="121780" bIns="60890"/>
          <a:lstStyle>
            <a:lvl1pPr marL="0" indent="0">
              <a:buNone/>
              <a:defRPr sz="1900"/>
            </a:lvl1pPr>
            <a:lvl2pPr marL="608899" indent="0">
              <a:buNone/>
              <a:defRPr sz="1600"/>
            </a:lvl2pPr>
            <a:lvl3pPr marL="1217798" indent="0">
              <a:buNone/>
              <a:defRPr sz="1300"/>
            </a:lvl3pPr>
            <a:lvl4pPr marL="1826697" indent="0">
              <a:buNone/>
              <a:defRPr sz="1200"/>
            </a:lvl4pPr>
            <a:lvl5pPr marL="2435596" indent="0">
              <a:buNone/>
              <a:defRPr sz="1200"/>
            </a:lvl5pPr>
            <a:lvl6pPr marL="3044495" indent="0">
              <a:buNone/>
              <a:defRPr sz="1200"/>
            </a:lvl6pPr>
            <a:lvl7pPr marL="3653394" indent="0">
              <a:buNone/>
              <a:defRPr sz="1200"/>
            </a:lvl7pPr>
            <a:lvl8pPr marL="4262293" indent="0">
              <a:buNone/>
              <a:defRPr sz="1200"/>
            </a:lvl8pPr>
            <a:lvl9pPr marL="4871192" indent="0">
              <a:buNone/>
              <a:defRPr sz="1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5361" y="4801712"/>
            <a:ext cx="7301865" cy="566870"/>
          </a:xfrm>
          <a:prstGeom prst="rect">
            <a:avLst/>
          </a:prstGeom>
        </p:spPr>
        <p:txBody>
          <a:bodyPr lIns="121780" tIns="60890" rIns="121780" bIns="60890" anchor="b"/>
          <a:lstStyle>
            <a:lvl1pPr algn="l">
              <a:defRPr sz="27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5361" y="612916"/>
            <a:ext cx="7301865" cy="4115753"/>
          </a:xfrm>
          <a:prstGeom prst="rect">
            <a:avLst/>
          </a:prstGeom>
        </p:spPr>
        <p:txBody>
          <a:bodyPr lIns="121780" tIns="60890" rIns="121780" bIns="60890"/>
          <a:lstStyle>
            <a:lvl1pPr marL="0" indent="0">
              <a:buNone/>
              <a:defRPr sz="4300"/>
            </a:lvl1pPr>
            <a:lvl2pPr marL="608899" indent="0">
              <a:buNone/>
              <a:defRPr sz="3700"/>
            </a:lvl2pPr>
            <a:lvl3pPr marL="1217798" indent="0">
              <a:buNone/>
              <a:defRPr sz="3200"/>
            </a:lvl3pPr>
            <a:lvl4pPr marL="1826697" indent="0">
              <a:buNone/>
              <a:defRPr sz="2700"/>
            </a:lvl4pPr>
            <a:lvl5pPr marL="2435596" indent="0">
              <a:buNone/>
              <a:defRPr sz="2700"/>
            </a:lvl5pPr>
            <a:lvl6pPr marL="3044495" indent="0">
              <a:buNone/>
              <a:defRPr sz="2700"/>
            </a:lvl6pPr>
            <a:lvl7pPr marL="3653394" indent="0">
              <a:buNone/>
              <a:defRPr sz="2700"/>
            </a:lvl7pPr>
            <a:lvl8pPr marL="4262293" indent="0">
              <a:buNone/>
              <a:defRPr sz="2700"/>
            </a:lvl8pPr>
            <a:lvl9pPr marL="4871192" indent="0">
              <a:buNone/>
              <a:defRPr sz="27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5361" y="5368581"/>
            <a:ext cx="7301865" cy="805049"/>
          </a:xfrm>
          <a:prstGeom prst="rect">
            <a:avLst/>
          </a:prstGeom>
        </p:spPr>
        <p:txBody>
          <a:bodyPr lIns="121780" tIns="60890" rIns="121780" bIns="60890"/>
          <a:lstStyle>
            <a:lvl1pPr marL="0" indent="0">
              <a:buNone/>
              <a:defRPr sz="1900"/>
            </a:lvl1pPr>
            <a:lvl2pPr marL="608899" indent="0">
              <a:buNone/>
              <a:defRPr sz="1600"/>
            </a:lvl2pPr>
            <a:lvl3pPr marL="1217798" indent="0">
              <a:buNone/>
              <a:defRPr sz="1300"/>
            </a:lvl3pPr>
            <a:lvl4pPr marL="1826697" indent="0">
              <a:buNone/>
              <a:defRPr sz="1200"/>
            </a:lvl4pPr>
            <a:lvl5pPr marL="2435596" indent="0">
              <a:buNone/>
              <a:defRPr sz="1200"/>
            </a:lvl5pPr>
            <a:lvl6pPr marL="3044495" indent="0">
              <a:buNone/>
              <a:defRPr sz="1200"/>
            </a:lvl6pPr>
            <a:lvl7pPr marL="3653394" indent="0">
              <a:buNone/>
              <a:defRPr sz="1200"/>
            </a:lvl7pPr>
            <a:lvl8pPr marL="4262293" indent="0">
              <a:buNone/>
              <a:defRPr sz="1200"/>
            </a:lvl8pPr>
            <a:lvl9pPr marL="4871192" indent="0">
              <a:buNone/>
              <a:defRPr sz="1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10656919" y="500836"/>
            <a:ext cx="570420" cy="429398"/>
          </a:xfrm>
          <a:prstGeom prst="rect">
            <a:avLst/>
          </a:prstGeom>
        </p:spPr>
        <p:txBody>
          <a:bodyPr/>
          <a:lstStyle/>
          <a:p>
            <a:fld id="{1E977328-0892-4E4A-BB75-013168C838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3" name="직선 연결선 72"/>
          <p:cNvCxnSpPr/>
          <p:nvPr userDrawn="1"/>
        </p:nvCxnSpPr>
        <p:spPr>
          <a:xfrm rot="5400000">
            <a:off x="906426" y="3822703"/>
            <a:ext cx="4499800" cy="794"/>
          </a:xfrm>
          <a:prstGeom prst="line">
            <a:avLst/>
          </a:prstGeom>
          <a:ln w="25400">
            <a:solidFill>
              <a:srgbClr val="D6DC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슬라이드 번호 개체 틀 6"/>
          <p:cNvSpPr txBox="1">
            <a:spLocks/>
          </p:cNvSpPr>
          <p:nvPr userDrawn="1"/>
        </p:nvSpPr>
        <p:spPr>
          <a:xfrm>
            <a:off x="655599" y="6287314"/>
            <a:ext cx="570420" cy="42939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121779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977328-0892-4E4A-BB75-013168C83886}" type="slidenum">
              <a:rPr kumimoji="0" lang="ko-KR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666699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pPr marL="0" marR="0" lvl="0" indent="0" algn="ctr" defTabSz="121779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666699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pic>
        <p:nvPicPr>
          <p:cNvPr id="77" name="그림 76" descr="안전보건공단 CI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1441417" y="6287314"/>
            <a:ext cx="790576" cy="260425"/>
          </a:xfrm>
          <a:prstGeom prst="rect">
            <a:avLst/>
          </a:prstGeom>
        </p:spPr>
      </p:pic>
      <p:sp>
        <p:nvSpPr>
          <p:cNvPr id="80" name="직사각형 79"/>
          <p:cNvSpPr/>
          <p:nvPr userDrawn="1"/>
        </p:nvSpPr>
        <p:spPr>
          <a:xfrm>
            <a:off x="655599" y="6644504"/>
            <a:ext cx="10858576" cy="215084"/>
          </a:xfrm>
          <a:prstGeom prst="rect">
            <a:avLst/>
          </a:prstGeom>
          <a:solidFill>
            <a:srgbClr val="C8B5E1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Rectangle 6"/>
          <p:cNvSpPr>
            <a:spLocks noChangeArrowheads="1"/>
          </p:cNvSpPr>
          <p:nvPr userDrawn="1"/>
        </p:nvSpPr>
        <p:spPr bwMode="auto">
          <a:xfrm>
            <a:off x="655599" y="357960"/>
            <a:ext cx="10858576" cy="709610"/>
          </a:xfrm>
          <a:prstGeom prst="rect">
            <a:avLst/>
          </a:prstGeom>
          <a:solidFill>
            <a:srgbClr val="6666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1" name="Rectangle 14"/>
          <p:cNvSpPr>
            <a:spLocks noChangeArrowheads="1"/>
          </p:cNvSpPr>
          <p:nvPr userDrawn="1"/>
        </p:nvSpPr>
        <p:spPr bwMode="auto">
          <a:xfrm>
            <a:off x="655599" y="357960"/>
            <a:ext cx="1857388" cy="709610"/>
          </a:xfrm>
          <a:prstGeom prst="rect">
            <a:avLst/>
          </a:prstGeom>
          <a:solidFill>
            <a:srgbClr val="C8B5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62" name="그룹 61"/>
          <p:cNvGrpSpPr/>
          <p:nvPr userDrawn="1"/>
        </p:nvGrpSpPr>
        <p:grpSpPr>
          <a:xfrm>
            <a:off x="2727301" y="215084"/>
            <a:ext cx="1000132" cy="1143008"/>
            <a:chOff x="1012789" y="215084"/>
            <a:chExt cx="1071570" cy="1143008"/>
          </a:xfrm>
        </p:grpSpPr>
        <p:sp>
          <p:nvSpPr>
            <p:cNvPr id="57" name="Freeform 13"/>
            <p:cNvSpPr>
              <a:spLocks/>
            </p:cNvSpPr>
            <p:nvPr/>
          </p:nvSpPr>
          <p:spPr bwMode="auto">
            <a:xfrm>
              <a:off x="1012789" y="215084"/>
              <a:ext cx="928694" cy="1143008"/>
            </a:xfrm>
            <a:custGeom>
              <a:avLst/>
              <a:gdLst>
                <a:gd name="T0" fmla="*/ 776 w 776"/>
                <a:gd name="T1" fmla="*/ 728 h 906"/>
                <a:gd name="T2" fmla="*/ 388 w 776"/>
                <a:gd name="T3" fmla="*/ 906 h 906"/>
                <a:gd name="T4" fmla="*/ 0 w 776"/>
                <a:gd name="T5" fmla="*/ 728 h 906"/>
                <a:gd name="T6" fmla="*/ 0 w 776"/>
                <a:gd name="T7" fmla="*/ 0 h 906"/>
                <a:gd name="T8" fmla="*/ 776 w 776"/>
                <a:gd name="T9" fmla="*/ 0 h 906"/>
                <a:gd name="T10" fmla="*/ 776 w 776"/>
                <a:gd name="T11" fmla="*/ 728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6" h="906">
                  <a:moveTo>
                    <a:pt x="776" y="728"/>
                  </a:moveTo>
                  <a:lnTo>
                    <a:pt x="388" y="906"/>
                  </a:lnTo>
                  <a:lnTo>
                    <a:pt x="0" y="728"/>
                  </a:lnTo>
                  <a:lnTo>
                    <a:pt x="0" y="0"/>
                  </a:lnTo>
                  <a:lnTo>
                    <a:pt x="776" y="0"/>
                  </a:lnTo>
                  <a:lnTo>
                    <a:pt x="776" y="728"/>
                  </a:lnTo>
                  <a:close/>
                </a:path>
              </a:pathLst>
            </a:custGeom>
            <a:solidFill>
              <a:srgbClr val="33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8" name="Freeform 11"/>
            <p:cNvSpPr>
              <a:spLocks/>
            </p:cNvSpPr>
            <p:nvPr/>
          </p:nvSpPr>
          <p:spPr bwMode="auto">
            <a:xfrm>
              <a:off x="1941483" y="215084"/>
              <a:ext cx="142876" cy="142876"/>
            </a:xfrm>
            <a:custGeom>
              <a:avLst/>
              <a:gdLst/>
              <a:ahLst/>
              <a:cxnLst/>
              <a:rect l="l" t="t" r="r" b="b"/>
              <a:pathLst>
                <a:path w="88900" h="88900">
                  <a:moveTo>
                    <a:pt x="0" y="0"/>
                  </a:moveTo>
                  <a:lnTo>
                    <a:pt x="88900" y="88900"/>
                  </a:lnTo>
                  <a:lnTo>
                    <a:pt x="0" y="88900"/>
                  </a:lnTo>
                  <a:close/>
                </a:path>
              </a:pathLst>
            </a:custGeom>
            <a:solidFill>
              <a:srgbClr val="597C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pic>
        <p:nvPicPr>
          <p:cNvPr id="79" name="그림 78" descr="책제목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869914" y="519870"/>
            <a:ext cx="1357321" cy="338156"/>
          </a:xfrm>
          <a:prstGeom prst="rect">
            <a:avLst/>
          </a:prstGeom>
        </p:spPr>
      </p:pic>
      <p:sp>
        <p:nvSpPr>
          <p:cNvPr id="24" name="Rectangle 14"/>
          <p:cNvSpPr>
            <a:spLocks noChangeArrowheads="1"/>
          </p:cNvSpPr>
          <p:nvPr userDrawn="1"/>
        </p:nvSpPr>
        <p:spPr bwMode="auto">
          <a:xfrm>
            <a:off x="655599" y="357960"/>
            <a:ext cx="1857388" cy="709610"/>
          </a:xfrm>
          <a:prstGeom prst="rect">
            <a:avLst/>
          </a:prstGeom>
          <a:solidFill>
            <a:srgbClr val="C8B5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1217798" rtl="0" eaLnBrk="1" latinLnBrk="1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6674" indent="-456674" algn="l" defTabSz="1217798" rtl="0" eaLnBrk="1" latinLnBrk="1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89461" indent="-380562" algn="l" defTabSz="1217798" rtl="0" eaLnBrk="1" latinLnBrk="1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2247" indent="-304449" algn="l" defTabSz="1217798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1146" indent="-304449" algn="l" defTabSz="1217798" rtl="0" eaLnBrk="1" latinLnBrk="1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0045" indent="-304449" algn="l" defTabSz="1217798" rtl="0" eaLnBrk="1" latinLnBrk="1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48944" indent="-304449" algn="l" defTabSz="1217798" rtl="0" eaLnBrk="1" latinLnBrk="1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57843" indent="-304449" algn="l" defTabSz="1217798" rtl="0" eaLnBrk="1" latinLnBrk="1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66742" indent="-304449" algn="l" defTabSz="1217798" rtl="0" eaLnBrk="1" latinLnBrk="1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75641" indent="-304449" algn="l" defTabSz="1217798" rtl="0" eaLnBrk="1" latinLnBrk="1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8899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7798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6697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5596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4495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3394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2293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1192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655599" y="357960"/>
            <a:ext cx="10858576" cy="709610"/>
          </a:xfrm>
          <a:prstGeom prst="rect">
            <a:avLst/>
          </a:prstGeom>
          <a:solidFill>
            <a:srgbClr val="6666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8" name="Rectangle 14"/>
          <p:cNvSpPr>
            <a:spLocks noChangeArrowheads="1"/>
          </p:cNvSpPr>
          <p:nvPr userDrawn="1"/>
        </p:nvSpPr>
        <p:spPr bwMode="auto">
          <a:xfrm>
            <a:off x="655599" y="357960"/>
            <a:ext cx="1857388" cy="709610"/>
          </a:xfrm>
          <a:prstGeom prst="rect">
            <a:avLst/>
          </a:prstGeom>
          <a:solidFill>
            <a:srgbClr val="C8B5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10" name="그룹 9"/>
          <p:cNvGrpSpPr/>
          <p:nvPr userDrawn="1"/>
        </p:nvGrpSpPr>
        <p:grpSpPr>
          <a:xfrm>
            <a:off x="2727301" y="215084"/>
            <a:ext cx="1000132" cy="1143008"/>
            <a:chOff x="1012789" y="215084"/>
            <a:chExt cx="1071570" cy="1143008"/>
          </a:xfrm>
        </p:grpSpPr>
        <p:sp>
          <p:nvSpPr>
            <p:cNvPr id="11" name="Freeform 13"/>
            <p:cNvSpPr>
              <a:spLocks/>
            </p:cNvSpPr>
            <p:nvPr/>
          </p:nvSpPr>
          <p:spPr bwMode="auto">
            <a:xfrm>
              <a:off x="1012789" y="215084"/>
              <a:ext cx="928694" cy="1143008"/>
            </a:xfrm>
            <a:custGeom>
              <a:avLst/>
              <a:gdLst>
                <a:gd name="T0" fmla="*/ 776 w 776"/>
                <a:gd name="T1" fmla="*/ 728 h 906"/>
                <a:gd name="T2" fmla="*/ 388 w 776"/>
                <a:gd name="T3" fmla="*/ 906 h 906"/>
                <a:gd name="T4" fmla="*/ 0 w 776"/>
                <a:gd name="T5" fmla="*/ 728 h 906"/>
                <a:gd name="T6" fmla="*/ 0 w 776"/>
                <a:gd name="T7" fmla="*/ 0 h 906"/>
                <a:gd name="T8" fmla="*/ 776 w 776"/>
                <a:gd name="T9" fmla="*/ 0 h 906"/>
                <a:gd name="T10" fmla="*/ 776 w 776"/>
                <a:gd name="T11" fmla="*/ 728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6" h="906">
                  <a:moveTo>
                    <a:pt x="776" y="728"/>
                  </a:moveTo>
                  <a:lnTo>
                    <a:pt x="388" y="906"/>
                  </a:lnTo>
                  <a:lnTo>
                    <a:pt x="0" y="728"/>
                  </a:lnTo>
                  <a:lnTo>
                    <a:pt x="0" y="0"/>
                  </a:lnTo>
                  <a:lnTo>
                    <a:pt x="776" y="0"/>
                  </a:lnTo>
                  <a:lnTo>
                    <a:pt x="776" y="728"/>
                  </a:lnTo>
                  <a:close/>
                </a:path>
              </a:pathLst>
            </a:custGeom>
            <a:solidFill>
              <a:srgbClr val="33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1941483" y="215084"/>
              <a:ext cx="142876" cy="142876"/>
            </a:xfrm>
            <a:custGeom>
              <a:avLst/>
              <a:gdLst/>
              <a:ahLst/>
              <a:cxnLst/>
              <a:rect l="l" t="t" r="r" b="b"/>
              <a:pathLst>
                <a:path w="88900" h="88900">
                  <a:moveTo>
                    <a:pt x="0" y="0"/>
                  </a:moveTo>
                  <a:lnTo>
                    <a:pt x="88900" y="88900"/>
                  </a:lnTo>
                  <a:lnTo>
                    <a:pt x="0" y="88900"/>
                  </a:lnTo>
                  <a:close/>
                </a:path>
              </a:pathLst>
            </a:custGeom>
            <a:solidFill>
              <a:srgbClr val="597C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cxnSp>
        <p:nvCxnSpPr>
          <p:cNvPr id="15" name="직선 연결선 14"/>
          <p:cNvCxnSpPr/>
          <p:nvPr userDrawn="1"/>
        </p:nvCxnSpPr>
        <p:spPr>
          <a:xfrm rot="5400000">
            <a:off x="906426" y="3822703"/>
            <a:ext cx="4499800" cy="794"/>
          </a:xfrm>
          <a:prstGeom prst="line">
            <a:avLst/>
          </a:prstGeom>
          <a:ln w="25400">
            <a:solidFill>
              <a:srgbClr val="D6DC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슬라이드 번호 개체 틀 6"/>
          <p:cNvSpPr txBox="1">
            <a:spLocks/>
          </p:cNvSpPr>
          <p:nvPr userDrawn="1"/>
        </p:nvSpPr>
        <p:spPr>
          <a:xfrm>
            <a:off x="655599" y="6287314"/>
            <a:ext cx="570420" cy="42939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121779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977328-0892-4E4A-BB75-013168C83886}" type="slidenum">
              <a:rPr kumimoji="0" lang="ko-KR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666699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pPr marL="0" marR="0" lvl="0" indent="0" algn="ctr" defTabSz="121779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666699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pic>
        <p:nvPicPr>
          <p:cNvPr id="17" name="그림 16" descr="안전보건공단 CI.jp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1441417" y="6287314"/>
            <a:ext cx="790576" cy="260425"/>
          </a:xfrm>
          <a:prstGeom prst="rect">
            <a:avLst/>
          </a:prstGeom>
        </p:spPr>
      </p:pic>
      <p:pic>
        <p:nvPicPr>
          <p:cNvPr id="18" name="그림 17" descr="책제목.png"/>
          <p:cNvPicPr>
            <a:picLocks noChangeAspect="1"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>
            <a:off x="869914" y="519870"/>
            <a:ext cx="1357321" cy="338156"/>
          </a:xfrm>
          <a:prstGeom prst="rect">
            <a:avLst/>
          </a:prstGeom>
        </p:spPr>
      </p:pic>
      <p:sp>
        <p:nvSpPr>
          <p:cNvPr id="19" name="직사각형 18"/>
          <p:cNvSpPr/>
          <p:nvPr userDrawn="1"/>
        </p:nvSpPr>
        <p:spPr>
          <a:xfrm>
            <a:off x="655599" y="6644504"/>
            <a:ext cx="10858576" cy="215084"/>
          </a:xfrm>
          <a:prstGeom prst="rect">
            <a:avLst/>
          </a:prstGeom>
          <a:solidFill>
            <a:srgbClr val="C8B5E1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Rectangle 14"/>
          <p:cNvSpPr>
            <a:spLocks noChangeArrowheads="1"/>
          </p:cNvSpPr>
          <p:nvPr userDrawn="1"/>
        </p:nvSpPr>
        <p:spPr bwMode="auto">
          <a:xfrm>
            <a:off x="727037" y="357960"/>
            <a:ext cx="1857388" cy="709610"/>
          </a:xfrm>
          <a:prstGeom prst="rect">
            <a:avLst/>
          </a:prstGeom>
          <a:solidFill>
            <a:srgbClr val="C8B5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720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655599" y="357960"/>
            <a:ext cx="10858576" cy="709610"/>
          </a:xfrm>
          <a:prstGeom prst="rect">
            <a:avLst/>
          </a:prstGeom>
          <a:solidFill>
            <a:srgbClr val="6666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8" name="Rectangle 14"/>
          <p:cNvSpPr>
            <a:spLocks noChangeArrowheads="1"/>
          </p:cNvSpPr>
          <p:nvPr userDrawn="1"/>
        </p:nvSpPr>
        <p:spPr bwMode="auto">
          <a:xfrm>
            <a:off x="655599" y="357960"/>
            <a:ext cx="1857388" cy="709610"/>
          </a:xfrm>
          <a:prstGeom prst="rect">
            <a:avLst/>
          </a:prstGeom>
          <a:solidFill>
            <a:srgbClr val="C8B5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10" name="그룹 9"/>
          <p:cNvGrpSpPr/>
          <p:nvPr userDrawn="1"/>
        </p:nvGrpSpPr>
        <p:grpSpPr>
          <a:xfrm>
            <a:off x="2727301" y="215084"/>
            <a:ext cx="1000132" cy="1143008"/>
            <a:chOff x="1012789" y="215084"/>
            <a:chExt cx="1071570" cy="1143008"/>
          </a:xfrm>
        </p:grpSpPr>
        <p:sp>
          <p:nvSpPr>
            <p:cNvPr id="11" name="Freeform 13"/>
            <p:cNvSpPr>
              <a:spLocks/>
            </p:cNvSpPr>
            <p:nvPr/>
          </p:nvSpPr>
          <p:spPr bwMode="auto">
            <a:xfrm>
              <a:off x="1012789" y="215084"/>
              <a:ext cx="928694" cy="1143008"/>
            </a:xfrm>
            <a:custGeom>
              <a:avLst/>
              <a:gdLst>
                <a:gd name="T0" fmla="*/ 776 w 776"/>
                <a:gd name="T1" fmla="*/ 728 h 906"/>
                <a:gd name="T2" fmla="*/ 388 w 776"/>
                <a:gd name="T3" fmla="*/ 906 h 906"/>
                <a:gd name="T4" fmla="*/ 0 w 776"/>
                <a:gd name="T5" fmla="*/ 728 h 906"/>
                <a:gd name="T6" fmla="*/ 0 w 776"/>
                <a:gd name="T7" fmla="*/ 0 h 906"/>
                <a:gd name="T8" fmla="*/ 776 w 776"/>
                <a:gd name="T9" fmla="*/ 0 h 906"/>
                <a:gd name="T10" fmla="*/ 776 w 776"/>
                <a:gd name="T11" fmla="*/ 728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6" h="906">
                  <a:moveTo>
                    <a:pt x="776" y="728"/>
                  </a:moveTo>
                  <a:lnTo>
                    <a:pt x="388" y="906"/>
                  </a:lnTo>
                  <a:lnTo>
                    <a:pt x="0" y="728"/>
                  </a:lnTo>
                  <a:lnTo>
                    <a:pt x="0" y="0"/>
                  </a:lnTo>
                  <a:lnTo>
                    <a:pt x="776" y="0"/>
                  </a:lnTo>
                  <a:lnTo>
                    <a:pt x="776" y="728"/>
                  </a:lnTo>
                  <a:close/>
                </a:path>
              </a:pathLst>
            </a:custGeom>
            <a:solidFill>
              <a:srgbClr val="33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1941483" y="215084"/>
              <a:ext cx="142876" cy="142876"/>
            </a:xfrm>
            <a:custGeom>
              <a:avLst/>
              <a:gdLst/>
              <a:ahLst/>
              <a:cxnLst/>
              <a:rect l="l" t="t" r="r" b="b"/>
              <a:pathLst>
                <a:path w="88900" h="88900">
                  <a:moveTo>
                    <a:pt x="0" y="0"/>
                  </a:moveTo>
                  <a:lnTo>
                    <a:pt x="88900" y="88900"/>
                  </a:lnTo>
                  <a:lnTo>
                    <a:pt x="0" y="88900"/>
                  </a:lnTo>
                  <a:close/>
                </a:path>
              </a:pathLst>
            </a:custGeom>
            <a:solidFill>
              <a:srgbClr val="597C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cxnSp>
        <p:nvCxnSpPr>
          <p:cNvPr id="14" name="직선 연결선 13"/>
          <p:cNvCxnSpPr/>
          <p:nvPr userDrawn="1"/>
        </p:nvCxnSpPr>
        <p:spPr>
          <a:xfrm rot="5400000">
            <a:off x="906426" y="3822703"/>
            <a:ext cx="4499800" cy="794"/>
          </a:xfrm>
          <a:prstGeom prst="line">
            <a:avLst/>
          </a:prstGeom>
          <a:ln w="25400">
            <a:solidFill>
              <a:srgbClr val="D6DC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슬라이드 번호 개체 틀 6"/>
          <p:cNvSpPr txBox="1">
            <a:spLocks/>
          </p:cNvSpPr>
          <p:nvPr userDrawn="1"/>
        </p:nvSpPr>
        <p:spPr>
          <a:xfrm>
            <a:off x="655599" y="6287314"/>
            <a:ext cx="570420" cy="42939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121779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977328-0892-4E4A-BB75-013168C83886}" type="slidenum">
              <a:rPr kumimoji="0" lang="ko-KR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666699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pPr marL="0" marR="0" lvl="0" indent="0" algn="ctr" defTabSz="121779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666699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pic>
        <p:nvPicPr>
          <p:cNvPr id="16" name="그림 15" descr="안전보건공단 CI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1441417" y="6287314"/>
            <a:ext cx="790576" cy="260425"/>
          </a:xfrm>
          <a:prstGeom prst="rect">
            <a:avLst/>
          </a:prstGeom>
        </p:spPr>
      </p:pic>
      <p:pic>
        <p:nvPicPr>
          <p:cNvPr id="17" name="그림 16" descr="책제목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869914" y="519870"/>
            <a:ext cx="1357321" cy="338156"/>
          </a:xfrm>
          <a:prstGeom prst="rect">
            <a:avLst/>
          </a:prstGeom>
        </p:spPr>
      </p:pic>
      <p:sp>
        <p:nvSpPr>
          <p:cNvPr id="18" name="직사각형 17"/>
          <p:cNvSpPr/>
          <p:nvPr userDrawn="1"/>
        </p:nvSpPr>
        <p:spPr>
          <a:xfrm>
            <a:off x="655599" y="6644504"/>
            <a:ext cx="10858576" cy="215084"/>
          </a:xfrm>
          <a:prstGeom prst="rect">
            <a:avLst/>
          </a:prstGeom>
          <a:solidFill>
            <a:srgbClr val="C8B5E1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Rectangle 14"/>
          <p:cNvSpPr>
            <a:spLocks noChangeArrowheads="1"/>
          </p:cNvSpPr>
          <p:nvPr userDrawn="1"/>
        </p:nvSpPr>
        <p:spPr bwMode="auto">
          <a:xfrm>
            <a:off x="727037" y="357960"/>
            <a:ext cx="1857388" cy="709610"/>
          </a:xfrm>
          <a:prstGeom prst="rect">
            <a:avLst/>
          </a:prstGeom>
          <a:solidFill>
            <a:srgbClr val="C8B5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721" r:id="rId12"/>
    <p:sldLayoutId id="2147483722" r:id="rId13"/>
    <p:sldLayoutId id="2147483723" r:id="rId14"/>
    <p:sldLayoutId id="2147483724" r:id="rId15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8013" y="1600200"/>
            <a:ext cx="10953750" cy="452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16386" name="Picture 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-1"/>
            <a:ext cx="12169775" cy="6865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8013" y="1600200"/>
            <a:ext cx="10953750" cy="452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8" name="그림 7" descr="end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12169775" cy="685958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44.png"/><Relationship Id="rId5" Type="http://schemas.openxmlformats.org/officeDocument/2006/relationships/image" Target="../media/image41.png"/><Relationship Id="rId4" Type="http://schemas.openxmlformats.org/officeDocument/2006/relationships/image" Target="../media/image3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3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5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2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3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6.pn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9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3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1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3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85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87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3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3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7" Type="http://schemas.openxmlformats.org/officeDocument/2006/relationships/image" Target="../media/image9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3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7" Type="http://schemas.openxmlformats.org/officeDocument/2006/relationships/image" Target="../media/image9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15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3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3.png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hyperlink" Target="http://www.kosha.or.kr/" TargetMode="External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99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41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41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" y="1"/>
            <a:ext cx="12175924" cy="6857999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259" y="5885793"/>
            <a:ext cx="3105704" cy="60150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169" y="378134"/>
            <a:ext cx="1221009" cy="367488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724169" y="1738360"/>
            <a:ext cx="30636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b="1" dirty="0">
                <a:solidFill>
                  <a:srgbClr val="784400"/>
                </a:solidFill>
              </a:rPr>
              <a:t>예비산업인력을 위한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705963" y="2200025"/>
            <a:ext cx="6096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o-KR" altLang="en-US" sz="6600" b="1" dirty="0">
                <a:ln w="12700">
                  <a:solidFill>
                    <a:srgbClr val="7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784400"/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안전보건</a:t>
            </a:r>
            <a:r>
              <a:rPr lang="ko-KR" altLang="en-US" sz="6600" b="1" dirty="0">
                <a:ln w="12700">
                  <a:solidFill>
                    <a:srgbClr val="335798"/>
                  </a:solidFill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784400"/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</a:p>
          <a:p>
            <a:r>
              <a:rPr lang="ko-KR" altLang="en-US" sz="6600" b="1" dirty="0">
                <a:ln w="12700">
                  <a:solidFill>
                    <a:srgbClr val="335798"/>
                  </a:solidFill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784400"/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나침반</a:t>
            </a:r>
          </a:p>
        </p:txBody>
      </p:sp>
      <p:sp>
        <p:nvSpPr>
          <p:cNvPr id="9" name="모서리가 둥근 직사각형 8"/>
          <p:cNvSpPr/>
          <p:nvPr/>
        </p:nvSpPr>
        <p:spPr>
          <a:xfrm>
            <a:off x="10726057" y="378134"/>
            <a:ext cx="856343" cy="841066"/>
          </a:xfrm>
          <a:prstGeom prst="roundRect">
            <a:avLst/>
          </a:prstGeom>
          <a:solidFill>
            <a:srgbClr val="784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10461284" y="378134"/>
            <a:ext cx="13858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b="1" dirty="0" smtClean="0">
                <a:solidFill>
                  <a:schemeClr val="bg1"/>
                </a:solidFill>
              </a:rPr>
              <a:t>2021</a:t>
            </a:r>
            <a:r>
              <a:rPr lang="ko-KR" altLang="en-US" sz="1050" b="1" dirty="0" smtClean="0">
                <a:solidFill>
                  <a:schemeClr val="bg1"/>
                </a:solidFill>
              </a:rPr>
              <a:t>년</a:t>
            </a:r>
            <a:endParaRPr lang="en-US" altLang="ko-KR" sz="1050" b="1" dirty="0" smtClean="0">
              <a:solidFill>
                <a:schemeClr val="bg1"/>
              </a:solidFill>
            </a:endParaRPr>
          </a:p>
          <a:p>
            <a:pPr algn="ctr"/>
            <a:r>
              <a:rPr lang="ko-KR" altLang="en-US" sz="1050" b="1" dirty="0" smtClean="0">
                <a:solidFill>
                  <a:schemeClr val="bg1"/>
                </a:solidFill>
              </a:rPr>
              <a:t>개정판</a:t>
            </a:r>
            <a:endParaRPr lang="ko-KR" altLang="en-US" sz="1050" b="1" dirty="0">
              <a:solidFill>
                <a:schemeClr val="bg1"/>
              </a:solidFill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10773687" y="786762"/>
            <a:ext cx="75156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1004771" y="858014"/>
            <a:ext cx="6929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>
                <a:solidFill>
                  <a:schemeClr val="bg1"/>
                </a:solidFill>
              </a:rPr>
              <a:t>기계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44705" y="886356"/>
            <a:ext cx="230185" cy="230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4434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5599" y="1572406"/>
            <a:ext cx="2500330" cy="17440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b="1" spc="-133" dirty="0" smtClean="0">
                <a:solidFill>
                  <a:srgbClr val="33CCCC"/>
                </a:solidFill>
                <a:latin typeface="+mj-ea"/>
                <a:ea typeface="+mj-ea"/>
              </a:rPr>
              <a:t>04.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작업 전 안전점검 등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안전의 </a:t>
            </a:r>
            <a:r>
              <a:rPr lang="ko-KR" altLang="en-US" sz="2200" b="1" spc="-133" dirty="0" err="1" smtClean="0">
                <a:solidFill>
                  <a:srgbClr val="33CCCC"/>
                </a:solidFill>
                <a:latin typeface="+mj-ea"/>
                <a:ea typeface="+mj-ea"/>
              </a:rPr>
              <a:t>습관화ㆍ</a:t>
            </a:r>
            <a:endParaRPr lang="ko-KR" altLang="en-US" sz="2200" b="1" spc="-133" dirty="0" smtClean="0">
              <a:solidFill>
                <a:srgbClr val="33CCCC"/>
              </a:solidFill>
              <a:latin typeface="+mj-ea"/>
              <a:ea typeface="+mj-ea"/>
            </a:endParaRP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생활화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4" name="대각선 방향의 모서리가 잘린 사각형 3"/>
          <p:cNvSpPr/>
          <p:nvPr/>
        </p:nvSpPr>
        <p:spPr>
          <a:xfrm>
            <a:off x="3584556" y="2072472"/>
            <a:ext cx="7215239" cy="2071702"/>
          </a:xfrm>
          <a:prstGeom prst="snip2Diag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941747" y="2286786"/>
            <a:ext cx="7643866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ko-KR" altLang="en-US" sz="1600" b="1" spc="-133" dirty="0" smtClean="0">
                <a:latin typeface="+mn-ea"/>
              </a:rPr>
              <a:t> </a:t>
            </a:r>
            <a:r>
              <a:rPr lang="ko-KR" altLang="en-US" sz="1600" b="1" spc="-133" dirty="0" err="1" smtClean="0">
                <a:latin typeface="+mn-ea"/>
              </a:rPr>
              <a:t>작업별</a:t>
            </a:r>
            <a:r>
              <a:rPr lang="ko-KR" altLang="en-US" sz="1600" b="1" spc="-133" dirty="0" smtClean="0">
                <a:latin typeface="+mn-ea"/>
              </a:rPr>
              <a:t> 점검 포인트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예 </a:t>
            </a:r>
            <a:r>
              <a:rPr lang="en-US" altLang="ko-KR" sz="1600" b="1" spc="-133" dirty="0" smtClean="0">
                <a:latin typeface="+mn-ea"/>
              </a:rPr>
              <a:t>: </a:t>
            </a:r>
            <a:r>
              <a:rPr lang="ko-KR" altLang="en-US" sz="1600" b="1" spc="-133" dirty="0" smtClean="0">
                <a:latin typeface="+mn-ea"/>
              </a:rPr>
              <a:t>화학설비 정비보수작업</a:t>
            </a:r>
            <a:r>
              <a:rPr lang="en-US" altLang="ko-KR" sz="1600" b="1" spc="-133" dirty="0" smtClean="0">
                <a:latin typeface="+mn-ea"/>
              </a:rPr>
              <a:t>)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400" b="1" spc="-133" dirty="0" smtClean="0">
                <a:solidFill>
                  <a:srgbClr val="666699"/>
                </a:solidFill>
                <a:latin typeface="+mn-ea"/>
              </a:rPr>
              <a:t>•</a:t>
            </a:r>
            <a:r>
              <a:rPr lang="en-US" altLang="ko-KR" sz="1400" b="1" spc="-133" dirty="0" smtClean="0">
                <a:solidFill>
                  <a:schemeClr val="bg1"/>
                </a:solidFill>
                <a:latin typeface="+mn-ea"/>
              </a:rPr>
              <a:t> </a:t>
            </a:r>
            <a:r>
              <a:rPr lang="ko-KR" altLang="en-US" sz="1400" b="1" spc="-133" dirty="0" smtClean="0">
                <a:latin typeface="+mn-ea"/>
              </a:rPr>
              <a:t>작업계획서에 따라 작업을 수행하고 작업책임자를 </a:t>
            </a:r>
            <a:r>
              <a:rPr lang="ko-KR" altLang="en-US" sz="1400" b="1" spc="-133" dirty="0" err="1" smtClean="0">
                <a:latin typeface="+mn-ea"/>
              </a:rPr>
              <a:t>지정ㆍ</a:t>
            </a:r>
            <a:r>
              <a:rPr lang="ko-KR" altLang="en-US" sz="1400" b="1" spc="-133" dirty="0" smtClean="0">
                <a:latin typeface="+mn-ea"/>
              </a:rPr>
              <a:t> 운영하고 있는가</a:t>
            </a:r>
            <a:r>
              <a:rPr lang="en-US" altLang="ko-KR" sz="1400" b="1" spc="-133" dirty="0" smtClean="0">
                <a:latin typeface="+mn-ea"/>
              </a:rPr>
              <a:t>?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400" b="1" spc="-133" dirty="0" smtClean="0">
                <a:solidFill>
                  <a:srgbClr val="666699"/>
                </a:solidFill>
                <a:latin typeface="+mn-ea"/>
              </a:rPr>
              <a:t>•</a:t>
            </a:r>
            <a:r>
              <a:rPr lang="en-US" altLang="ko-KR" sz="1400" b="1" spc="-133" dirty="0" smtClean="0">
                <a:latin typeface="+mn-ea"/>
              </a:rPr>
              <a:t> </a:t>
            </a:r>
            <a:r>
              <a:rPr lang="ko-KR" altLang="en-US" sz="1400" b="1" spc="-133" dirty="0" err="1" smtClean="0">
                <a:latin typeface="+mn-ea"/>
              </a:rPr>
              <a:t>유해ㆍ위험물질이</a:t>
            </a:r>
            <a:r>
              <a:rPr lang="ko-KR" altLang="en-US" sz="1400" b="1" spc="-133" dirty="0" smtClean="0">
                <a:latin typeface="+mn-ea"/>
              </a:rPr>
              <a:t> 누출되지 않도록 해당 설비를 안전하게 격리</a:t>
            </a:r>
            <a:r>
              <a:rPr lang="en-US" altLang="ko-KR" sz="1400" b="1" spc="-133" dirty="0" smtClean="0">
                <a:latin typeface="+mn-ea"/>
              </a:rPr>
              <a:t>, </a:t>
            </a:r>
            <a:r>
              <a:rPr lang="ko-KR" altLang="en-US" sz="1400" b="1" spc="-133" dirty="0" smtClean="0">
                <a:latin typeface="+mn-ea"/>
              </a:rPr>
              <a:t>개방</a:t>
            </a:r>
            <a:r>
              <a:rPr lang="en-US" altLang="ko-KR" sz="1400" b="1" spc="-133" dirty="0" smtClean="0">
                <a:latin typeface="+mn-ea"/>
              </a:rPr>
              <a:t>,  </a:t>
            </a:r>
            <a:r>
              <a:rPr lang="ko-KR" altLang="en-US" sz="1400" b="1" spc="-133" dirty="0" smtClean="0">
                <a:latin typeface="+mn-ea"/>
              </a:rPr>
              <a:t>불활성가스 치환작업 후 </a:t>
            </a:r>
            <a:r>
              <a:rPr lang="en-US" altLang="ko-KR" sz="1400" b="1" spc="-133" dirty="0" smtClean="0">
                <a:latin typeface="+mn-ea"/>
              </a:rPr>
              <a:t/>
            </a:r>
            <a:br>
              <a:rPr lang="en-US" altLang="ko-KR" sz="1400" b="1" spc="-133" dirty="0" smtClean="0">
                <a:latin typeface="+mn-ea"/>
              </a:rPr>
            </a:br>
            <a:r>
              <a:rPr lang="en-US" altLang="ko-KR" sz="1400" b="1" spc="-133" dirty="0" smtClean="0">
                <a:latin typeface="+mn-ea"/>
              </a:rPr>
              <a:t>  </a:t>
            </a:r>
            <a:r>
              <a:rPr lang="ko-KR" altLang="en-US" sz="1400" b="1" spc="-133" dirty="0" smtClean="0">
                <a:latin typeface="+mn-ea"/>
              </a:rPr>
              <a:t>작업하고 있는가</a:t>
            </a:r>
            <a:r>
              <a:rPr lang="en-US" altLang="ko-KR" sz="1400" b="1" spc="-133" dirty="0" smtClean="0">
                <a:latin typeface="+mn-ea"/>
              </a:rPr>
              <a:t>?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400" b="1" spc="-133" dirty="0" smtClean="0">
                <a:solidFill>
                  <a:srgbClr val="666699"/>
                </a:solidFill>
                <a:latin typeface="+mn-ea"/>
              </a:rPr>
              <a:t>•</a:t>
            </a:r>
            <a:r>
              <a:rPr lang="en-US" altLang="ko-KR" sz="1400" b="1" spc="-133" dirty="0" smtClean="0">
                <a:solidFill>
                  <a:schemeClr val="bg1"/>
                </a:solidFill>
                <a:latin typeface="+mn-ea"/>
              </a:rPr>
              <a:t> </a:t>
            </a:r>
            <a:r>
              <a:rPr lang="ko-KR" altLang="en-US" sz="1400" b="1" spc="-133" dirty="0" smtClean="0">
                <a:latin typeface="+mn-ea"/>
              </a:rPr>
              <a:t>작업장 및 그 주변의 </a:t>
            </a:r>
            <a:r>
              <a:rPr lang="ko-KR" altLang="en-US" sz="1400" b="1" spc="-133" dirty="0" err="1" smtClean="0">
                <a:latin typeface="+mn-ea"/>
              </a:rPr>
              <a:t>유해ㆍ위험물질</a:t>
            </a:r>
            <a:r>
              <a:rPr lang="ko-KR" altLang="en-US" sz="1400" b="1" spc="-133" dirty="0" smtClean="0">
                <a:latin typeface="+mn-ea"/>
              </a:rPr>
              <a:t> 가스 농도를 측정 후 작업하고 있는가</a:t>
            </a:r>
            <a:r>
              <a:rPr lang="en-US" altLang="ko-KR" sz="1400" b="1" spc="-133" dirty="0" smtClean="0">
                <a:latin typeface="+mn-ea"/>
              </a:rPr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84557" y="1572406"/>
            <a:ext cx="242889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  <a:latin typeface="맑은 고딕"/>
                <a:ea typeface="맑은 고딕"/>
              </a:rPr>
              <a:t>■ </a:t>
            </a:r>
            <a:r>
              <a:rPr lang="ko-KR" altLang="en-US" sz="1600" b="1" spc="-133" dirty="0" smtClean="0">
                <a:solidFill>
                  <a:srgbClr val="666699"/>
                </a:solidFill>
                <a:latin typeface="+mj-ea"/>
                <a:ea typeface="+mj-ea"/>
              </a:rPr>
              <a:t>작업 전 안전점검의 예</a:t>
            </a:r>
            <a:endParaRPr lang="ko-KR" altLang="en-US" sz="1600" b="1" spc="-133" dirty="0">
              <a:solidFill>
                <a:srgbClr val="666699"/>
              </a:solidFill>
              <a:latin typeface="+mj-ea"/>
              <a:ea typeface="+mj-ea"/>
            </a:endParaRPr>
          </a:p>
        </p:txBody>
      </p:sp>
      <p:pic>
        <p:nvPicPr>
          <p:cNvPr id="12" name="그림 11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98871" y="2429662"/>
            <a:ext cx="142876" cy="142876"/>
          </a:xfrm>
          <a:prstGeom prst="rect">
            <a:avLst/>
          </a:prstGeom>
        </p:spPr>
      </p:pic>
      <p:sp>
        <p:nvSpPr>
          <p:cNvPr id="13" name="대각선 방향의 모서리가 잘린 사각형 12"/>
          <p:cNvSpPr/>
          <p:nvPr/>
        </p:nvSpPr>
        <p:spPr>
          <a:xfrm>
            <a:off x="3584557" y="4358488"/>
            <a:ext cx="7215239" cy="1643074"/>
          </a:xfrm>
          <a:prstGeom prst="snip2Diag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4013185" y="4501364"/>
            <a:ext cx="7643866" cy="13388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latin typeface="+mn-ea"/>
              </a:rPr>
              <a:t> </a:t>
            </a:r>
            <a:r>
              <a:rPr lang="ko-KR" altLang="en-US" sz="1600" b="1" spc="-133" dirty="0" err="1" smtClean="0">
                <a:latin typeface="+mn-ea"/>
              </a:rPr>
              <a:t>설비별</a:t>
            </a:r>
            <a:r>
              <a:rPr lang="ko-KR" altLang="en-US" sz="1600" b="1" spc="-133" dirty="0" smtClean="0">
                <a:latin typeface="+mn-ea"/>
              </a:rPr>
              <a:t> 점검 포인트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예 </a:t>
            </a:r>
            <a:r>
              <a:rPr lang="en-US" altLang="ko-KR" sz="1600" b="1" spc="-133" dirty="0" smtClean="0">
                <a:latin typeface="+mn-ea"/>
              </a:rPr>
              <a:t>: </a:t>
            </a:r>
            <a:r>
              <a:rPr lang="ko-KR" altLang="en-US" sz="1600" b="1" spc="-133" dirty="0" smtClean="0">
                <a:latin typeface="+mn-ea"/>
              </a:rPr>
              <a:t>지게차</a:t>
            </a:r>
            <a:r>
              <a:rPr lang="en-US" altLang="ko-KR" sz="1600" b="1" spc="-133" dirty="0" smtClean="0">
                <a:latin typeface="+mn-ea"/>
              </a:rPr>
              <a:t>) 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400" b="1" spc="-133" dirty="0" smtClean="0">
                <a:solidFill>
                  <a:srgbClr val="666699"/>
                </a:solidFill>
                <a:latin typeface="+mn-ea"/>
              </a:rPr>
              <a:t>• </a:t>
            </a:r>
            <a:r>
              <a:rPr lang="ko-KR" altLang="en-US" sz="1400" b="1" spc="-133" dirty="0" smtClean="0">
                <a:latin typeface="+mn-ea"/>
              </a:rPr>
              <a:t>지게차 작업장소 주변에 다른 근로자의 접근을 통제하고 있는가</a:t>
            </a:r>
            <a:r>
              <a:rPr lang="en-US" altLang="ko-KR" sz="1400" b="1" spc="-133" dirty="0" smtClean="0">
                <a:latin typeface="+mn-ea"/>
              </a:rPr>
              <a:t>?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400" b="1" spc="-133" dirty="0" smtClean="0">
                <a:solidFill>
                  <a:srgbClr val="666699"/>
                </a:solidFill>
                <a:latin typeface="+mn-ea"/>
              </a:rPr>
              <a:t>•</a:t>
            </a:r>
            <a:r>
              <a:rPr lang="en-US" altLang="ko-KR" sz="1400" b="1" spc="-133" dirty="0" smtClean="0">
                <a:solidFill>
                  <a:schemeClr val="bg1"/>
                </a:solidFill>
                <a:latin typeface="+mn-ea"/>
              </a:rPr>
              <a:t> </a:t>
            </a:r>
            <a:r>
              <a:rPr lang="ko-KR" altLang="en-US" sz="1400" b="1" spc="-133" dirty="0" smtClean="0">
                <a:latin typeface="+mn-ea"/>
              </a:rPr>
              <a:t>지게차의 </a:t>
            </a:r>
            <a:r>
              <a:rPr lang="ko-KR" altLang="en-US" sz="1400" b="1" spc="-133" dirty="0" err="1" smtClean="0">
                <a:latin typeface="+mn-ea"/>
              </a:rPr>
              <a:t>후사경</a:t>
            </a:r>
            <a:r>
              <a:rPr lang="en-US" altLang="ko-KR" sz="1400" b="1" spc="-133" dirty="0" smtClean="0">
                <a:latin typeface="+mn-ea"/>
              </a:rPr>
              <a:t>, </a:t>
            </a:r>
            <a:r>
              <a:rPr lang="ko-KR" altLang="en-US" sz="1400" b="1" spc="-133" dirty="0" smtClean="0">
                <a:latin typeface="+mn-ea"/>
              </a:rPr>
              <a:t>좌석안전띠는 정상적으로 설치되어 있는가</a:t>
            </a:r>
            <a:r>
              <a:rPr lang="en-US" altLang="ko-KR" sz="1400" b="1" spc="-133" dirty="0" smtClean="0">
                <a:latin typeface="+mn-ea"/>
              </a:rPr>
              <a:t>?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400" b="1" spc="-133" dirty="0" smtClean="0">
                <a:solidFill>
                  <a:srgbClr val="666699"/>
                </a:solidFill>
                <a:latin typeface="+mn-ea"/>
              </a:rPr>
              <a:t>•</a:t>
            </a:r>
            <a:r>
              <a:rPr lang="en-US" altLang="ko-KR" sz="1400" b="1" spc="-133" dirty="0" smtClean="0">
                <a:solidFill>
                  <a:schemeClr val="bg1"/>
                </a:solidFill>
                <a:latin typeface="+mn-ea"/>
              </a:rPr>
              <a:t> </a:t>
            </a:r>
            <a:r>
              <a:rPr lang="ko-KR" altLang="en-US" sz="1400" b="1" spc="-133" dirty="0" smtClean="0">
                <a:latin typeface="+mn-ea"/>
              </a:rPr>
              <a:t>지게차 운전자는 유자격자인가</a:t>
            </a:r>
            <a:r>
              <a:rPr lang="en-US" altLang="ko-KR" sz="1400" b="1" spc="-133" dirty="0" smtClean="0">
                <a:latin typeface="+mn-ea"/>
              </a:rPr>
              <a:t>?</a:t>
            </a:r>
          </a:p>
        </p:txBody>
      </p:sp>
      <p:pic>
        <p:nvPicPr>
          <p:cNvPr id="16" name="그림 15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70309" y="4644240"/>
            <a:ext cx="142876" cy="142876"/>
          </a:xfrm>
          <a:prstGeom prst="rect">
            <a:avLst/>
          </a:prstGeom>
        </p:spPr>
      </p:pic>
      <p:grpSp>
        <p:nvGrpSpPr>
          <p:cNvPr id="10" name="그룹 9"/>
          <p:cNvGrpSpPr/>
          <p:nvPr/>
        </p:nvGrpSpPr>
        <p:grpSpPr>
          <a:xfrm>
            <a:off x="869913" y="286522"/>
            <a:ext cx="8143932" cy="877163"/>
            <a:chOff x="869913" y="286522"/>
            <a:chExt cx="8143932" cy="877163"/>
          </a:xfrm>
        </p:grpSpPr>
        <p:sp>
          <p:nvSpPr>
            <p:cNvPr id="11" name="TextBox 10"/>
            <p:cNvSpPr txBox="1"/>
            <p:nvPr/>
          </p:nvSpPr>
          <p:spPr>
            <a:xfrm>
              <a:off x="2798739" y="286522"/>
              <a:ext cx="714380" cy="8771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ct val="150000"/>
                </a:lnSpc>
              </a:pPr>
              <a:r>
                <a:rPr lang="en-US" altLang="ko-KR" sz="3800" b="1" kern="1200" spc="-133" dirty="0" smtClean="0">
                  <a:solidFill>
                    <a:schemeClr val="bg1"/>
                  </a:solidFill>
                  <a:latin typeface="+mj-ea"/>
                  <a:ea typeface="+mn-ea"/>
                  <a:cs typeface="+mn-cs"/>
                </a:rPr>
                <a:t>1</a:t>
              </a:r>
              <a:endParaRPr lang="ko-KR" altLang="en-US" sz="3800" b="1" kern="1200" spc="-133" dirty="0">
                <a:solidFill>
                  <a:schemeClr val="bg1"/>
                </a:solidFill>
                <a:latin typeface="+mj-ea"/>
                <a:ea typeface="+mn-ea"/>
                <a:cs typeface="+mn-cs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798871" y="429398"/>
              <a:ext cx="5214974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신규 입사자의 직장생활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69913" y="429398"/>
              <a:ext cx="1428760" cy="487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856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0"/>
            <a:ext cx="12169775" cy="6859588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80" tIns="60890" rIns="121780" bIns="60890"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441549" y="2286786"/>
            <a:ext cx="4929222" cy="37394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latin typeface="+mn-ea"/>
              </a:rPr>
              <a:t>1.  </a:t>
            </a:r>
            <a:r>
              <a:rPr lang="ko-KR" altLang="en-US" sz="1800" b="1" spc="-133" dirty="0" smtClean="0">
                <a:latin typeface="+mn-ea"/>
              </a:rPr>
              <a:t>산업안전보건 법령 및 안전규정 등 준수 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latin typeface="+mn-ea"/>
              </a:rPr>
              <a:t>2.  </a:t>
            </a:r>
            <a:r>
              <a:rPr lang="ko-KR" altLang="en-US" sz="1800" b="1" spc="-133" dirty="0" smtClean="0">
                <a:latin typeface="+mn-ea"/>
              </a:rPr>
              <a:t>올바른 작업 복장 착용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latin typeface="+mn-ea"/>
              </a:rPr>
              <a:t>3.  </a:t>
            </a:r>
            <a:r>
              <a:rPr lang="ko-KR" altLang="en-US" sz="1800" b="1" spc="-133" dirty="0" smtClean="0">
                <a:latin typeface="+mn-ea"/>
              </a:rPr>
              <a:t>개인 보호구 </a:t>
            </a:r>
            <a:r>
              <a:rPr lang="ko-KR" altLang="en-US" sz="1800" b="1" spc="-133" dirty="0" err="1" smtClean="0">
                <a:latin typeface="+mn-ea"/>
              </a:rPr>
              <a:t>지급ㆍ착용</a:t>
            </a:r>
            <a:endParaRPr lang="ko-KR" altLang="en-US" sz="1800" b="1" spc="-133" dirty="0" smtClean="0">
              <a:latin typeface="+mn-ea"/>
            </a:endParaRP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latin typeface="+mn-ea"/>
              </a:rPr>
              <a:t>4.  </a:t>
            </a:r>
            <a:r>
              <a:rPr lang="ko-KR" altLang="en-US" sz="1800" b="1" spc="-133" dirty="0" smtClean="0">
                <a:latin typeface="+mn-ea"/>
              </a:rPr>
              <a:t>유해위험장소 등에 안전보건표지 부착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latin typeface="+mn-ea"/>
              </a:rPr>
              <a:t>5.  </a:t>
            </a:r>
            <a:r>
              <a:rPr lang="ko-KR" altLang="en-US" sz="1800" b="1" spc="-133" dirty="0" smtClean="0">
                <a:latin typeface="+mn-ea"/>
              </a:rPr>
              <a:t>작업장 내에서의 통행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latin typeface="+mn-ea"/>
              </a:rPr>
              <a:t>6.  </a:t>
            </a:r>
            <a:r>
              <a:rPr lang="ko-KR" altLang="en-US" sz="1800" b="1" spc="-133" dirty="0" smtClean="0">
                <a:latin typeface="+mn-ea"/>
              </a:rPr>
              <a:t>작업장 정리정돈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latin typeface="+mn-ea"/>
              </a:rPr>
              <a:t>7.  </a:t>
            </a:r>
            <a:r>
              <a:rPr lang="ko-KR" altLang="en-US" sz="1800" b="1" spc="-133" dirty="0" smtClean="0">
                <a:latin typeface="+mn-ea"/>
              </a:rPr>
              <a:t>유해위험기계기구 방호조치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latin typeface="+mn-ea"/>
              </a:rPr>
              <a:t>8.  </a:t>
            </a:r>
            <a:r>
              <a:rPr lang="ko-KR" altLang="en-US" sz="1800" b="1" spc="-133" dirty="0" smtClean="0">
                <a:latin typeface="+mn-ea"/>
              </a:rPr>
              <a:t>건강보호장치</a:t>
            </a:r>
            <a:r>
              <a:rPr lang="en-US" altLang="ko-KR" sz="1800" b="1" spc="-133" dirty="0" smtClean="0">
                <a:latin typeface="+mn-ea"/>
              </a:rPr>
              <a:t>(</a:t>
            </a:r>
            <a:r>
              <a:rPr lang="ko-KR" altLang="en-US" sz="1800" b="1" spc="-133" dirty="0" smtClean="0">
                <a:latin typeface="+mn-ea"/>
              </a:rPr>
              <a:t>설비</a:t>
            </a:r>
            <a:r>
              <a:rPr lang="en-US" altLang="ko-KR" sz="1800" b="1" spc="-133" dirty="0" smtClean="0">
                <a:latin typeface="+mn-ea"/>
              </a:rPr>
              <a:t>)</a:t>
            </a:r>
            <a:r>
              <a:rPr lang="ko-KR" altLang="en-US" sz="1800" b="1" spc="-133" dirty="0" smtClean="0">
                <a:latin typeface="+mn-ea"/>
              </a:rPr>
              <a:t>를 통한 건강장해 예방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latin typeface="+mn-ea"/>
              </a:rPr>
              <a:t>9.  </a:t>
            </a:r>
            <a:r>
              <a:rPr lang="ko-KR" altLang="en-US" sz="1800" b="1" spc="-133" dirty="0" smtClean="0">
                <a:latin typeface="+mn-ea"/>
              </a:rPr>
              <a:t>감전 재해 예방을 위한 안전조치</a:t>
            </a:r>
            <a:endParaRPr lang="en-US" altLang="ko-KR" sz="1800" b="1" spc="-133" dirty="0" smtClean="0">
              <a:latin typeface="+mn-ea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1441417" y="1072340"/>
            <a:ext cx="10619424" cy="913447"/>
            <a:chOff x="2370111" y="658959"/>
            <a:chExt cx="10034240" cy="913447"/>
          </a:xfrm>
        </p:grpSpPr>
        <p:sp>
          <p:nvSpPr>
            <p:cNvPr id="7" name="TextBox 6"/>
            <p:cNvSpPr txBox="1"/>
            <p:nvPr/>
          </p:nvSpPr>
          <p:spPr>
            <a:xfrm>
              <a:off x="3247629" y="715150"/>
              <a:ext cx="9156722" cy="8043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4000" b="1" spc="-133" dirty="0" smtClean="0">
                  <a:solidFill>
                    <a:schemeClr val="bg1"/>
                  </a:solidFill>
                  <a:latin typeface="+mj-ea"/>
                  <a:ea typeface="+mj-ea"/>
                </a:rPr>
                <a:t>안전하고 건강한 직장생활을 위한 가이드</a:t>
              </a:r>
              <a:endParaRPr lang="ko-KR" altLang="en-US" sz="4000" b="1" spc="-133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grpSp>
          <p:nvGrpSpPr>
            <p:cNvPr id="8" name="그룹 8"/>
            <p:cNvGrpSpPr/>
            <p:nvPr/>
          </p:nvGrpSpPr>
          <p:grpSpPr>
            <a:xfrm>
              <a:off x="2370111" y="658959"/>
              <a:ext cx="928694" cy="913447"/>
              <a:chOff x="2370111" y="658959"/>
              <a:chExt cx="928694" cy="913447"/>
            </a:xfrm>
          </p:grpSpPr>
          <p:sp>
            <p:nvSpPr>
              <p:cNvPr id="9" name="직사각형 5"/>
              <p:cNvSpPr/>
              <p:nvPr/>
            </p:nvSpPr>
            <p:spPr>
              <a:xfrm>
                <a:off x="2370111" y="929464"/>
                <a:ext cx="642942" cy="6429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2584425" y="658959"/>
                <a:ext cx="714380" cy="82817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200000"/>
                  </a:lnSpc>
                  <a:buClr>
                    <a:srgbClr val="33CCCC"/>
                  </a:buClr>
                </a:pPr>
                <a:r>
                  <a:rPr lang="en-US" altLang="ko-KR" sz="3200" b="1" spc="-133" dirty="0" smtClean="0">
                    <a:solidFill>
                      <a:srgbClr val="33CCCC"/>
                    </a:solidFill>
                    <a:latin typeface="+mn-ea"/>
                  </a:rPr>
                  <a:t>2</a:t>
                </a:r>
                <a:r>
                  <a:rPr lang="en-US" altLang="ko-KR" sz="2800" b="1" spc="-133" dirty="0" smtClean="0">
                    <a:latin typeface="+mn-ea"/>
                  </a:rPr>
                  <a:t> </a:t>
                </a:r>
              </a:p>
            </p:txBody>
          </p:sp>
        </p:grpSp>
      </p:grpSp>
      <p:sp>
        <p:nvSpPr>
          <p:cNvPr id="11" name="TextBox 10"/>
          <p:cNvSpPr txBox="1"/>
          <p:nvPr/>
        </p:nvSpPr>
        <p:spPr>
          <a:xfrm>
            <a:off x="7513647" y="2286786"/>
            <a:ext cx="3857652" cy="37394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latin typeface="+mn-ea"/>
              </a:rPr>
              <a:t>10.  </a:t>
            </a:r>
            <a:r>
              <a:rPr lang="ko-KR" altLang="en-US" sz="1800" b="1" spc="-133" dirty="0" smtClean="0">
                <a:latin typeface="+mn-ea"/>
              </a:rPr>
              <a:t>운반작업 안전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latin typeface="+mn-ea"/>
              </a:rPr>
              <a:t>11.  </a:t>
            </a:r>
            <a:r>
              <a:rPr lang="ko-KR" altLang="en-US" sz="1800" b="1" spc="-133" dirty="0" smtClean="0">
                <a:latin typeface="+mn-ea"/>
              </a:rPr>
              <a:t>수공구 사용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latin typeface="+mn-ea"/>
              </a:rPr>
              <a:t>12.  </a:t>
            </a:r>
            <a:r>
              <a:rPr lang="ko-KR" altLang="en-US" sz="1800" b="1" spc="-133" dirty="0" smtClean="0">
                <a:latin typeface="+mn-ea"/>
              </a:rPr>
              <a:t>화재예방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latin typeface="+mn-ea"/>
              </a:rPr>
              <a:t>13.  </a:t>
            </a:r>
            <a:r>
              <a:rPr lang="ko-KR" altLang="en-US" sz="1800" b="1" spc="-133" dirty="0" smtClean="0">
                <a:latin typeface="+mn-ea"/>
              </a:rPr>
              <a:t>화학물질 안전보건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latin typeface="+mn-ea"/>
              </a:rPr>
              <a:t>14.  </a:t>
            </a:r>
            <a:r>
              <a:rPr lang="ko-KR" altLang="en-US" sz="1800" b="1" spc="-133" dirty="0" smtClean="0">
                <a:latin typeface="+mn-ea"/>
              </a:rPr>
              <a:t>위험물질</a:t>
            </a:r>
            <a:r>
              <a:rPr lang="en-US" altLang="ko-KR" sz="1800" b="1" spc="-133" dirty="0" smtClean="0">
                <a:latin typeface="+mn-ea"/>
              </a:rPr>
              <a:t>, </a:t>
            </a:r>
            <a:r>
              <a:rPr lang="ko-KR" altLang="en-US" sz="1800" b="1" spc="-133" dirty="0" smtClean="0">
                <a:latin typeface="+mn-ea"/>
              </a:rPr>
              <a:t>안전한 취급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latin typeface="+mn-ea"/>
              </a:rPr>
              <a:t>15.  </a:t>
            </a:r>
            <a:r>
              <a:rPr lang="ko-KR" altLang="en-US" sz="1800" b="1" spc="-133" dirty="0" smtClean="0">
                <a:latin typeface="+mn-ea"/>
              </a:rPr>
              <a:t>유해물질</a:t>
            </a:r>
            <a:r>
              <a:rPr lang="en-US" altLang="ko-KR" sz="1800" b="1" spc="-133" dirty="0" smtClean="0">
                <a:latin typeface="+mn-ea"/>
              </a:rPr>
              <a:t>, </a:t>
            </a:r>
            <a:r>
              <a:rPr lang="ko-KR" altLang="en-US" sz="1800" b="1" spc="-133" dirty="0" smtClean="0">
                <a:latin typeface="+mn-ea"/>
              </a:rPr>
              <a:t>안전한 취급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latin typeface="+mn-ea"/>
              </a:rPr>
              <a:t>16.  </a:t>
            </a:r>
            <a:r>
              <a:rPr lang="ko-KR" altLang="en-US" sz="1800" b="1" spc="-133" dirty="0" smtClean="0">
                <a:latin typeface="+mn-ea"/>
              </a:rPr>
              <a:t>유해위험장소에 출입제한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latin typeface="+mn-ea"/>
              </a:rPr>
              <a:t>17.  </a:t>
            </a:r>
            <a:r>
              <a:rPr lang="ko-KR" altLang="en-US" sz="1800" b="1" spc="-133" dirty="0" smtClean="0">
                <a:latin typeface="+mn-ea"/>
              </a:rPr>
              <a:t>사고 발생시 대처 사항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latin typeface="+mn-ea"/>
              </a:rPr>
              <a:t>18.  </a:t>
            </a:r>
            <a:r>
              <a:rPr lang="ko-KR" altLang="en-US" sz="1800" b="1" spc="-133" dirty="0" smtClean="0">
                <a:latin typeface="+mn-ea"/>
              </a:rPr>
              <a:t>응급조치</a:t>
            </a:r>
            <a:endParaRPr lang="en-US" altLang="ko-KR" sz="1800" b="1" spc="-133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7590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41681" y="1572406"/>
            <a:ext cx="8200859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불안전한 상태를 제거하고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불안전한 행동을 하지 않기 위한 재해 예방은 단순히 회사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en-US" altLang="ko-KR" sz="16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노력만으로는 되지 않음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.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근로자가 이에 적극 협력하고 참여하여야 함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근로자는 산업재해예방을 위한 권리도 갖지만 의무도 있음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.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산업안전보건법령은 근로자 자신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en-US" altLang="ko-KR" sz="16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뿐만 아니라 동료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사업장 전체의 안전보건을 위하여 의무사항을 규정함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산업안전보건법 제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6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조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: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근로자의 의무가 규정되어 있으며 이는 근로자가 안전을 이해하고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en-US" altLang="ko-KR" sz="16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실행하지 않으면 사고가 예방될 수 없다는 취지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5599" y="1572406"/>
            <a:ext cx="2757234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01.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산업안전보건 법령 </a:t>
            </a:r>
            <a:endParaRPr lang="en-US" altLang="ko-KR" sz="2200" b="1" spc="-133" dirty="0" smtClean="0">
              <a:solidFill>
                <a:srgbClr val="33CCCC"/>
              </a:solidFill>
            </a:endParaRP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및 안전규정 등 준수</a:t>
            </a:r>
            <a:endParaRPr lang="ko-KR" altLang="en-US" sz="2200" b="1" spc="-133" dirty="0">
              <a:solidFill>
                <a:srgbClr val="33CCCC"/>
              </a:solidFill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3441681" y="4072736"/>
            <a:ext cx="8072494" cy="1928826"/>
            <a:chOff x="3441681" y="4072736"/>
            <a:chExt cx="8072494" cy="1928826"/>
          </a:xfrm>
        </p:grpSpPr>
        <p:sp>
          <p:nvSpPr>
            <p:cNvPr id="6" name="직사각형 5"/>
            <p:cNvSpPr/>
            <p:nvPr/>
          </p:nvSpPr>
          <p:spPr>
            <a:xfrm>
              <a:off x="3655995" y="4358488"/>
              <a:ext cx="7858180" cy="1643074"/>
            </a:xfrm>
            <a:prstGeom prst="rect">
              <a:avLst/>
            </a:prstGeom>
            <a:solidFill>
              <a:srgbClr val="33CCC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pic>
          <p:nvPicPr>
            <p:cNvPr id="7" name="그림 6" descr="안전팁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41681" y="4072736"/>
              <a:ext cx="1815074" cy="642942"/>
            </a:xfrm>
            <a:prstGeom prst="rect">
              <a:avLst/>
            </a:prstGeom>
          </p:spPr>
        </p:pic>
        <p:grpSp>
          <p:nvGrpSpPr>
            <p:cNvPr id="10" name="그룹 9"/>
            <p:cNvGrpSpPr/>
            <p:nvPr/>
          </p:nvGrpSpPr>
          <p:grpSpPr>
            <a:xfrm>
              <a:off x="4799003" y="4144174"/>
              <a:ext cx="4857784" cy="357190"/>
              <a:chOff x="4799003" y="3929860"/>
              <a:chExt cx="4857784" cy="357190"/>
            </a:xfrm>
          </p:grpSpPr>
          <p:sp>
            <p:nvSpPr>
              <p:cNvPr id="8" name="모서리가 둥근 직사각형 7"/>
              <p:cNvSpPr/>
              <p:nvPr/>
            </p:nvSpPr>
            <p:spPr>
              <a:xfrm>
                <a:off x="4799003" y="3965799"/>
                <a:ext cx="4357718" cy="32125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solidFill>
                  <a:srgbClr val="4F874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5227631" y="3929860"/>
                <a:ext cx="4429156" cy="3231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383558" indent="-383558">
                  <a:lnSpc>
                    <a:spcPct val="150000"/>
                  </a:lnSpc>
                </a:pPr>
                <a:r>
                  <a:rPr lang="ko-KR" altLang="en-US" sz="1400" b="1" spc="-133" dirty="0" smtClean="0">
                    <a:solidFill>
                      <a:prstClr val="black"/>
                    </a:solidFill>
                  </a:rPr>
                  <a:t>산업안전보건법에서 정하고 있는 근로자의 의무</a:t>
                </a:r>
                <a:endParaRPr lang="ko-KR" altLang="en-US" sz="1400" b="1" spc="-133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4370375" y="4787116"/>
              <a:ext cx="6357982" cy="9278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08000" indent="-108000">
                <a:lnSpc>
                  <a:spcPct val="150000"/>
                </a:lnSpc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ko-KR" altLang="en-US" sz="1400" b="1" spc="-133" dirty="0" smtClean="0"/>
                <a:t>근로자는 이 법과 이 법에 따른 명령으로 정하는 산업재해 예방을 위한 기준을  지켜야 하며</a:t>
              </a:r>
              <a:r>
                <a:rPr lang="en-US" altLang="ko-KR" sz="1400" b="1" spc="-133" dirty="0" smtClean="0"/>
                <a:t>, </a:t>
              </a:r>
              <a:r>
                <a:rPr lang="ko-KR" altLang="en-US" sz="1400" b="1" spc="-133" dirty="0" smtClean="0"/>
                <a:t>사업주 또는 「근로기준법」 제</a:t>
              </a:r>
              <a:r>
                <a:rPr lang="en-US" altLang="ko-KR" sz="1400" b="1" spc="-133" dirty="0" smtClean="0"/>
                <a:t>101</a:t>
              </a:r>
              <a:r>
                <a:rPr lang="ko-KR" altLang="en-US" sz="1400" b="1" spc="-133" dirty="0" smtClean="0"/>
                <a:t>조에 따른 근로감독관</a:t>
              </a:r>
              <a:r>
                <a:rPr lang="en-US" altLang="ko-KR" sz="1400" b="1" spc="-133" dirty="0" smtClean="0"/>
                <a:t>, </a:t>
              </a:r>
              <a:r>
                <a:rPr lang="ko-KR" altLang="en-US" sz="1400" b="1" spc="-133" dirty="0" smtClean="0"/>
                <a:t>공단 등 관계인이 실시하는 산업재해 예방에 관한 조치에 따라야 한다 </a:t>
              </a:r>
              <a:r>
                <a:rPr lang="en-US" altLang="ko-KR" sz="1400" b="1" spc="-133" dirty="0" smtClean="0"/>
                <a:t>.(</a:t>
              </a:r>
              <a:r>
                <a:rPr lang="ko-KR" altLang="en-US" sz="1400" b="1" spc="-133" dirty="0" smtClean="0"/>
                <a:t>법 제</a:t>
              </a:r>
              <a:r>
                <a:rPr lang="en-US" altLang="ko-KR" sz="1400" b="1" spc="-133" dirty="0" smtClean="0"/>
                <a:t>6</a:t>
              </a:r>
              <a:r>
                <a:rPr lang="ko-KR" altLang="en-US" sz="1400" b="1" spc="-133" dirty="0" smtClean="0"/>
                <a:t>조</a:t>
              </a:r>
              <a:r>
                <a:rPr lang="en-US" altLang="ko-KR" sz="1400" b="1" spc="-133" dirty="0" smtClean="0"/>
                <a:t>)</a:t>
              </a: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4" name="직사각형 1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8871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55599" y="1572406"/>
            <a:ext cx="2757234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02.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올바른 작업 복장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착용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3513119" y="1500968"/>
            <a:ext cx="8001056" cy="4062651"/>
            <a:chOff x="3513119" y="1572406"/>
            <a:chExt cx="8001056" cy="4062651"/>
          </a:xfrm>
        </p:grpSpPr>
        <p:sp>
          <p:nvSpPr>
            <p:cNvPr id="4" name="TextBox 3"/>
            <p:cNvSpPr txBox="1"/>
            <p:nvPr/>
          </p:nvSpPr>
          <p:spPr>
            <a:xfrm>
              <a:off x="4727565" y="1572406"/>
              <a:ext cx="6786610" cy="406265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44000" indent="-144000" latinLnBrk="0">
                <a:lnSpc>
                  <a:spcPct val="150000"/>
                </a:lnSpc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ko-KR" altLang="en-US" sz="1600" b="1" spc="-133" dirty="0" smtClean="0">
                  <a:latin typeface="+mn-ea"/>
                </a:rPr>
                <a:t> 회사에서 정해진 복장 규정이 있는 경우에는 그 내용을 따름</a:t>
              </a:r>
              <a:endParaRPr lang="en-US" altLang="ko-KR" sz="1600" b="1" spc="-133" dirty="0" smtClean="0">
                <a:latin typeface="+mn-ea"/>
              </a:endParaRPr>
            </a:p>
            <a:p>
              <a:pPr marL="144000" indent="-144000" latinLnBrk="0">
                <a:lnSpc>
                  <a:spcPct val="150000"/>
                </a:lnSpc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ko-KR" altLang="en-US" sz="1600" b="1" spc="-133" dirty="0" smtClean="0">
                  <a:latin typeface="+mn-ea"/>
                </a:rPr>
                <a:t>모자는 위험을 피하기 위하여 필요할 뿐만 아니라 머리가 지저분하게 되는 것을 방지하거나 긴 머리가 기계나 회전축에 말려 들어갈 위험 방지</a:t>
              </a:r>
              <a:endParaRPr lang="en-US" altLang="ko-KR" sz="1600" b="1" spc="-133" dirty="0" smtClean="0">
                <a:latin typeface="+mn-ea"/>
              </a:endParaRPr>
            </a:p>
            <a:p>
              <a:pPr marL="144000" indent="-144000" latinLnBrk="0">
                <a:lnSpc>
                  <a:spcPct val="150000"/>
                </a:lnSpc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ko-KR" altLang="en-US" sz="1600" b="1" spc="-133" dirty="0" smtClean="0">
                  <a:latin typeface="+mn-ea"/>
                </a:rPr>
                <a:t>장갑은 손이 더러워지는 것을 피하려고 끼는 경우도 있으나</a:t>
              </a:r>
              <a:r>
                <a:rPr lang="en-US" altLang="ko-KR" sz="1600" b="1" spc="-133" dirty="0" smtClean="0">
                  <a:latin typeface="+mn-ea"/>
                </a:rPr>
                <a:t>, </a:t>
              </a:r>
              <a:r>
                <a:rPr lang="ko-KR" altLang="en-US" sz="1600" b="1" spc="-133" dirty="0" smtClean="0">
                  <a:latin typeface="+mn-ea"/>
                </a:rPr>
                <a:t>장갑을 끼면 손가락의 감각이 무뎌져 일에도 영향을 주고 위험한 일도 발생할 수 있음</a:t>
              </a:r>
              <a:r>
                <a:rPr lang="en-US" altLang="ko-KR" sz="1600" b="1" spc="-133" dirty="0" smtClean="0">
                  <a:latin typeface="+mn-ea"/>
                </a:rPr>
                <a:t> </a:t>
              </a:r>
              <a:r>
                <a:rPr lang="ko-KR" altLang="en-US" sz="1600" b="1" spc="-133" dirty="0" smtClean="0">
                  <a:latin typeface="+mn-ea"/>
                </a:rPr>
                <a:t>작업특성에 따라 장갑 착용에 대해 주의해야 함</a:t>
              </a:r>
              <a:endParaRPr lang="en-US" altLang="ko-KR" sz="1600" b="1" spc="-133" dirty="0" smtClean="0">
                <a:latin typeface="+mn-ea"/>
              </a:endParaRPr>
            </a:p>
            <a:p>
              <a:pPr marL="144000" indent="-144000" latinLnBrk="0">
                <a:lnSpc>
                  <a:spcPct val="150000"/>
                </a:lnSpc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ko-KR" altLang="en-US" sz="1600" b="1" spc="-133" dirty="0" smtClean="0">
                  <a:latin typeface="+mn-ea"/>
                </a:rPr>
                <a:t>작업 성질 상 위생</a:t>
              </a:r>
              <a:r>
                <a:rPr lang="en-US" altLang="ko-KR" sz="1600" b="1" spc="-133" dirty="0" smtClean="0">
                  <a:latin typeface="+mn-ea"/>
                </a:rPr>
                <a:t>, </a:t>
              </a:r>
              <a:r>
                <a:rPr lang="ko-KR" altLang="en-US" sz="1600" b="1" spc="-133" dirty="0" smtClean="0">
                  <a:latin typeface="+mn-ea"/>
                </a:rPr>
                <a:t>유해요인 제거 등 앞치마를 사용하는 경우 앞치마가 기계에 말려 들어가지 않도록 조치</a:t>
              </a:r>
              <a:r>
                <a:rPr lang="en-US" altLang="ko-KR" sz="1600" b="1" spc="-133" dirty="0" smtClean="0">
                  <a:latin typeface="+mn-ea"/>
                </a:rPr>
                <a:t>. (</a:t>
              </a:r>
              <a:r>
                <a:rPr lang="ko-KR" altLang="en-US" sz="1600" b="1" spc="-133" dirty="0" smtClean="0">
                  <a:latin typeface="+mn-ea"/>
                </a:rPr>
                <a:t>목도리 또는 스카프의 착용 시 말림에 의한 재해가 발생하는 경우가 있음</a:t>
              </a:r>
              <a:r>
                <a:rPr lang="en-US" altLang="ko-KR" sz="1600" b="1" spc="-133" dirty="0" smtClean="0">
                  <a:latin typeface="+mn-ea"/>
                </a:rPr>
                <a:t>)</a:t>
              </a:r>
            </a:p>
            <a:p>
              <a:pPr marL="144000" indent="-144000" latinLnBrk="0">
                <a:lnSpc>
                  <a:spcPct val="150000"/>
                </a:lnSpc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ko-KR" altLang="en-US" sz="1600" b="1" spc="-133" dirty="0" smtClean="0">
                  <a:latin typeface="+mn-ea"/>
                </a:rPr>
                <a:t>작업내용에 적합한 안전화를 착용</a:t>
              </a:r>
              <a:r>
                <a:rPr lang="en-US" altLang="ko-KR" sz="1600" b="1" spc="-133" dirty="0" smtClean="0">
                  <a:latin typeface="+mn-ea"/>
                </a:rPr>
                <a:t>. </a:t>
              </a:r>
              <a:r>
                <a:rPr lang="ko-KR" altLang="en-US" sz="1600" b="1" spc="-133" dirty="0" smtClean="0">
                  <a:latin typeface="+mn-ea"/>
                </a:rPr>
                <a:t>슬리퍼</a:t>
              </a:r>
              <a:r>
                <a:rPr lang="en-US" altLang="ko-KR" sz="1600" b="1" spc="-133" dirty="0" smtClean="0">
                  <a:latin typeface="+mn-ea"/>
                </a:rPr>
                <a:t>, </a:t>
              </a:r>
              <a:r>
                <a:rPr lang="ko-KR" altLang="en-US" sz="1600" b="1" spc="-133" dirty="0" smtClean="0">
                  <a:latin typeface="+mn-ea"/>
                </a:rPr>
                <a:t>샌들과 같은 벗겨지기 쉬운 것이나 미끄러지기 쉬운 신발은 </a:t>
              </a:r>
              <a:r>
                <a:rPr lang="ko-KR" altLang="en-US" sz="1600" b="1" spc="-133" dirty="0" err="1" smtClean="0">
                  <a:latin typeface="+mn-ea"/>
                </a:rPr>
                <a:t>허용안됨</a:t>
              </a:r>
              <a:r>
                <a:rPr lang="en-US" altLang="ko-KR" sz="1600" b="1" spc="-133" dirty="0" smtClean="0">
                  <a:latin typeface="+mn-ea"/>
                </a:rPr>
                <a:t>.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513120" y="1572406"/>
              <a:ext cx="1428760" cy="3216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91779">
                <a:lnSpc>
                  <a:spcPct val="150000"/>
                </a:lnSpc>
                <a:buClr>
                  <a:srgbClr val="33CCCC"/>
                </a:buClr>
              </a:pPr>
              <a:r>
                <a:rPr lang="ko-KR" altLang="en-US" sz="1600" b="1" spc="-133" dirty="0" smtClean="0">
                  <a:solidFill>
                    <a:srgbClr val="666699"/>
                  </a:solidFill>
                </a:rPr>
                <a:t>■ 작업복</a:t>
              </a:r>
              <a:endParaRPr lang="en-US" altLang="ko-KR" sz="1600" b="1" spc="-133" dirty="0" smtClean="0">
                <a:solidFill>
                  <a:srgbClr val="666699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513119" y="4858554"/>
              <a:ext cx="1428760" cy="3216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91779">
                <a:lnSpc>
                  <a:spcPct val="150000"/>
                </a:lnSpc>
                <a:buClr>
                  <a:srgbClr val="33CCCC"/>
                </a:buClr>
              </a:pPr>
              <a:r>
                <a:rPr lang="ko-KR" altLang="en-US" sz="1600" b="1" spc="-133" dirty="0" smtClean="0">
                  <a:solidFill>
                    <a:srgbClr val="666699"/>
                  </a:solidFill>
                </a:rPr>
                <a:t>■ 신   발</a:t>
              </a:r>
              <a:endParaRPr lang="en-US" altLang="ko-KR" sz="1400" b="1" spc="-133" dirty="0" smtClean="0">
                <a:latin typeface="+mn-ea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513119" y="1965095"/>
              <a:ext cx="1428760" cy="3216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91779">
                <a:lnSpc>
                  <a:spcPct val="150000"/>
                </a:lnSpc>
                <a:buClr>
                  <a:srgbClr val="33CCCC"/>
                </a:buClr>
              </a:pPr>
              <a:r>
                <a:rPr lang="ko-KR" altLang="en-US" sz="1600" b="1" spc="-133" dirty="0" smtClean="0">
                  <a:solidFill>
                    <a:srgbClr val="666699"/>
                  </a:solidFill>
                </a:rPr>
                <a:t>■ 모   자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513119" y="2679475"/>
              <a:ext cx="1428760" cy="3216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91779">
                <a:lnSpc>
                  <a:spcPct val="150000"/>
                </a:lnSpc>
                <a:buClr>
                  <a:srgbClr val="33CCCC"/>
                </a:buClr>
              </a:pPr>
              <a:r>
                <a:rPr lang="ko-KR" altLang="en-US" sz="1600" b="1" spc="-133" dirty="0" smtClean="0">
                  <a:solidFill>
                    <a:srgbClr val="666699"/>
                  </a:solidFill>
                </a:rPr>
                <a:t>■ 장   갑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513119" y="3786984"/>
              <a:ext cx="1428760" cy="3216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91779">
                <a:lnSpc>
                  <a:spcPct val="150000"/>
                </a:lnSpc>
                <a:buClr>
                  <a:srgbClr val="33CCCC"/>
                </a:buClr>
              </a:pPr>
              <a:r>
                <a:rPr lang="ko-KR" altLang="en-US" sz="1600" b="1" spc="-133" dirty="0" smtClean="0">
                  <a:solidFill>
                    <a:srgbClr val="666699"/>
                  </a:solidFill>
                </a:rPr>
                <a:t>■ 앞치마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513119" y="5644372"/>
            <a:ext cx="792961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■ 올바른 직장에서의 복장 </a:t>
            </a:r>
            <a:r>
              <a:rPr lang="en-US" altLang="ko-KR" sz="1600" b="1" spc="-133" dirty="0" smtClean="0">
                <a:solidFill>
                  <a:srgbClr val="666699"/>
                </a:solidFill>
              </a:rPr>
              <a:t>: </a:t>
            </a:r>
            <a:r>
              <a:rPr lang="ko-KR" altLang="en-US" sz="1600" b="1" spc="-133" dirty="0" smtClean="0">
                <a:solidFill>
                  <a:srgbClr val="666699"/>
                </a:solidFill>
              </a:rPr>
              <a:t>부상을 방지하는 것이 첫 번째 목적이며</a:t>
            </a:r>
            <a:r>
              <a:rPr lang="en-US" altLang="ko-KR" sz="1600" b="1" spc="-133" dirty="0" smtClean="0">
                <a:solidFill>
                  <a:srgbClr val="666699"/>
                </a:solidFill>
              </a:rPr>
              <a:t>,</a:t>
            </a:r>
            <a:r>
              <a:rPr lang="ko-KR" altLang="en-US" sz="1600" b="1" spc="-133" dirty="0" smtClean="0">
                <a:solidFill>
                  <a:srgbClr val="666699"/>
                </a:solidFill>
              </a:rPr>
              <a:t> </a:t>
            </a:r>
            <a:r>
              <a:rPr lang="en-US" altLang="ko-KR" sz="1600" b="1" spc="-133" dirty="0" smtClean="0">
                <a:solidFill>
                  <a:srgbClr val="666699"/>
                </a:solidFill>
              </a:rPr>
              <a:t/>
            </a:r>
            <a:br>
              <a:rPr lang="en-US" altLang="ko-KR" sz="1600" b="1" spc="-133" dirty="0" smtClean="0">
                <a:solidFill>
                  <a:srgbClr val="666699"/>
                </a:solidFill>
              </a:rPr>
            </a:br>
            <a:r>
              <a:rPr lang="en-US" altLang="ko-KR" sz="1600" b="1" spc="-133" dirty="0" smtClean="0">
                <a:solidFill>
                  <a:srgbClr val="666699"/>
                </a:solidFill>
              </a:rPr>
              <a:t>                                           </a:t>
            </a:r>
            <a:r>
              <a:rPr lang="ko-KR" altLang="en-US" sz="1600" b="1" spc="-133" dirty="0" smtClean="0">
                <a:solidFill>
                  <a:srgbClr val="666699"/>
                </a:solidFill>
              </a:rPr>
              <a:t>일을 편리하게 하도록 하는 것이 두 번째 목적</a:t>
            </a:r>
            <a:endParaRPr lang="en-US" altLang="ko-KR" sz="1400" b="1" spc="-133" dirty="0" smtClean="0">
              <a:latin typeface="+mn-ea"/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4" name="직사각형 1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2</a:t>
              </a:r>
              <a:endParaRPr lang="ko-KR" altLang="en-US" sz="38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안전하고 건강한 직장생활을 위한 가이드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37833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55599" y="1572406"/>
            <a:ext cx="2757234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03.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개인 보호구 </a:t>
            </a:r>
            <a:r>
              <a:rPr lang="ko-KR" altLang="en-US" sz="2200" b="1" spc="-133" dirty="0" err="1" smtClean="0">
                <a:solidFill>
                  <a:srgbClr val="33CCCC"/>
                </a:solidFill>
                <a:latin typeface="+mj-ea"/>
                <a:ea typeface="+mj-ea"/>
              </a:rPr>
              <a:t>지급ㆍ</a:t>
            </a:r>
            <a:endParaRPr lang="en-US" altLang="ko-KR" sz="2200" b="1" spc="-133" dirty="0" smtClean="0">
              <a:solidFill>
                <a:srgbClr val="33CCCC"/>
              </a:solidFill>
              <a:latin typeface="+mj-ea"/>
              <a:ea typeface="+mj-ea"/>
            </a:endParaRP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착용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grpSp>
        <p:nvGrpSpPr>
          <p:cNvPr id="21" name="그룹 20"/>
          <p:cNvGrpSpPr/>
          <p:nvPr/>
        </p:nvGrpSpPr>
        <p:grpSpPr>
          <a:xfrm>
            <a:off x="3513119" y="1929596"/>
            <a:ext cx="8001056" cy="3286148"/>
            <a:chOff x="3513119" y="1786720"/>
            <a:chExt cx="8001056" cy="3286148"/>
          </a:xfrm>
        </p:grpSpPr>
        <p:pic>
          <p:nvPicPr>
            <p:cNvPr id="20" name="그림 19" descr="12 보호구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13119" y="1786720"/>
              <a:ext cx="8001056" cy="2744651"/>
            </a:xfrm>
            <a:prstGeom prst="rect">
              <a:avLst/>
            </a:prstGeom>
          </p:spPr>
        </p:pic>
        <p:grpSp>
          <p:nvGrpSpPr>
            <p:cNvPr id="19" name="그룹 18"/>
            <p:cNvGrpSpPr/>
            <p:nvPr/>
          </p:nvGrpSpPr>
          <p:grpSpPr>
            <a:xfrm>
              <a:off x="3513119" y="2715414"/>
              <a:ext cx="8001056" cy="500066"/>
              <a:chOff x="3513119" y="1929596"/>
              <a:chExt cx="8001056" cy="500066"/>
            </a:xfrm>
          </p:grpSpPr>
          <p:pic>
            <p:nvPicPr>
              <p:cNvPr id="3074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513119" y="1929596"/>
                <a:ext cx="8001056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4" name="TextBox 3"/>
              <p:cNvSpPr txBox="1"/>
              <p:nvPr/>
            </p:nvSpPr>
            <p:spPr>
              <a:xfrm>
                <a:off x="3584557" y="2040565"/>
                <a:ext cx="1428760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smtClean="0">
                    <a:solidFill>
                      <a:schemeClr val="bg1"/>
                    </a:solidFill>
                  </a:rPr>
                  <a:t>안전모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5084755" y="2040565"/>
                <a:ext cx="1428760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smtClean="0">
                    <a:solidFill>
                      <a:schemeClr val="bg1"/>
                    </a:solidFill>
                  </a:rPr>
                  <a:t>안전화</a:t>
                </a: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6442077" y="2040565"/>
                <a:ext cx="1214446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smtClean="0">
                    <a:solidFill>
                      <a:schemeClr val="bg1"/>
                    </a:solidFill>
                  </a:rPr>
                  <a:t>방진마스크</a:t>
                </a: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7942275" y="1929596"/>
                <a:ext cx="2143140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smtClean="0">
                    <a:solidFill>
                      <a:schemeClr val="bg1"/>
                    </a:solidFill>
                  </a:rPr>
                  <a:t>방독마스크</a:t>
                </a:r>
                <a:r>
                  <a:rPr lang="en-US" altLang="ko-KR" sz="1600" b="1" spc="-133" dirty="0" smtClean="0">
                    <a:solidFill>
                      <a:schemeClr val="bg1"/>
                    </a:solidFill>
                  </a:rPr>
                  <a:t>, </a:t>
                </a:r>
                <a:r>
                  <a:rPr lang="ko-KR" altLang="en-US" sz="1600" b="1" spc="-133" dirty="0" err="1" smtClean="0">
                    <a:solidFill>
                      <a:schemeClr val="bg1"/>
                    </a:solidFill>
                  </a:rPr>
                  <a:t>송기마스크</a:t>
                </a:r>
                <a:r>
                  <a:rPr lang="en-US" altLang="ko-KR" sz="1600" b="1" spc="-133" dirty="0" smtClean="0">
                    <a:solidFill>
                      <a:schemeClr val="bg1"/>
                    </a:solidFill>
                  </a:rPr>
                  <a:t>, </a:t>
                </a:r>
              </a:p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err="1" smtClean="0">
                    <a:solidFill>
                      <a:schemeClr val="bg1"/>
                    </a:solidFill>
                  </a:rPr>
                  <a:t>전동식</a:t>
                </a:r>
                <a:r>
                  <a:rPr lang="ko-KR" altLang="en-US" sz="1600" b="1" spc="-133" dirty="0" smtClean="0">
                    <a:solidFill>
                      <a:schemeClr val="bg1"/>
                    </a:solidFill>
                  </a:rPr>
                  <a:t> 호흡보호구</a:t>
                </a: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10156853" y="2040565"/>
                <a:ext cx="1214446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smtClean="0">
                    <a:solidFill>
                      <a:schemeClr val="bg1"/>
                    </a:solidFill>
                  </a:rPr>
                  <a:t>귀마개</a:t>
                </a:r>
              </a:p>
            </p:txBody>
          </p:sp>
        </p:grpSp>
        <p:grpSp>
          <p:nvGrpSpPr>
            <p:cNvPr id="18" name="그룹 17"/>
            <p:cNvGrpSpPr/>
            <p:nvPr/>
          </p:nvGrpSpPr>
          <p:grpSpPr>
            <a:xfrm>
              <a:off x="3513119" y="4572802"/>
              <a:ext cx="8001056" cy="500066"/>
              <a:chOff x="3513119" y="3858422"/>
              <a:chExt cx="8001056" cy="500066"/>
            </a:xfrm>
          </p:grpSpPr>
          <p:pic>
            <p:nvPicPr>
              <p:cNvPr id="11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513119" y="3858422"/>
                <a:ext cx="8001056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2" name="TextBox 11"/>
              <p:cNvSpPr txBox="1"/>
              <p:nvPr/>
            </p:nvSpPr>
            <p:spPr>
              <a:xfrm>
                <a:off x="3584557" y="3969391"/>
                <a:ext cx="1214446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err="1" smtClean="0">
                    <a:solidFill>
                      <a:schemeClr val="bg1"/>
                    </a:solidFill>
                  </a:rPr>
                  <a:t>귀덮개</a:t>
                </a:r>
                <a:endParaRPr lang="ko-KR" altLang="en-US" sz="1600" b="1" spc="-133" dirty="0" smtClean="0">
                  <a:solidFill>
                    <a:schemeClr val="bg1"/>
                  </a:solidFill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6299201" y="3969391"/>
                <a:ext cx="1143008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err="1" smtClean="0">
                    <a:solidFill>
                      <a:schemeClr val="bg1"/>
                    </a:solidFill>
                  </a:rPr>
                  <a:t>보안면</a:t>
                </a:r>
                <a:endParaRPr lang="ko-KR" altLang="en-US" sz="1600" b="1" spc="-133" dirty="0" smtClean="0">
                  <a:solidFill>
                    <a:schemeClr val="bg1"/>
                  </a:solidFill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5013317" y="4001298"/>
                <a:ext cx="1143008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smtClean="0">
                    <a:solidFill>
                      <a:schemeClr val="bg1"/>
                    </a:solidFill>
                  </a:rPr>
                  <a:t>보안경</a:t>
                </a: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7656523" y="4001298"/>
                <a:ext cx="1143008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smtClean="0">
                    <a:solidFill>
                      <a:schemeClr val="bg1"/>
                    </a:solidFill>
                  </a:rPr>
                  <a:t>안전장갑</a:t>
                </a: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8942407" y="4001298"/>
                <a:ext cx="1143008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err="1" smtClean="0">
                    <a:solidFill>
                      <a:schemeClr val="bg1"/>
                    </a:solidFill>
                  </a:rPr>
                  <a:t>보호복</a:t>
                </a:r>
                <a:endParaRPr lang="ko-KR" altLang="en-US" sz="1600" b="1" spc="-133" dirty="0" smtClean="0">
                  <a:solidFill>
                    <a:schemeClr val="bg1"/>
                  </a:solidFill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10299729" y="4001298"/>
                <a:ext cx="1143008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err="1" smtClean="0">
                    <a:solidFill>
                      <a:schemeClr val="bg1"/>
                    </a:solidFill>
                  </a:rPr>
                  <a:t>안전대</a:t>
                </a:r>
                <a:endParaRPr lang="ko-KR" altLang="en-US" sz="1600" b="1" spc="-133" dirty="0" smtClean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22" name="그룹 21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2</a:t>
              </a:r>
              <a:endParaRPr lang="ko-KR" altLang="en-US" sz="38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안전하고 건강한 직장생활을 위한 가이드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4299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5599" y="1572406"/>
            <a:ext cx="2757234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04.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유해위험장소 등에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안전보건표지 부착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41682" y="1500968"/>
            <a:ext cx="4000527" cy="31290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1000"/>
              </a:spcAft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rgbClr val="666699"/>
                </a:solidFill>
              </a:rPr>
              <a:t>■ 안전보건표지란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?</a:t>
            </a:r>
            <a:endParaRPr lang="en-US" altLang="ko-KR" sz="1800" b="1" spc="-133" dirty="0" smtClean="0">
              <a:latin typeface="+mn-ea"/>
            </a:endParaRPr>
          </a:p>
          <a:p>
            <a:pPr marL="144000" indent="-144000" latinLnBrk="0">
              <a:lnSpc>
                <a:spcPct val="150000"/>
              </a:lnSpc>
              <a:spcAft>
                <a:spcPts val="1000"/>
              </a:spcAft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위험장소 또는 위험물질에 대한 경고</a:t>
            </a:r>
            <a:r>
              <a:rPr lang="en-US" altLang="ko-KR" sz="1600" b="1" spc="-133" dirty="0" smtClean="0">
                <a:latin typeface="+mn-ea"/>
              </a:rPr>
              <a:t>, </a:t>
            </a:r>
            <a:br>
              <a:rPr lang="en-US" altLang="ko-KR" sz="1600" b="1" spc="-133" dirty="0" smtClean="0">
                <a:latin typeface="+mn-ea"/>
              </a:rPr>
            </a:br>
            <a:r>
              <a:rPr lang="ko-KR" altLang="en-US" sz="1600" b="1" spc="-133" dirty="0" smtClean="0">
                <a:latin typeface="+mn-ea"/>
              </a:rPr>
              <a:t>비상시에 대처하기 위한 지시 또는 안내</a:t>
            </a:r>
            <a:r>
              <a:rPr lang="en-US" altLang="ko-KR" sz="1600" b="1" spc="-133" dirty="0" smtClean="0">
                <a:latin typeface="+mn-ea"/>
              </a:rPr>
              <a:t>, </a:t>
            </a:r>
            <a:br>
              <a:rPr lang="en-US" altLang="ko-KR" sz="1600" b="1" spc="-133" dirty="0" smtClean="0">
                <a:latin typeface="+mn-ea"/>
              </a:rPr>
            </a:br>
            <a:r>
              <a:rPr lang="ko-KR" altLang="en-US" sz="1600" b="1" spc="-133" dirty="0" smtClean="0">
                <a:latin typeface="+mn-ea"/>
              </a:rPr>
              <a:t>기타 근로자의 안전보건의식을 고취하기 위한 사항 등을 </a:t>
            </a:r>
            <a:r>
              <a:rPr lang="ko-KR" altLang="en-US" sz="1600" b="1" spc="-133" dirty="0" err="1" smtClean="0">
                <a:latin typeface="+mn-ea"/>
              </a:rPr>
              <a:t>그림ㆍ기호</a:t>
            </a:r>
            <a:r>
              <a:rPr lang="ko-KR" altLang="en-US" sz="1600" b="1" spc="-133" dirty="0" smtClean="0">
                <a:latin typeface="+mn-ea"/>
              </a:rPr>
              <a:t> 및 글자 등으로 표시하여 근로자의 판단이나 행동의 착오로 인한 재해발생 위험 작업장의 </a:t>
            </a:r>
            <a:r>
              <a:rPr lang="ko-KR" altLang="en-US" sz="1600" b="1" spc="-133" dirty="0" err="1" smtClean="0">
                <a:latin typeface="+mn-ea"/>
              </a:rPr>
              <a:t>특정장소ㆍ시설</a:t>
            </a:r>
            <a:r>
              <a:rPr lang="ko-KR" altLang="en-US" sz="1600" b="1" spc="-133" dirty="0" smtClean="0">
                <a:latin typeface="+mn-ea"/>
              </a:rPr>
              <a:t> 또는 물체에 설치 또는 부착하는 표지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13119" y="5072868"/>
            <a:ext cx="4000528" cy="3619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1000"/>
              </a:spcAft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rgbClr val="666699"/>
                </a:solidFill>
              </a:rPr>
              <a:t>■ 안전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·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보건표지의 종류와 형태</a:t>
            </a:r>
            <a:endParaRPr lang="en-US" altLang="ko-KR" sz="1800" b="1" spc="-133" dirty="0" smtClean="0">
              <a:solidFill>
                <a:srgbClr val="666699"/>
              </a:solidFill>
            </a:endParaRPr>
          </a:p>
        </p:txBody>
      </p:sp>
      <p:pic>
        <p:nvPicPr>
          <p:cNvPr id="13" name="그림 12" descr="13 안전표지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56523" y="1358092"/>
            <a:ext cx="3822445" cy="5169911"/>
          </a:xfrm>
          <a:prstGeom prst="rect">
            <a:avLst/>
          </a:prstGeom>
        </p:spPr>
      </p:pic>
      <p:grpSp>
        <p:nvGrpSpPr>
          <p:cNvPr id="6" name="그룹 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7" name="직사각형 6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2</a:t>
              </a:r>
              <a:endParaRPr lang="ko-KR" altLang="en-US" sz="38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안전하고 건강한 직장생활을 위한 가이드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3708623" y="5464142"/>
            <a:ext cx="2664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spc="-133" dirty="0" smtClean="0">
                <a:latin typeface="+mn-ea"/>
              </a:rPr>
              <a:t>- </a:t>
            </a:r>
            <a:r>
              <a:rPr lang="ko-KR" altLang="en-US" sz="1400" b="1" spc="-133" dirty="0" smtClean="0">
                <a:latin typeface="+mn-ea"/>
              </a:rPr>
              <a:t>산업안전보건법 </a:t>
            </a:r>
            <a:r>
              <a:rPr lang="ko-KR" altLang="en-US" sz="1400" b="1" spc="-133" dirty="0">
                <a:latin typeface="+mn-ea"/>
              </a:rPr>
              <a:t>시행규칙 </a:t>
            </a:r>
            <a:r>
              <a:rPr lang="en-US" altLang="ko-KR" sz="1400" b="1" spc="-133" dirty="0">
                <a:latin typeface="+mn-ea"/>
              </a:rPr>
              <a:t>[</a:t>
            </a:r>
            <a:r>
              <a:rPr lang="ko-KR" altLang="en-US" sz="1400" b="1" spc="-133" dirty="0">
                <a:latin typeface="+mn-ea"/>
              </a:rPr>
              <a:t>별표</a:t>
            </a:r>
            <a:r>
              <a:rPr lang="en-US" altLang="ko-KR" sz="1400" b="1" spc="-133" dirty="0">
                <a:latin typeface="+mn-ea"/>
              </a:rPr>
              <a:t>6] </a:t>
            </a: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 rotWithShape="1">
          <a:blip r:embed="rId3"/>
          <a:srcRect l="10216" t="11821"/>
          <a:stretch/>
        </p:blipFill>
        <p:spPr>
          <a:xfrm>
            <a:off x="8821191" y="2837944"/>
            <a:ext cx="432048" cy="361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899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572406"/>
            <a:ext cx="2757234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05.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작업장 내에서의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통행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41682" y="1786720"/>
            <a:ext cx="8072493" cy="1605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1000"/>
              </a:spcAft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교통사고는 도로상에서만 일어나는 것이 아니고 공장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사업장내에서도 일어나기 쉬움</a:t>
            </a:r>
            <a:r>
              <a:rPr lang="en-US" altLang="ko-KR" sz="1600" b="1" spc="-133" dirty="0" smtClean="0">
                <a:latin typeface="+mn-ea"/>
              </a:rPr>
              <a:t/>
            </a:r>
            <a:br>
              <a:rPr lang="en-US" altLang="ko-KR" sz="1600" b="1" spc="-133" dirty="0" smtClean="0">
                <a:latin typeface="+mn-ea"/>
              </a:rPr>
            </a:br>
            <a:r>
              <a:rPr lang="ko-KR" altLang="en-US" sz="1600" b="1" spc="-133" dirty="0" smtClean="0">
                <a:latin typeface="+mn-ea"/>
              </a:rPr>
              <a:t>이것은 지게차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err="1" smtClean="0">
                <a:latin typeface="+mn-ea"/>
              </a:rPr>
              <a:t>구내운반차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화물자동차 등 </a:t>
            </a:r>
            <a:r>
              <a:rPr lang="ko-KR" altLang="en-US" sz="1600" b="1" spc="-133" dirty="0" err="1" smtClean="0">
                <a:latin typeface="+mn-ea"/>
              </a:rPr>
              <a:t>차량계</a:t>
            </a:r>
            <a:r>
              <a:rPr lang="ko-KR" altLang="en-US" sz="1600" b="1" spc="-133" dirty="0" smtClean="0">
                <a:latin typeface="+mn-ea"/>
              </a:rPr>
              <a:t> 하역 운반기계로 하는 작업이 많기 때문</a:t>
            </a:r>
            <a:endParaRPr lang="en-US" altLang="ko-KR" sz="1600" b="1" spc="-133" dirty="0" smtClean="0">
              <a:latin typeface="+mn-ea"/>
            </a:endParaRPr>
          </a:p>
          <a:p>
            <a:pPr marL="144000" indent="-144000" latinLnBrk="0">
              <a:lnSpc>
                <a:spcPct val="150000"/>
              </a:lnSpc>
              <a:spcAft>
                <a:spcPts val="1000"/>
              </a:spcAft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따라서</a:t>
            </a:r>
            <a:r>
              <a:rPr lang="en-US" altLang="ko-KR" sz="1600" b="1" spc="-133" dirty="0" smtClean="0">
                <a:latin typeface="+mn-ea"/>
              </a:rPr>
              <a:t>,</a:t>
            </a:r>
            <a:r>
              <a:rPr lang="ko-KR" altLang="en-US" sz="1600" b="1" spc="-133" dirty="0" smtClean="0">
                <a:latin typeface="+mn-ea"/>
              </a:rPr>
              <a:t> </a:t>
            </a:r>
            <a:r>
              <a:rPr lang="ko-KR" altLang="en-US" sz="1600" b="1" spc="-133" dirty="0">
                <a:latin typeface="+mn-ea"/>
              </a:rPr>
              <a:t>작업자와 운반기계가 </a:t>
            </a:r>
            <a:r>
              <a:rPr lang="ko-KR" altLang="en-US" sz="1600" b="1" spc="-133" dirty="0" err="1">
                <a:latin typeface="+mn-ea"/>
              </a:rPr>
              <a:t>교행하지</a:t>
            </a:r>
            <a:r>
              <a:rPr lang="ko-KR" altLang="en-US" sz="1600" b="1" spc="-133" dirty="0">
                <a:latin typeface="+mn-ea"/>
              </a:rPr>
              <a:t> 않도록 별도의 통로를 만들고 해당 통로에는 안전표시가 되어있어야 함</a:t>
            </a:r>
            <a:endParaRPr lang="en-US" altLang="ko-KR" sz="1600" b="1" spc="-133" dirty="0" smtClean="0">
              <a:latin typeface="+mn-ea"/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3441680" y="3734926"/>
            <a:ext cx="8072495" cy="321691"/>
            <a:chOff x="3441680" y="2786852"/>
            <a:chExt cx="8072495" cy="321691"/>
          </a:xfrm>
        </p:grpSpPr>
        <p:sp>
          <p:nvSpPr>
            <p:cNvPr id="6" name="TextBox 5"/>
            <p:cNvSpPr txBox="1"/>
            <p:nvPr/>
          </p:nvSpPr>
          <p:spPr>
            <a:xfrm>
              <a:off x="3441681" y="2786852"/>
              <a:ext cx="8072494" cy="3216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44000" indent="-144000" latinLnBrk="0">
                <a:lnSpc>
                  <a:spcPct val="150000"/>
                </a:lnSpc>
                <a:spcAft>
                  <a:spcPts val="1000"/>
                </a:spcAft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en-US" altLang="ko-KR" sz="1400" b="1" spc="-133" dirty="0" smtClean="0">
                  <a:latin typeface="+mn-ea"/>
                </a:rPr>
                <a:t>  </a:t>
              </a:r>
              <a:r>
                <a:rPr lang="ko-KR" altLang="en-US" sz="1600" b="1" spc="-133" dirty="0" smtClean="0">
                  <a:solidFill>
                    <a:srgbClr val="666699"/>
                  </a:solidFill>
                </a:rPr>
                <a:t>안전통로 예시</a:t>
              </a:r>
              <a:endParaRPr lang="en-US" altLang="ko-KR" sz="1600" b="1" spc="-133" dirty="0" smtClean="0">
                <a:latin typeface="+mn-ea"/>
              </a:endParaRPr>
            </a:p>
          </p:txBody>
        </p:sp>
        <p:pic>
          <p:nvPicPr>
            <p:cNvPr id="7" name="그림 6" descr="아이콘 화살표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41680" y="2929728"/>
              <a:ext cx="142876" cy="142876"/>
            </a:xfrm>
            <a:prstGeom prst="rect">
              <a:avLst/>
            </a:prstGeom>
          </p:spPr>
        </p:pic>
      </p:grpSp>
      <p:pic>
        <p:nvPicPr>
          <p:cNvPr id="8" name="그림 7" descr="14 안전통로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55995" y="4092116"/>
            <a:ext cx="7358569" cy="1785950"/>
          </a:xfrm>
          <a:prstGeom prst="rect">
            <a:avLst/>
          </a:prstGeom>
        </p:spPr>
      </p:pic>
      <p:grpSp>
        <p:nvGrpSpPr>
          <p:cNvPr id="9" name="그룹 8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0" name="직사각형 9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2</a:t>
              </a:r>
              <a:endParaRPr lang="ko-KR" altLang="en-US" sz="38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안전하고 건강한 직장생활을 위한 가이드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55420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572406"/>
            <a:ext cx="2757234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06.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작업장 정리정돈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41682" y="1500968"/>
            <a:ext cx="6858047" cy="34009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1000"/>
              </a:spcAft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rgbClr val="666699"/>
                </a:solidFill>
              </a:rPr>
              <a:t>     사업주 및 근로자 준수사항</a:t>
            </a:r>
            <a:endParaRPr lang="en-US" altLang="ko-KR" sz="1800" b="1" spc="-133" dirty="0" smtClean="0">
              <a:latin typeface="+mn-ea"/>
            </a:endParaRPr>
          </a:p>
          <a:p>
            <a:pPr marL="360000" indent="-144000" latinLnBrk="0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근로자가 작업장에서 넘어지거나 미끄러지는 등의 위험이 없도록 작업장 바닥 등을 안전하고 청결한 상태로 유지</a:t>
            </a:r>
            <a:endParaRPr lang="en-US" altLang="ko-KR" sz="1600" b="1" spc="-133" dirty="0" smtClean="0">
              <a:latin typeface="+mn-ea"/>
            </a:endParaRPr>
          </a:p>
          <a:p>
            <a:pPr marL="360000" indent="-144000" latinLnBrk="0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제품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자재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부재 등이 넘어지지 않도록 붙들어 지탱하게 하는 등 </a:t>
            </a:r>
            <a:r>
              <a:rPr lang="en-US" altLang="ko-KR" sz="1600" b="1" spc="-133" dirty="0" smtClean="0">
                <a:latin typeface="+mn-ea"/>
              </a:rPr>
              <a:t/>
            </a:r>
            <a:br>
              <a:rPr lang="en-US" altLang="ko-KR" sz="1600" b="1" spc="-133" dirty="0" smtClean="0">
                <a:latin typeface="+mn-ea"/>
              </a:rPr>
            </a:br>
            <a:r>
              <a:rPr lang="ko-KR" altLang="en-US" sz="1600" b="1" spc="-133" dirty="0" smtClean="0">
                <a:latin typeface="+mn-ea"/>
              </a:rPr>
              <a:t>안전조치 해야 함</a:t>
            </a:r>
            <a:endParaRPr lang="en-US" altLang="ko-KR" sz="1600" b="1" spc="-133" dirty="0" smtClean="0">
              <a:latin typeface="+mn-ea"/>
            </a:endParaRPr>
          </a:p>
          <a:p>
            <a:pPr marL="360000" indent="-144000" latinLnBrk="0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근로자가 작업하는 장소를 항상 청결하게 </a:t>
            </a:r>
            <a:r>
              <a:rPr lang="en-US" altLang="ko-KR" sz="1600" b="1" spc="-133" dirty="0" smtClean="0">
                <a:latin typeface="+mn-ea"/>
              </a:rPr>
              <a:t/>
            </a:r>
            <a:br>
              <a:rPr lang="en-US" altLang="ko-KR" sz="1600" b="1" spc="-133" dirty="0" smtClean="0">
                <a:latin typeface="+mn-ea"/>
              </a:rPr>
            </a:br>
            <a:r>
              <a:rPr lang="ko-KR" altLang="en-US" sz="1600" b="1" spc="-133" dirty="0" smtClean="0">
                <a:latin typeface="+mn-ea"/>
              </a:rPr>
              <a:t>유지관리하며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폐기물은 정해진 장소에만 버림</a:t>
            </a:r>
            <a:endParaRPr lang="en-US" altLang="ko-KR" sz="1600" b="1" spc="-133" dirty="0" smtClean="0">
              <a:latin typeface="+mn-ea"/>
            </a:endParaRPr>
          </a:p>
        </p:txBody>
      </p:sp>
      <p:pic>
        <p:nvPicPr>
          <p:cNvPr id="10" name="그림 9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1643844"/>
            <a:ext cx="142876" cy="142876"/>
          </a:xfrm>
          <a:prstGeom prst="rect">
            <a:avLst/>
          </a:prstGeom>
        </p:spPr>
      </p:pic>
      <p:pic>
        <p:nvPicPr>
          <p:cNvPr id="11" name="그림 10" descr="15 정리정돈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28027" y="3858422"/>
            <a:ext cx="3357586" cy="2080614"/>
          </a:xfrm>
          <a:prstGeom prst="rect">
            <a:avLst/>
          </a:prstGeom>
        </p:spPr>
      </p:pic>
      <p:grpSp>
        <p:nvGrpSpPr>
          <p:cNvPr id="6" name="그룹 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7" name="직사각형 6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2</a:t>
              </a:r>
              <a:endParaRPr lang="ko-KR" altLang="en-US" sz="38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안전하고 건강한 직장생활을 위한 가이드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737063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572406"/>
            <a:ext cx="2757234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07.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유해위험기계기구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방호조치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41682" y="1500968"/>
            <a:ext cx="8072493" cy="15183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 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방호조치란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?</a:t>
            </a:r>
            <a:endParaRPr lang="en-US" altLang="ko-KR" sz="1800" b="1" spc="-133" dirty="0" smtClean="0">
              <a:latin typeface="+mn-ea"/>
            </a:endParaRPr>
          </a:p>
          <a:p>
            <a:pPr marL="252000" latinLnBrk="0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 smtClean="0">
                <a:latin typeface="+mn-ea"/>
              </a:rPr>
              <a:t> </a:t>
            </a:r>
            <a:r>
              <a:rPr lang="ko-KR" altLang="en-US" sz="1500" b="1" spc="-133" dirty="0" err="1" smtClean="0">
                <a:latin typeface="+mn-ea"/>
              </a:rPr>
              <a:t>위험기계ㆍ기구의</a:t>
            </a:r>
            <a:r>
              <a:rPr lang="ko-KR" altLang="en-US" sz="1500" b="1" spc="-133" dirty="0" smtClean="0">
                <a:latin typeface="+mn-ea"/>
              </a:rPr>
              <a:t> 위험장소 또는 부위에 근로자가</a:t>
            </a:r>
            <a:r>
              <a:rPr lang="en-US" altLang="ko-KR" sz="1500" b="1" spc="-133" dirty="0" smtClean="0">
                <a:latin typeface="+mn-ea"/>
              </a:rPr>
              <a:t> </a:t>
            </a:r>
            <a:r>
              <a:rPr lang="ko-KR" altLang="en-US" sz="1500" b="1" spc="-133" dirty="0" smtClean="0">
                <a:latin typeface="+mn-ea"/>
              </a:rPr>
              <a:t>통상적인 방법으로 접근하지 못하도록</a:t>
            </a:r>
            <a:r>
              <a:rPr lang="en-US" altLang="ko-KR" sz="1500" b="1" spc="-133" dirty="0" smtClean="0">
                <a:latin typeface="+mn-ea"/>
              </a:rPr>
              <a:t/>
            </a:r>
            <a:br>
              <a:rPr lang="en-US" altLang="ko-KR" sz="1500" b="1" spc="-133" dirty="0" smtClean="0">
                <a:latin typeface="+mn-ea"/>
              </a:rPr>
            </a:br>
            <a:r>
              <a:rPr lang="en-US" altLang="ko-KR" sz="1500" b="1" spc="-133" dirty="0" smtClean="0">
                <a:latin typeface="+mn-ea"/>
              </a:rPr>
              <a:t> </a:t>
            </a:r>
            <a:r>
              <a:rPr lang="ko-KR" altLang="en-US" sz="1500" b="1" spc="-133" dirty="0" smtClean="0">
                <a:latin typeface="+mn-ea"/>
              </a:rPr>
              <a:t>  하는 제한조치</a:t>
            </a:r>
            <a:r>
              <a:rPr lang="en-US" altLang="ko-KR" sz="1500" b="1" spc="-133" dirty="0" smtClean="0">
                <a:latin typeface="+mn-ea"/>
              </a:rPr>
              <a:t> </a:t>
            </a:r>
          </a:p>
          <a:p>
            <a:pPr marL="252000" latinLnBrk="0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 smtClean="0">
                <a:latin typeface="+mn-ea"/>
              </a:rPr>
              <a:t> </a:t>
            </a:r>
            <a:r>
              <a:rPr lang="ko-KR" altLang="en-US" sz="1500" b="1" spc="-133" dirty="0" err="1" smtClean="0">
                <a:latin typeface="+mn-ea"/>
              </a:rPr>
              <a:t>방호망</a:t>
            </a:r>
            <a:r>
              <a:rPr lang="en-US" altLang="ko-KR" sz="1500" b="1" spc="-133" dirty="0" smtClean="0">
                <a:latin typeface="+mn-ea"/>
              </a:rPr>
              <a:t>, </a:t>
            </a:r>
            <a:r>
              <a:rPr lang="ko-KR" altLang="en-US" sz="1500" b="1" spc="-133" dirty="0" smtClean="0">
                <a:latin typeface="+mn-ea"/>
              </a:rPr>
              <a:t>방책</a:t>
            </a:r>
            <a:r>
              <a:rPr lang="en-US" altLang="ko-KR" sz="1500" b="1" spc="-133" dirty="0" smtClean="0">
                <a:latin typeface="+mn-ea"/>
              </a:rPr>
              <a:t>, </a:t>
            </a:r>
            <a:r>
              <a:rPr lang="ko-KR" altLang="en-US" sz="1500" b="1" spc="-133" dirty="0" smtClean="0">
                <a:latin typeface="+mn-ea"/>
              </a:rPr>
              <a:t>덮개 또는 각종 방호장치 등을</a:t>
            </a:r>
            <a:r>
              <a:rPr lang="en-US" altLang="ko-KR" sz="1500" b="1" spc="-133" dirty="0" smtClean="0">
                <a:latin typeface="+mn-ea"/>
              </a:rPr>
              <a:t> </a:t>
            </a:r>
            <a:r>
              <a:rPr lang="ko-KR" altLang="en-US" sz="1500" b="1" spc="-133" dirty="0" smtClean="0">
                <a:latin typeface="+mn-ea"/>
              </a:rPr>
              <a:t>설치하는 것을 포함</a:t>
            </a:r>
            <a:endParaRPr lang="en-US" altLang="ko-KR" sz="1500" b="1" spc="-133" dirty="0" smtClean="0">
              <a:latin typeface="+mn-ea"/>
            </a:endParaRPr>
          </a:p>
        </p:txBody>
      </p:sp>
      <p:pic>
        <p:nvPicPr>
          <p:cNvPr id="6" name="그림 5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1643844"/>
            <a:ext cx="142876" cy="14287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55599" y="3346559"/>
            <a:ext cx="2357454" cy="67871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8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1)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 재해위험이 높은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/>
            </a:r>
            <a:br>
              <a:rPr lang="en-US" altLang="ko-KR" sz="1800" b="1" spc="-133" dirty="0" smtClean="0">
                <a:solidFill>
                  <a:srgbClr val="666699"/>
                </a:solidFill>
              </a:rPr>
            </a:br>
            <a:r>
              <a:rPr lang="en-US" altLang="ko-KR" sz="18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기계 및 방호장치</a:t>
            </a:r>
            <a:endParaRPr lang="en-US" altLang="ko-KR" sz="1800" b="1" spc="-133" dirty="0" smtClean="0">
              <a:latin typeface="+mn-ea"/>
            </a:endParaRPr>
          </a:p>
        </p:txBody>
      </p:sp>
      <p:grpSp>
        <p:nvGrpSpPr>
          <p:cNvPr id="19" name="그룹 18"/>
          <p:cNvGrpSpPr/>
          <p:nvPr/>
        </p:nvGrpSpPr>
        <p:grpSpPr>
          <a:xfrm>
            <a:off x="3441681" y="3346559"/>
            <a:ext cx="7858180" cy="587291"/>
            <a:chOff x="3441681" y="3215480"/>
            <a:chExt cx="7858180" cy="587291"/>
          </a:xfrm>
        </p:grpSpPr>
        <p:sp>
          <p:nvSpPr>
            <p:cNvPr id="18" name="대각선 방향의 모서리가 잘린 사각형 17"/>
            <p:cNvSpPr/>
            <p:nvPr/>
          </p:nvSpPr>
          <p:spPr>
            <a:xfrm>
              <a:off x="6084887" y="3215480"/>
              <a:ext cx="5214974" cy="571504"/>
            </a:xfrm>
            <a:prstGeom prst="snip2DiagRect">
              <a:avLst/>
            </a:prstGeom>
            <a:solidFill>
              <a:srgbClr val="33CCCC">
                <a:alpha val="2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대각선 방향의 모서리가 잘린 사각형 12"/>
            <p:cNvSpPr/>
            <p:nvPr/>
          </p:nvSpPr>
          <p:spPr>
            <a:xfrm>
              <a:off x="3441681" y="3215480"/>
              <a:ext cx="2857520" cy="571504"/>
            </a:xfrm>
            <a:prstGeom prst="snip2DiagRect">
              <a:avLst/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584558" y="3215480"/>
              <a:ext cx="3143271" cy="5384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44000" indent="-144000" latinLnBrk="0">
                <a:lnSpc>
                  <a:spcPts val="2200"/>
                </a:lnSpc>
                <a:spcAft>
                  <a:spcPts val="1000"/>
                </a:spcAft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ko-KR" altLang="en-US" sz="1500" b="1" spc="-133" dirty="0" err="1" smtClean="0">
                  <a:solidFill>
                    <a:schemeClr val="bg1"/>
                  </a:solidFill>
                  <a:latin typeface="+mn-ea"/>
                </a:rPr>
                <a:t>유해ㆍ위험</a:t>
              </a:r>
              <a:r>
                <a:rPr lang="ko-KR" altLang="en-US" sz="1500" b="1" spc="-133" dirty="0" smtClean="0">
                  <a:solidFill>
                    <a:schemeClr val="bg1"/>
                  </a:solidFill>
                  <a:latin typeface="+mn-ea"/>
                </a:rPr>
                <a:t> 방지를 위하여 </a:t>
              </a:r>
              <a:r>
                <a:rPr lang="en-US" altLang="ko-KR" sz="1500" b="1" spc="-133" dirty="0" smtClean="0">
                  <a:solidFill>
                    <a:schemeClr val="bg1"/>
                  </a:solidFill>
                  <a:latin typeface="+mn-ea"/>
                </a:rPr>
                <a:t/>
              </a:r>
              <a:br>
                <a:rPr lang="en-US" altLang="ko-KR" sz="1500" b="1" spc="-133" dirty="0" smtClean="0">
                  <a:solidFill>
                    <a:schemeClr val="bg1"/>
                  </a:solidFill>
                  <a:latin typeface="+mn-ea"/>
                </a:rPr>
              </a:br>
              <a:r>
                <a:rPr lang="ko-KR" altLang="en-US" sz="1500" b="1" spc="-133" dirty="0" smtClean="0">
                  <a:solidFill>
                    <a:schemeClr val="bg1"/>
                  </a:solidFill>
                  <a:latin typeface="+mn-ea"/>
                </a:rPr>
                <a:t>방호조치가 필요한 기계기구 </a:t>
              </a:r>
              <a:endParaRPr lang="en-US" altLang="ko-KR" sz="1500" b="1" spc="-133" dirty="0" smtClean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6442077" y="3248773"/>
              <a:ext cx="4683370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500" b="1" spc="-133" dirty="0" err="1" smtClean="0">
                  <a:latin typeface="+mn-ea"/>
                </a:rPr>
                <a:t>예초기</a:t>
              </a:r>
              <a:r>
                <a:rPr lang="en-US" altLang="ko-KR" sz="1500" b="1" spc="-133" dirty="0" smtClean="0">
                  <a:latin typeface="+mn-ea"/>
                </a:rPr>
                <a:t>, </a:t>
              </a:r>
              <a:r>
                <a:rPr lang="ko-KR" altLang="en-US" sz="1500" b="1" spc="-133" dirty="0" err="1" smtClean="0">
                  <a:latin typeface="+mn-ea"/>
                </a:rPr>
                <a:t>원심기</a:t>
              </a:r>
              <a:r>
                <a:rPr lang="en-US" altLang="ko-KR" sz="1500" b="1" spc="-133" dirty="0" smtClean="0">
                  <a:latin typeface="+mn-ea"/>
                </a:rPr>
                <a:t>, </a:t>
              </a:r>
              <a:r>
                <a:rPr lang="ko-KR" altLang="en-US" sz="1500" b="1" spc="-133" dirty="0" smtClean="0">
                  <a:latin typeface="+mn-ea"/>
                </a:rPr>
                <a:t>공기압축기</a:t>
              </a:r>
              <a:r>
                <a:rPr lang="en-US" altLang="ko-KR" sz="1500" b="1" spc="-133" dirty="0" smtClean="0">
                  <a:latin typeface="+mn-ea"/>
                </a:rPr>
                <a:t>, </a:t>
              </a:r>
              <a:r>
                <a:rPr lang="ko-KR" altLang="en-US" sz="1500" b="1" spc="-133" dirty="0" smtClean="0">
                  <a:latin typeface="+mn-ea"/>
                </a:rPr>
                <a:t>금속절단기</a:t>
              </a:r>
              <a:r>
                <a:rPr lang="en-US" altLang="ko-KR" sz="1500" b="1" spc="-133" dirty="0" smtClean="0">
                  <a:latin typeface="+mn-ea"/>
                </a:rPr>
                <a:t>, </a:t>
              </a:r>
              <a:r>
                <a:rPr lang="ko-KR" altLang="en-US" sz="1500" b="1" spc="-133" dirty="0" smtClean="0">
                  <a:latin typeface="+mn-ea"/>
                </a:rPr>
                <a:t>지게차</a:t>
              </a:r>
              <a:r>
                <a:rPr lang="en-US" altLang="ko-KR" sz="1500" b="1" spc="-133" dirty="0" smtClean="0">
                  <a:latin typeface="+mn-ea"/>
                </a:rPr>
                <a:t>, </a:t>
              </a:r>
            </a:p>
            <a:p>
              <a:r>
                <a:rPr lang="ko-KR" altLang="en-US" sz="1500" b="1" spc="-133" dirty="0" smtClean="0">
                  <a:latin typeface="+mn-ea"/>
                </a:rPr>
                <a:t>포장기계</a:t>
              </a:r>
              <a:r>
                <a:rPr lang="en-US" altLang="ko-KR" sz="1500" b="1" spc="-133" dirty="0" smtClean="0">
                  <a:latin typeface="+mn-ea"/>
                </a:rPr>
                <a:t>(</a:t>
              </a:r>
              <a:r>
                <a:rPr lang="ko-KR" altLang="en-US" sz="1500" b="1" spc="-133" dirty="0" smtClean="0">
                  <a:latin typeface="+mn-ea"/>
                </a:rPr>
                <a:t>진공포장기</a:t>
              </a:r>
              <a:r>
                <a:rPr lang="en-US" altLang="ko-KR" sz="1500" b="1" spc="-133" dirty="0" smtClean="0">
                  <a:latin typeface="+mn-ea"/>
                </a:rPr>
                <a:t>, </a:t>
              </a:r>
              <a:r>
                <a:rPr lang="ko-KR" altLang="en-US" sz="1500" b="1" spc="-133" dirty="0" err="1" smtClean="0">
                  <a:latin typeface="+mn-ea"/>
                </a:rPr>
                <a:t>래핑기</a:t>
              </a:r>
              <a:r>
                <a:rPr lang="en-US" altLang="ko-KR" sz="1500" b="1" spc="-133" dirty="0" smtClean="0">
                  <a:latin typeface="+mn-ea"/>
                </a:rPr>
                <a:t>)</a:t>
              </a:r>
              <a:endParaRPr lang="ko-KR" altLang="en-US" sz="1500" dirty="0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798475" y="4215612"/>
            <a:ext cx="2428892" cy="5805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666699"/>
              </a:buClr>
            </a:pPr>
            <a:r>
              <a:rPr lang="en-US" altLang="ko-KR" sz="1600" spc="-133" dirty="0" smtClean="0">
                <a:solidFill>
                  <a:srgbClr val="666699"/>
                </a:solidFill>
                <a:latin typeface="+mn-ea"/>
              </a:rPr>
              <a:t>•  </a:t>
            </a:r>
            <a:r>
              <a:rPr lang="ko-KR" altLang="en-US" sz="1500" b="1" spc="-133" dirty="0" smtClean="0"/>
              <a:t>안전인증 대상</a:t>
            </a:r>
            <a:r>
              <a:rPr lang="en-US" altLang="ko-KR" sz="1500" b="1" spc="-133" dirty="0" smtClean="0"/>
              <a:t> </a:t>
            </a:r>
            <a:r>
              <a:rPr lang="ko-KR" altLang="en-US" sz="1500" b="1" spc="-133" dirty="0" err="1" smtClean="0"/>
              <a:t>기계ㆍ설비</a:t>
            </a:r>
            <a:r>
              <a:rPr lang="en-US" altLang="ko-KR" sz="1500" b="1" spc="-133" dirty="0" smtClean="0"/>
              <a:t>/ </a:t>
            </a:r>
            <a:br>
              <a:rPr lang="en-US" altLang="ko-KR" sz="1500" b="1" spc="-133" dirty="0" smtClean="0"/>
            </a:br>
            <a:r>
              <a:rPr lang="en-US" altLang="ko-KR" sz="1500" b="1" spc="-133" dirty="0" smtClean="0"/>
              <a:t>    </a:t>
            </a:r>
            <a:r>
              <a:rPr lang="ko-KR" altLang="en-US" sz="1500" b="1" spc="-133" dirty="0" smtClean="0"/>
              <a:t>방호장치</a:t>
            </a:r>
            <a:endParaRPr lang="en-US" altLang="ko-KR" sz="1500" b="1" spc="-133" dirty="0" smtClean="0">
              <a:latin typeface="+mn-ea"/>
            </a:endParaRPr>
          </a:p>
        </p:txBody>
      </p:sp>
      <p:graphicFrame>
        <p:nvGraphicFramePr>
          <p:cNvPr id="16" name="표 2"/>
          <p:cNvGraphicFramePr>
            <a:graphicFrameLocks noGrp="1"/>
          </p:cNvGraphicFramePr>
          <p:nvPr>
            <p:extLst/>
          </p:nvPr>
        </p:nvGraphicFramePr>
        <p:xfrm>
          <a:off x="3441681" y="4250110"/>
          <a:ext cx="7858180" cy="20900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57256"/>
                <a:gridCol w="7000924"/>
              </a:tblGrid>
              <a:tr h="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spc="-1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구     분</a:t>
                      </a: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spc="-1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대                   상</a:t>
                      </a:r>
                      <a:endParaRPr lang="ko-KR" altLang="en-US" sz="1200" b="1" spc="-100" baseline="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기계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/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기구</a:t>
                      </a:r>
                      <a:endParaRPr lang="en-US" altLang="ko-KR" sz="1200" b="1" spc="-100" baseline="0" dirty="0" smtClean="0">
                        <a:latin typeface="+mj-ea"/>
                        <a:ea typeface="+mj-ea"/>
                      </a:endParaRP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(10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종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spc="-100" baseline="0" dirty="0" smtClean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BEFE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프레스 	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2.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전단기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      3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절곡기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	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4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크레인 	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5.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리프트 	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6. 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압력용기	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7. 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롤러기 	</a:t>
                      </a:r>
                      <a:endParaRPr lang="en-US" altLang="ko-KR" sz="1200" spc="-10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8.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사출성형기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    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9.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고소 작업대 	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10.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곤돌라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	</a:t>
                      </a:r>
                      <a:endParaRPr lang="ko-KR" altLang="en-US" sz="1200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방호장치</a:t>
                      </a:r>
                      <a:endParaRPr lang="en-US" altLang="ko-KR" sz="1200" b="1" spc="-100" baseline="0" dirty="0" smtClean="0">
                        <a:latin typeface="+mj-ea"/>
                        <a:ea typeface="+mj-ea"/>
                      </a:endParaRP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(9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종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)</a:t>
                      </a: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BEFE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28600" lvl="0" indent="-22860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1. 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프레스 및 </a:t>
                      </a:r>
                      <a:r>
                        <a:rPr lang="ko-KR" altLang="en-US" sz="1200" spc="-100" baseline="0" dirty="0" err="1" smtClean="0">
                          <a:latin typeface="+mj-ea"/>
                          <a:ea typeface="+mj-ea"/>
                          <a:cs typeface="Mangal"/>
                        </a:rPr>
                        <a:t>전단기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 방호장치              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2. </a:t>
                      </a:r>
                      <a:r>
                        <a:rPr lang="ko-KR" altLang="en-US" sz="1200" spc="-100" baseline="0" dirty="0" err="1" smtClean="0">
                          <a:latin typeface="+mj-ea"/>
                          <a:ea typeface="+mj-ea"/>
                          <a:cs typeface="Mangal"/>
                        </a:rPr>
                        <a:t>양중기용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 과부하 방지장치         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3.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보일러 압력방출용 안전밸브  </a:t>
                      </a:r>
                      <a:endParaRPr lang="en-US" altLang="ko-KR" sz="1200" spc="-100" baseline="0" dirty="0" smtClean="0">
                        <a:latin typeface="+mj-ea"/>
                        <a:ea typeface="+mj-ea"/>
                        <a:cs typeface="Mangal"/>
                      </a:endParaRPr>
                    </a:p>
                    <a:p>
                      <a:pPr marL="228600" lvl="0" indent="-22860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4. 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압력용기 압력방출용 안전밸브        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5.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압력용기 압력방출용 </a:t>
                      </a:r>
                      <a:r>
                        <a:rPr lang="ko-KR" altLang="en-US" sz="1200" spc="-100" baseline="0" dirty="0" err="1" smtClean="0">
                          <a:latin typeface="+mj-ea"/>
                          <a:ea typeface="+mj-ea"/>
                          <a:cs typeface="Mangal"/>
                        </a:rPr>
                        <a:t>파열판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      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6. </a:t>
                      </a:r>
                      <a:r>
                        <a:rPr lang="ko-KR" altLang="en-US" sz="1200" spc="-150" baseline="0" dirty="0" smtClean="0">
                          <a:latin typeface="+mj-ea"/>
                          <a:ea typeface="+mj-ea"/>
                          <a:cs typeface="Mangal"/>
                        </a:rPr>
                        <a:t>절연용 </a:t>
                      </a:r>
                      <a:r>
                        <a:rPr lang="ko-KR" altLang="en-US" sz="1200" spc="-150" baseline="0" dirty="0" err="1" smtClean="0">
                          <a:latin typeface="+mj-ea"/>
                          <a:ea typeface="+mj-ea"/>
                          <a:cs typeface="Mangal"/>
                        </a:rPr>
                        <a:t>방호구</a:t>
                      </a:r>
                      <a:r>
                        <a:rPr lang="ko-KR" altLang="en-US" sz="1200" spc="-150" baseline="0" dirty="0" smtClean="0">
                          <a:latin typeface="+mj-ea"/>
                          <a:ea typeface="+mj-ea"/>
                          <a:cs typeface="Mangal"/>
                        </a:rPr>
                        <a:t> 및 활선작업용 기구</a:t>
                      </a:r>
                      <a:endParaRPr lang="en-US" altLang="ko-KR" sz="1200" spc="-150" baseline="0" dirty="0" smtClean="0">
                        <a:latin typeface="+mj-ea"/>
                        <a:ea typeface="+mj-ea"/>
                        <a:cs typeface="Mangal"/>
                      </a:endParaRP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7.  </a:t>
                      </a:r>
                      <a:r>
                        <a:rPr lang="ko-KR" altLang="en-US" sz="1200" spc="-100" baseline="0" dirty="0" err="1" smtClean="0">
                          <a:latin typeface="+mj-ea"/>
                          <a:ea typeface="+mj-ea"/>
                          <a:cs typeface="Mangal"/>
                        </a:rPr>
                        <a:t>방폭구조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 </a:t>
                      </a:r>
                      <a:r>
                        <a:rPr lang="ko-KR" altLang="en-US" sz="1200" spc="-100" baseline="0" dirty="0" err="1" smtClean="0">
                          <a:latin typeface="+mj-ea"/>
                          <a:ea typeface="+mj-ea"/>
                          <a:cs typeface="Mangal"/>
                        </a:rPr>
                        <a:t>전기기계ㆍ기구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 및 부품   </a:t>
                      </a:r>
                      <a:endParaRPr lang="en-US" altLang="ko-KR" sz="1200" spc="-100" baseline="0" dirty="0" smtClean="0">
                        <a:latin typeface="+mj-ea"/>
                        <a:ea typeface="+mj-ea"/>
                        <a:cs typeface="Mangal"/>
                      </a:endParaRP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5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8.  </a:t>
                      </a:r>
                      <a:r>
                        <a:rPr lang="ko-KR" altLang="en-US" sz="1200" spc="-15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추락ㆍ낙하</a:t>
                      </a:r>
                      <a:r>
                        <a:rPr lang="ko-KR" altLang="en-US" sz="1200" spc="-15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 및 붕괴 등의 위험 방지 및 보호에 필요한 가설 기자재로서 고용노동부장관이 정하여 고시하는 것</a:t>
                      </a:r>
                      <a:endParaRPr lang="en-US" altLang="ko-KR" sz="1200" spc="-15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  <a:cs typeface="Mangal"/>
                      </a:endParaRP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5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9.  </a:t>
                      </a:r>
                      <a:r>
                        <a:rPr lang="ko-KR" altLang="en-US" sz="1200" spc="-15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충돌</a:t>
                      </a:r>
                      <a:r>
                        <a:rPr lang="ko-KR" altLang="en-US" sz="1200" kern="1200" spc="-15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Mangal"/>
                        </a:rPr>
                        <a:t>ㆍ협착</a:t>
                      </a:r>
                      <a:r>
                        <a:rPr lang="ko-KR" altLang="en-US" sz="1200" kern="1200" spc="-150" baseline="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Mangal"/>
                        </a:rPr>
                        <a:t> 등의 위험 방지에 필요한 산업용 로봇 방호장치로서 고용노동부장관이 정하여 고시하는 것</a:t>
                      </a:r>
                      <a:endParaRPr lang="ko-KR" altLang="en-US" sz="1200" spc="-15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17" name="그룹 16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0" name="직사각형 19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2</a:t>
              </a:r>
              <a:endParaRPr lang="ko-KR" altLang="en-US" sz="3800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안전하고 건강한 직장생활을 위한 가이드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87939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298805" y="4287050"/>
            <a:ext cx="8072493" cy="20518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300" b="1" spc="-133" dirty="0" smtClean="0">
                <a:latin typeface="+mn-ea"/>
              </a:rPr>
              <a:t>방호장치는 제거한다던가</a:t>
            </a:r>
            <a:r>
              <a:rPr lang="en-US" altLang="ko-KR" sz="1300" b="1" spc="-133" dirty="0" smtClean="0">
                <a:latin typeface="+mn-ea"/>
              </a:rPr>
              <a:t>, </a:t>
            </a:r>
            <a:r>
              <a:rPr lang="ko-KR" altLang="en-US" sz="1300" b="1" spc="-133" dirty="0" smtClean="0">
                <a:latin typeface="+mn-ea"/>
              </a:rPr>
              <a:t>마음대로 위치를 변경</a:t>
            </a:r>
            <a:r>
              <a:rPr lang="en-US" altLang="ko-KR" sz="1300" b="1" spc="-133" dirty="0" smtClean="0">
                <a:latin typeface="+mn-ea"/>
              </a:rPr>
              <a:t>, </a:t>
            </a:r>
            <a:r>
              <a:rPr lang="ko-KR" altLang="en-US" sz="1300" b="1" spc="-133" dirty="0" smtClean="0">
                <a:latin typeface="+mn-ea"/>
              </a:rPr>
              <a:t>개조를 해서는 안됨</a:t>
            </a:r>
            <a:endParaRPr lang="en-US" altLang="ko-KR" sz="1300" b="1" spc="-133" dirty="0" smtClean="0">
              <a:latin typeface="+mn-ea"/>
            </a:endParaRPr>
          </a:p>
          <a:p>
            <a:pPr marL="144000" indent="-144000" latinLnBrk="0">
              <a:lnSpc>
                <a:spcPts val="2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300" b="1" spc="-133" dirty="0" smtClean="0">
                <a:latin typeface="+mn-ea"/>
              </a:rPr>
              <a:t>방호장치가 부착되어 있는 이유를 잘 이해하고 또한 그 성능을 충분히 이해한 상태에서 사용</a:t>
            </a:r>
            <a:endParaRPr lang="en-US" altLang="ko-KR" sz="1300" b="1" spc="-133" dirty="0" smtClean="0">
              <a:latin typeface="+mn-ea"/>
            </a:endParaRPr>
          </a:p>
          <a:p>
            <a:pPr marL="144000" indent="-144000" latinLnBrk="0">
              <a:lnSpc>
                <a:spcPts val="2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300" b="1" spc="-133" dirty="0" smtClean="0">
                <a:latin typeface="+mn-ea"/>
              </a:rPr>
              <a:t>방호장치를 사용하는 것이 아무래도 불편한 경우에는 감독자에게 보고해 지도 받기</a:t>
            </a:r>
            <a:r>
              <a:rPr lang="en-US" altLang="ko-KR" sz="1300" b="1" spc="-133" dirty="0" smtClean="0">
                <a:latin typeface="+mn-ea"/>
              </a:rPr>
              <a:t/>
            </a:r>
            <a:br>
              <a:rPr lang="en-US" altLang="ko-KR" sz="1300" b="1" spc="-133" dirty="0" smtClean="0">
                <a:latin typeface="+mn-ea"/>
              </a:rPr>
            </a:br>
            <a:r>
              <a:rPr lang="ko-KR" altLang="en-US" sz="1300" b="1" spc="-133" dirty="0" smtClean="0">
                <a:latin typeface="+mn-ea"/>
              </a:rPr>
              <a:t>절대로 마음대로 제거하는 등의 행위를 해서는 안됨</a:t>
            </a:r>
            <a:endParaRPr lang="en-US" altLang="ko-KR" sz="1300" b="1" spc="-133" dirty="0" smtClean="0">
              <a:latin typeface="+mn-ea"/>
            </a:endParaRPr>
          </a:p>
          <a:p>
            <a:pPr marL="144000" indent="-144000" latinLnBrk="0">
              <a:lnSpc>
                <a:spcPts val="2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300" b="1" spc="-133" dirty="0" smtClean="0">
                <a:latin typeface="+mn-ea"/>
              </a:rPr>
              <a:t>수리를 위해 또는 작업의 필요상 감독자의 허가를 받고 안전장치를 제거한 경우에는 수리 또는 그 작업이 종료된 즉시 원상 복구하여 부착</a:t>
            </a:r>
            <a:endParaRPr lang="en-US" altLang="ko-KR" sz="1300" b="1" spc="-133" dirty="0" smtClean="0">
              <a:latin typeface="+mn-ea"/>
            </a:endParaRPr>
          </a:p>
          <a:p>
            <a:pPr marL="144000" indent="-144000" latinLnBrk="0">
              <a:lnSpc>
                <a:spcPts val="2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300" b="1" spc="-133" dirty="0" smtClean="0">
                <a:latin typeface="+mn-ea"/>
              </a:rPr>
              <a:t>방호장치가 망가지거나 </a:t>
            </a:r>
            <a:r>
              <a:rPr lang="ko-KR" altLang="en-US" sz="1300" b="1" spc="-133" dirty="0" err="1" smtClean="0">
                <a:latin typeface="+mn-ea"/>
              </a:rPr>
              <a:t>고장난</a:t>
            </a:r>
            <a:r>
              <a:rPr lang="ko-KR" altLang="en-US" sz="1300" b="1" spc="-133" dirty="0" smtClean="0">
                <a:latin typeface="+mn-ea"/>
              </a:rPr>
              <a:t> 경우에는 즉시 감독자에게 보고를 하고 지시 받기</a:t>
            </a:r>
            <a:endParaRPr lang="en-US" altLang="ko-KR" sz="1300" b="1" spc="-133" dirty="0" smtClean="0">
              <a:latin typeface="+mn-ea"/>
            </a:endParaRPr>
          </a:p>
          <a:p>
            <a:pPr marL="144000" indent="-144000" latinLnBrk="0">
              <a:lnSpc>
                <a:spcPts val="2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300" b="1" spc="-133" dirty="0" smtClean="0">
                <a:latin typeface="+mn-ea"/>
              </a:rPr>
              <a:t>방호장치를 마련하고 싶은 것이 있다면 감독자에게 보고</a:t>
            </a:r>
            <a:endParaRPr lang="en-US" altLang="ko-KR" sz="1300" b="1" spc="-133" dirty="0" smtClean="0">
              <a:latin typeface="+mn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41351" y="1500968"/>
            <a:ext cx="2071702" cy="5805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666699"/>
              </a:buClr>
            </a:pPr>
            <a:r>
              <a:rPr lang="en-US" altLang="ko-KR" sz="1600" spc="-133" dirty="0" smtClean="0">
                <a:solidFill>
                  <a:srgbClr val="666699"/>
                </a:solidFill>
                <a:latin typeface="+mn-ea"/>
              </a:rPr>
              <a:t>• </a:t>
            </a:r>
            <a:r>
              <a:rPr lang="ko-KR" altLang="en-US" sz="1500" b="1" spc="-133" dirty="0" smtClean="0"/>
              <a:t>자율안전확인 대상  </a:t>
            </a:r>
            <a:r>
              <a:rPr lang="en-US" altLang="ko-KR" sz="1500" b="1" spc="-133" dirty="0" smtClean="0"/>
              <a:t/>
            </a:r>
            <a:br>
              <a:rPr lang="en-US" altLang="ko-KR" sz="1500" b="1" spc="-133" dirty="0" smtClean="0"/>
            </a:br>
            <a:r>
              <a:rPr lang="en-US" altLang="ko-KR" sz="1500" b="1" spc="-133" dirty="0" smtClean="0"/>
              <a:t>  </a:t>
            </a:r>
            <a:r>
              <a:rPr lang="ko-KR" altLang="en-US" sz="1500" b="1" spc="-133" dirty="0" err="1" smtClean="0"/>
              <a:t>기계ㆍ설비</a:t>
            </a:r>
            <a:r>
              <a:rPr lang="ko-KR" altLang="en-US" sz="1500" b="1" spc="-133" dirty="0" smtClean="0"/>
              <a:t> </a:t>
            </a:r>
            <a:r>
              <a:rPr lang="en-US" altLang="ko-KR" sz="1500" b="1" spc="-133" dirty="0" smtClean="0"/>
              <a:t>/ </a:t>
            </a:r>
            <a:r>
              <a:rPr lang="ko-KR" altLang="en-US" sz="1500" b="1" spc="-133" dirty="0" smtClean="0"/>
              <a:t>방호장치</a:t>
            </a:r>
            <a:endParaRPr lang="en-US" altLang="ko-KR" sz="1500" b="1" spc="-133" dirty="0" smtClean="0">
              <a:latin typeface="+mn-ea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69913" y="4287050"/>
            <a:ext cx="2143140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666699"/>
              </a:buClr>
            </a:pPr>
            <a:r>
              <a:rPr lang="en-US" altLang="ko-KR" sz="1600" spc="-133" dirty="0" smtClean="0">
                <a:solidFill>
                  <a:srgbClr val="666699"/>
                </a:solidFill>
                <a:latin typeface="+mn-ea"/>
              </a:rPr>
              <a:t>• </a:t>
            </a:r>
            <a:r>
              <a:rPr lang="ko-KR" altLang="en-US" sz="1500" b="1" spc="-133" dirty="0" smtClean="0"/>
              <a:t>방호장치 사용상의 </a:t>
            </a:r>
            <a:endParaRPr lang="en-US" altLang="ko-KR" sz="1500" b="1" spc="-133" dirty="0" smtClean="0"/>
          </a:p>
          <a:p>
            <a:pPr latinLnBrk="0">
              <a:lnSpc>
                <a:spcPts val="2400"/>
              </a:lnSpc>
              <a:buClr>
                <a:srgbClr val="666699"/>
              </a:buClr>
            </a:pPr>
            <a:r>
              <a:rPr lang="ko-KR" altLang="en-US" sz="1500" b="1" spc="-133" dirty="0" smtClean="0"/>
              <a:t>  주의사항</a:t>
            </a:r>
            <a:endParaRPr lang="en-US" altLang="ko-KR" sz="1500" b="1" spc="-133" dirty="0" smtClean="0">
              <a:latin typeface="+mn-ea"/>
            </a:endParaRPr>
          </a:p>
        </p:txBody>
      </p:sp>
      <p:graphicFrame>
        <p:nvGraphicFramePr>
          <p:cNvPr id="6" name="표 2"/>
          <p:cNvGraphicFramePr>
            <a:graphicFrameLocks noGrp="1"/>
          </p:cNvGraphicFramePr>
          <p:nvPr>
            <p:extLst/>
          </p:nvPr>
        </p:nvGraphicFramePr>
        <p:xfrm>
          <a:off x="3370243" y="1572406"/>
          <a:ext cx="7858180" cy="21673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57256"/>
                <a:gridCol w="7000924"/>
              </a:tblGrid>
              <a:tr h="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spc="-1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구     분</a:t>
                      </a: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spc="-1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대                   상</a:t>
                      </a:r>
                      <a:endParaRPr lang="ko-KR" altLang="en-US" sz="1200" b="1" spc="-100" baseline="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기계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/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기구</a:t>
                      </a: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BEFE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1.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연삭기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또는 연마기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휴대형은 제외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)    2.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산업용 로봇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3.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혼합기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     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4.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파쇄기 또는 분쇄기</a:t>
                      </a:r>
                      <a:endParaRPr lang="en-US" altLang="ko-KR" sz="1200" b="1" spc="-10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5.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식품가공용 기계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파쇄ㆍ절단ㆍ혼합ㆍ제면기만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해당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)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 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 6.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컨베이어  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7.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자동차정비용 리프트</a:t>
                      </a:r>
                      <a:endParaRPr lang="en-US" altLang="ko-KR" sz="1200" b="1" spc="-10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8.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공작기계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선반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드릴기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평삭ㆍ형삭기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밀링만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해당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)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9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고정형 목재가공용 기계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둥근톱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대패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루타기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띠톱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모떼기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기계만 해당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)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10.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인쇄기</a:t>
                      </a:r>
                      <a:endParaRPr lang="ko-KR" altLang="en-US" sz="1200" spc="-100" baseline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방호장치</a:t>
                      </a: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BEFE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28600" lvl="0" indent="-228600" algn="l" latinLnBrk="1">
                        <a:lnSpc>
                          <a:spcPts val="15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1.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아세틸렌 용접장치용 또는 가스집합 용접장치용 안전기  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2.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교류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아크용접기용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 자동전격방지기    </a:t>
                      </a:r>
                    </a:p>
                    <a:p>
                      <a:pPr marL="228600" lvl="0" indent="-228600" algn="l" latinLnBrk="1">
                        <a:lnSpc>
                          <a:spcPts val="15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3.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롤러기 급정지장치  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4.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연삭기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 덮개 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5.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목재 가공용 둥근톱 반발 예방장치와 날 접촉 예방장치</a:t>
                      </a:r>
                    </a:p>
                    <a:p>
                      <a:pPr marL="228600" lvl="0" indent="-228600" algn="l" latinLnBrk="1">
                        <a:lnSpc>
                          <a:spcPts val="15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6.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동력식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 수동대패용 칼날 접촉 방지장치    </a:t>
                      </a:r>
                    </a:p>
                    <a:p>
                      <a:pPr marL="228600" lvl="0" indent="-228600" algn="l" latinLnBrk="1">
                        <a:lnSpc>
                          <a:spcPts val="15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7.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추락ㆍ낙하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 및 붕괴 등의 위험 방지 및 보호에 필요한 가설 기자재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(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안전인증대상 가설기자재 제외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)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로서 </a:t>
                      </a:r>
                      <a:endParaRPr lang="en-US" altLang="ko-KR" sz="1200" spc="-10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  <a:cs typeface="Mangal"/>
                      </a:endParaRPr>
                    </a:p>
                    <a:p>
                      <a:pPr marL="228600" lvl="0" indent="-228600" algn="l" latinLnBrk="1">
                        <a:lnSpc>
                          <a:spcPts val="15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  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고용노동부장관이 정하여 고시하는 것</a:t>
                      </a:r>
                      <a:endParaRPr lang="ko-KR" altLang="en-US" sz="1200" spc="-10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7" name="그룹 6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8" name="직사각형 7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2</a:t>
              </a:r>
              <a:endParaRPr lang="ko-KR" altLang="en-US" sz="38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안전하고 건강한 직장생활을 위한 가이드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9516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그룹 14"/>
          <p:cNvGrpSpPr/>
          <p:nvPr/>
        </p:nvGrpSpPr>
        <p:grpSpPr>
          <a:xfrm>
            <a:off x="869913" y="715150"/>
            <a:ext cx="10572824" cy="714380"/>
            <a:chOff x="869913" y="715150"/>
            <a:chExt cx="10572824" cy="714380"/>
          </a:xfrm>
        </p:grpSpPr>
        <p:sp>
          <p:nvSpPr>
            <p:cNvPr id="13" name="직사각형 12"/>
            <p:cNvSpPr/>
            <p:nvPr/>
          </p:nvSpPr>
          <p:spPr>
            <a:xfrm>
              <a:off x="869913" y="715150"/>
              <a:ext cx="2928958" cy="714380"/>
            </a:xfrm>
            <a:prstGeom prst="rect">
              <a:avLst/>
            </a:prstGeom>
            <a:solidFill>
              <a:srgbClr val="BF9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3798871" y="715150"/>
              <a:ext cx="7643866" cy="714380"/>
            </a:xfrm>
            <a:prstGeom prst="rect">
              <a:avLst/>
            </a:prstGeom>
            <a:solidFill>
              <a:srgbClr val="6666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4227498" y="715150"/>
            <a:ext cx="4320973" cy="5770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2500" b="1" spc="-133" dirty="0" smtClean="0">
                <a:solidFill>
                  <a:schemeClr val="bg1"/>
                </a:solidFill>
                <a:latin typeface="맑은 고딕"/>
                <a:ea typeface="맑은 고딕"/>
              </a:rPr>
              <a:t>안전보건나침반  </a:t>
            </a:r>
            <a:r>
              <a:rPr lang="en-US" altLang="ko-KR" sz="2000" spc="-133" dirty="0" smtClean="0">
                <a:solidFill>
                  <a:schemeClr val="bg1"/>
                </a:solidFill>
                <a:latin typeface="맑은 고딕"/>
                <a:ea typeface="맑은 고딕"/>
              </a:rPr>
              <a:t>_ </a:t>
            </a:r>
            <a:r>
              <a:rPr lang="ko-KR" altLang="en-US" sz="2000" spc="-133" dirty="0" smtClean="0">
                <a:solidFill>
                  <a:schemeClr val="bg1"/>
                </a:solidFill>
                <a:latin typeface="맑은 고딕"/>
                <a:ea typeface="맑은 고딕"/>
              </a:rPr>
              <a:t>목 차 ①</a:t>
            </a:r>
            <a:endParaRPr lang="ko-KR" altLang="en-US" sz="2000" spc="-133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84228" y="824989"/>
            <a:ext cx="2571767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 algn="ctr">
              <a:lnSpc>
                <a:spcPct val="150000"/>
              </a:lnSpc>
            </a:pPr>
            <a:r>
              <a:rPr lang="ko-KR" altLang="en-US" sz="2000" b="1" spc="-133" dirty="0" smtClean="0">
                <a:latin typeface="+mj-ea"/>
                <a:ea typeface="+mj-ea"/>
              </a:rPr>
              <a:t>예비산업인력을 위한</a:t>
            </a:r>
            <a:endParaRPr lang="ko-KR" altLang="en-US" sz="2000" b="1" spc="-133" dirty="0">
              <a:latin typeface="+mj-ea"/>
              <a:ea typeface="+mj-ea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69913" y="1786720"/>
            <a:ext cx="2714644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en-US" altLang="ko-KR" sz="2000" b="1" spc="-133" dirty="0" smtClean="0">
                <a:solidFill>
                  <a:srgbClr val="33CCCC"/>
                </a:solidFill>
                <a:latin typeface="+mj-ea"/>
                <a:ea typeface="+mj-ea"/>
              </a:rPr>
              <a:t>1. </a:t>
            </a:r>
            <a:r>
              <a:rPr lang="ko-KR" altLang="en-US" sz="1600" b="1" spc="-133" dirty="0" smtClean="0">
                <a:latin typeface="+mj-ea"/>
                <a:ea typeface="+mj-ea"/>
              </a:rPr>
              <a:t>신규 입사자의 직장생활</a:t>
            </a:r>
            <a:endParaRPr lang="ko-KR" altLang="en-US" sz="1600" b="1" spc="-133" dirty="0">
              <a:latin typeface="+mj-ea"/>
              <a:ea typeface="+mj-ea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69913" y="3487333"/>
            <a:ext cx="2714644" cy="6422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altLang="ko-KR" sz="2000" b="1" spc="-133" dirty="0" smtClean="0">
                <a:solidFill>
                  <a:srgbClr val="33CCCC"/>
                </a:solidFill>
                <a:latin typeface="+mj-ea"/>
                <a:ea typeface="+mj-ea"/>
              </a:rPr>
              <a:t>2. </a:t>
            </a:r>
            <a:r>
              <a:rPr lang="ko-KR" altLang="en-US" sz="1600" b="1" spc="-133" dirty="0" smtClean="0">
                <a:latin typeface="+mj-ea"/>
                <a:ea typeface="+mj-ea"/>
              </a:rPr>
              <a:t>산업안전보건법 주요내용</a:t>
            </a:r>
          </a:p>
          <a:p>
            <a:pPr marL="383558" indent="-383558">
              <a:lnSpc>
                <a:spcPct val="150000"/>
              </a:lnSpc>
            </a:pPr>
            <a:endParaRPr lang="ko-KR" altLang="en-US" sz="1600" b="1" spc="-133" dirty="0">
              <a:latin typeface="+mj-ea"/>
              <a:ea typeface="+mj-e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084623" y="1899816"/>
            <a:ext cx="6929486" cy="10259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1. </a:t>
            </a:r>
            <a:r>
              <a:rPr lang="ko-KR" altLang="en-US" sz="1300" b="1" spc="-133" dirty="0" smtClean="0">
                <a:latin typeface="+mn-ea"/>
              </a:rPr>
              <a:t>직장에 들어가면</a:t>
            </a:r>
            <a:r>
              <a:rPr lang="en-US" altLang="ko-KR" sz="1300" b="1" spc="-133" dirty="0" smtClean="0">
                <a:latin typeface="+mn-ea"/>
              </a:rPr>
              <a:t>…</a:t>
            </a:r>
          </a:p>
          <a:p>
            <a:pPr>
              <a:lnSpc>
                <a:spcPts val="2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2. </a:t>
            </a:r>
            <a:r>
              <a:rPr lang="ko-KR" altLang="en-US" sz="1300" b="1" spc="-133" dirty="0" smtClean="0">
                <a:latin typeface="+mn-ea"/>
              </a:rPr>
              <a:t>신규입사자 재해발생현황</a:t>
            </a:r>
          </a:p>
          <a:p>
            <a:pPr>
              <a:lnSpc>
                <a:spcPts val="2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3. </a:t>
            </a:r>
            <a:r>
              <a:rPr lang="ko-KR" altLang="en-US" sz="1300" b="1" spc="-133" dirty="0" smtClean="0">
                <a:latin typeface="+mn-ea"/>
              </a:rPr>
              <a:t>안전보건 활동의 첫걸음</a:t>
            </a:r>
            <a:r>
              <a:rPr lang="en-US" altLang="ko-KR" sz="1300" b="1" spc="-133" dirty="0" smtClean="0">
                <a:latin typeface="+mn-ea"/>
              </a:rPr>
              <a:t>, </a:t>
            </a:r>
            <a:r>
              <a:rPr lang="ko-KR" altLang="en-US" sz="1300" b="1" spc="-133" dirty="0" smtClean="0">
                <a:latin typeface="+mn-ea"/>
              </a:rPr>
              <a:t>안전보건교육</a:t>
            </a:r>
          </a:p>
          <a:p>
            <a:pPr>
              <a:lnSpc>
                <a:spcPts val="2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4. </a:t>
            </a:r>
            <a:r>
              <a:rPr lang="ko-KR" altLang="en-US" sz="1300" b="1" spc="-133" dirty="0" smtClean="0">
                <a:latin typeface="+mn-ea"/>
              </a:rPr>
              <a:t>작업 전 안전점검 등 안전의 </a:t>
            </a:r>
            <a:r>
              <a:rPr lang="ko-KR" altLang="en-US" sz="1300" b="1" spc="-133" dirty="0" err="1" smtClean="0">
                <a:latin typeface="+mn-ea"/>
              </a:rPr>
              <a:t>습관화ㆍ생활화</a:t>
            </a:r>
            <a:r>
              <a:rPr lang="ko-KR" altLang="en-US" sz="1300" b="1" spc="-133" dirty="0" smtClean="0">
                <a:latin typeface="+mn-ea"/>
              </a:rPr>
              <a:t> </a:t>
            </a:r>
            <a:endParaRPr lang="en-US" altLang="ko-KR" sz="1300" b="1" spc="-133" dirty="0" smtClean="0">
              <a:latin typeface="+mn-ea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084623" y="3497734"/>
            <a:ext cx="3429024" cy="23083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1.  </a:t>
            </a:r>
            <a:r>
              <a:rPr lang="ko-KR" altLang="en-US" sz="1300" b="1" spc="-133" dirty="0" smtClean="0">
                <a:latin typeface="+mn-ea"/>
              </a:rPr>
              <a:t>산업안전보건 법령 및 안전규정 등 준수 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2.  </a:t>
            </a:r>
            <a:r>
              <a:rPr lang="ko-KR" altLang="en-US" sz="1300" b="1" spc="-133" dirty="0" smtClean="0">
                <a:latin typeface="+mn-ea"/>
              </a:rPr>
              <a:t>올바른 작업 복장 착용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3.  </a:t>
            </a:r>
            <a:r>
              <a:rPr lang="ko-KR" altLang="en-US" sz="1300" b="1" spc="-133" dirty="0" smtClean="0">
                <a:latin typeface="+mn-ea"/>
              </a:rPr>
              <a:t>개인 보호구 </a:t>
            </a:r>
            <a:r>
              <a:rPr lang="ko-KR" altLang="en-US" sz="1300" b="1" spc="-133" dirty="0" err="1" smtClean="0">
                <a:latin typeface="+mn-ea"/>
              </a:rPr>
              <a:t>지급ㆍ착용</a:t>
            </a:r>
            <a:endParaRPr lang="ko-KR" altLang="en-US" sz="1300" b="1" spc="-133" dirty="0" smtClean="0">
              <a:latin typeface="+mn-ea"/>
            </a:endParaRP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4.  </a:t>
            </a:r>
            <a:r>
              <a:rPr lang="ko-KR" altLang="en-US" sz="1300" b="1" spc="-133" dirty="0" smtClean="0">
                <a:latin typeface="+mn-ea"/>
              </a:rPr>
              <a:t>유해위험장소 등에 안전보건표지 부착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5.  </a:t>
            </a:r>
            <a:r>
              <a:rPr lang="ko-KR" altLang="en-US" sz="1300" b="1" spc="-133" dirty="0" smtClean="0">
                <a:latin typeface="+mn-ea"/>
              </a:rPr>
              <a:t>작업장 내에서의 통행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6.  </a:t>
            </a:r>
            <a:r>
              <a:rPr lang="ko-KR" altLang="en-US" sz="1300" b="1" spc="-133" dirty="0" smtClean="0">
                <a:latin typeface="+mn-ea"/>
              </a:rPr>
              <a:t>작업장 정리정돈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7.  </a:t>
            </a:r>
            <a:r>
              <a:rPr lang="ko-KR" altLang="en-US" sz="1300" b="1" spc="-133" dirty="0" smtClean="0">
                <a:latin typeface="+mn-ea"/>
              </a:rPr>
              <a:t>유해위험기계기구 방호조치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8.  </a:t>
            </a:r>
            <a:r>
              <a:rPr lang="ko-KR" altLang="en-US" sz="1300" b="1" spc="-133" dirty="0" smtClean="0">
                <a:latin typeface="+mn-ea"/>
              </a:rPr>
              <a:t>건강보호장치</a:t>
            </a:r>
            <a:r>
              <a:rPr lang="en-US" altLang="ko-KR" sz="1300" b="1" spc="-133" dirty="0" smtClean="0">
                <a:latin typeface="+mn-ea"/>
              </a:rPr>
              <a:t>(</a:t>
            </a:r>
            <a:r>
              <a:rPr lang="ko-KR" altLang="en-US" sz="1300" b="1" spc="-133" dirty="0" smtClean="0">
                <a:latin typeface="+mn-ea"/>
              </a:rPr>
              <a:t>설비</a:t>
            </a:r>
            <a:r>
              <a:rPr lang="en-US" altLang="ko-KR" sz="1300" b="1" spc="-133" dirty="0" smtClean="0">
                <a:latin typeface="+mn-ea"/>
              </a:rPr>
              <a:t>)</a:t>
            </a:r>
            <a:r>
              <a:rPr lang="ko-KR" altLang="en-US" sz="1300" b="1" spc="-133" dirty="0" smtClean="0">
                <a:latin typeface="+mn-ea"/>
              </a:rPr>
              <a:t>를 통한 건강장해 예방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9.  </a:t>
            </a:r>
            <a:r>
              <a:rPr lang="ko-KR" altLang="en-US" sz="1300" b="1" spc="-133" dirty="0" smtClean="0">
                <a:latin typeface="+mn-ea"/>
              </a:rPr>
              <a:t>감전 재해 예방을 위한 안전조치</a:t>
            </a:r>
            <a:endParaRPr lang="en-US" altLang="ko-KR" sz="1300" b="1" spc="-133" dirty="0" smtClean="0">
              <a:latin typeface="+mn-ea"/>
            </a:endParaRPr>
          </a:p>
        </p:txBody>
      </p:sp>
      <p:cxnSp>
        <p:nvCxnSpPr>
          <p:cNvPr id="24" name="직선 연결선 23"/>
          <p:cNvCxnSpPr/>
          <p:nvPr/>
        </p:nvCxnSpPr>
        <p:spPr>
          <a:xfrm rot="5400000">
            <a:off x="1870442" y="3858025"/>
            <a:ext cx="3857652" cy="794"/>
          </a:xfrm>
          <a:prstGeom prst="line">
            <a:avLst/>
          </a:prstGeom>
          <a:ln w="44450">
            <a:solidFill>
              <a:srgbClr val="33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8085151" y="3497734"/>
            <a:ext cx="3000396" cy="23083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10.  </a:t>
            </a:r>
            <a:r>
              <a:rPr lang="ko-KR" altLang="en-US" sz="1300" b="1" spc="-133" dirty="0" smtClean="0">
                <a:latin typeface="+mn-ea"/>
              </a:rPr>
              <a:t>운반작업 안전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11.  </a:t>
            </a:r>
            <a:r>
              <a:rPr lang="ko-KR" altLang="en-US" sz="1300" b="1" spc="-133" dirty="0" smtClean="0">
                <a:latin typeface="+mn-ea"/>
              </a:rPr>
              <a:t>수공구 사용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12.  </a:t>
            </a:r>
            <a:r>
              <a:rPr lang="ko-KR" altLang="en-US" sz="1300" b="1" spc="-133" dirty="0" smtClean="0">
                <a:latin typeface="+mn-ea"/>
              </a:rPr>
              <a:t>화재예방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13.  </a:t>
            </a:r>
            <a:r>
              <a:rPr lang="ko-KR" altLang="en-US" sz="1300" b="1" spc="-133" dirty="0" smtClean="0">
                <a:latin typeface="+mn-ea"/>
              </a:rPr>
              <a:t>화학물질 안전보건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14.  </a:t>
            </a:r>
            <a:r>
              <a:rPr lang="ko-KR" altLang="en-US" sz="1300" b="1" spc="-133" dirty="0" smtClean="0">
                <a:latin typeface="+mn-ea"/>
              </a:rPr>
              <a:t>위험물질</a:t>
            </a:r>
            <a:r>
              <a:rPr lang="en-US" altLang="ko-KR" sz="1300" b="1" spc="-133" dirty="0" smtClean="0">
                <a:latin typeface="+mn-ea"/>
              </a:rPr>
              <a:t>, </a:t>
            </a:r>
            <a:r>
              <a:rPr lang="ko-KR" altLang="en-US" sz="1300" b="1" spc="-133" dirty="0" smtClean="0">
                <a:latin typeface="+mn-ea"/>
              </a:rPr>
              <a:t>안전한 취급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15.  </a:t>
            </a:r>
            <a:r>
              <a:rPr lang="ko-KR" altLang="en-US" sz="1300" b="1" spc="-133" dirty="0" smtClean="0">
                <a:latin typeface="+mn-ea"/>
              </a:rPr>
              <a:t>유해물질</a:t>
            </a:r>
            <a:r>
              <a:rPr lang="en-US" altLang="ko-KR" sz="1300" b="1" spc="-133" dirty="0" smtClean="0">
                <a:latin typeface="+mn-ea"/>
              </a:rPr>
              <a:t>, </a:t>
            </a:r>
            <a:r>
              <a:rPr lang="ko-KR" altLang="en-US" sz="1300" b="1" spc="-133" dirty="0" smtClean="0">
                <a:latin typeface="+mn-ea"/>
              </a:rPr>
              <a:t>안전한 취급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16.  </a:t>
            </a:r>
            <a:r>
              <a:rPr lang="ko-KR" altLang="en-US" sz="1300" b="1" spc="-133" dirty="0" smtClean="0">
                <a:latin typeface="+mn-ea"/>
              </a:rPr>
              <a:t>유해위험장소에 출입제한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17.  </a:t>
            </a:r>
            <a:r>
              <a:rPr lang="ko-KR" altLang="en-US" sz="1300" b="1" spc="-133" dirty="0" smtClean="0">
                <a:latin typeface="+mn-ea"/>
              </a:rPr>
              <a:t>사고 발생시 대처 사항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18.  </a:t>
            </a:r>
            <a:r>
              <a:rPr lang="ko-KR" altLang="en-US" sz="1300" b="1" spc="-133" dirty="0" smtClean="0">
                <a:latin typeface="+mn-ea"/>
              </a:rPr>
              <a:t>응급조치</a:t>
            </a:r>
            <a:endParaRPr lang="en-US" altLang="ko-KR" sz="1300" b="1" spc="-133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441681" y="1572406"/>
            <a:ext cx="8072494" cy="1000132"/>
          </a:xfrm>
          <a:prstGeom prst="rect">
            <a:avLst/>
          </a:prstGeom>
          <a:solidFill>
            <a:srgbClr val="00999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그림 4" descr="안전팁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98805" y="1358092"/>
            <a:ext cx="1428760" cy="5061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70309" y="1715282"/>
            <a:ext cx="42862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08000" indent="-108000">
              <a:lnSpc>
                <a:spcPct val="150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매일 아침 작업시작 전 방호장치를 점검하고 </a:t>
            </a:r>
            <a:r>
              <a:rPr lang="en-US" altLang="ko-KR" sz="1600" b="1" spc="-133" dirty="0" smtClean="0">
                <a:latin typeface="+mn-ea"/>
              </a:rPr>
              <a:t/>
            </a:r>
            <a:br>
              <a:rPr lang="en-US" altLang="ko-KR" sz="1600" b="1" spc="-133" dirty="0" smtClean="0">
                <a:latin typeface="+mn-ea"/>
              </a:rPr>
            </a:br>
            <a:r>
              <a:rPr lang="ko-KR" altLang="en-US" sz="1600" b="1" spc="-133" dirty="0" smtClean="0">
                <a:latin typeface="+mn-ea"/>
              </a:rPr>
              <a:t>상태가 이상이 없는지 확인한 후 작업 시작</a:t>
            </a:r>
            <a:endParaRPr lang="en-US" altLang="ko-KR" sz="1600" b="1" spc="-133" dirty="0" smtClean="0">
              <a:latin typeface="+mn-ea"/>
            </a:endParaRPr>
          </a:p>
        </p:txBody>
      </p:sp>
      <p:pic>
        <p:nvPicPr>
          <p:cNvPr id="9" name="그림 8" descr="18 안전확인 삽화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13779" y="1215216"/>
            <a:ext cx="2214578" cy="127557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84161" y="2720778"/>
            <a:ext cx="264320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2)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사전 안전성이 확보된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/>
            </a:r>
            <a:br>
              <a:rPr lang="en-US" altLang="ko-KR" sz="1800" b="1" spc="-133" dirty="0" smtClean="0">
                <a:solidFill>
                  <a:srgbClr val="666699"/>
                </a:solidFill>
              </a:rPr>
            </a:br>
            <a:r>
              <a:rPr lang="en-US" altLang="ko-KR" sz="18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err="1" smtClean="0">
                <a:solidFill>
                  <a:srgbClr val="666699"/>
                </a:solidFill>
              </a:rPr>
              <a:t>유해위험한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 기계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·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기구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· </a:t>
            </a:r>
            <a:br>
              <a:rPr lang="en-US" altLang="ko-KR" sz="1800" b="1" spc="-133" dirty="0" smtClean="0">
                <a:solidFill>
                  <a:srgbClr val="666699"/>
                </a:solidFill>
              </a:rPr>
            </a:br>
            <a:r>
              <a:rPr lang="en-US" altLang="ko-KR" sz="18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설비 등의 사용</a:t>
            </a:r>
            <a:endParaRPr lang="en-US" altLang="ko-KR" sz="1800" b="1" spc="-133" dirty="0" smtClean="0">
              <a:latin typeface="+mn-ea"/>
            </a:endParaRPr>
          </a:p>
        </p:txBody>
      </p:sp>
      <p:grpSp>
        <p:nvGrpSpPr>
          <p:cNvPr id="24" name="그룹 23"/>
          <p:cNvGrpSpPr/>
          <p:nvPr/>
        </p:nvGrpSpPr>
        <p:grpSpPr>
          <a:xfrm>
            <a:off x="653683" y="4287051"/>
            <a:ext cx="2287932" cy="1643074"/>
            <a:chOff x="584162" y="3672847"/>
            <a:chExt cx="2430808" cy="1757211"/>
          </a:xfrm>
        </p:grpSpPr>
        <p:pic>
          <p:nvPicPr>
            <p:cNvPr id="20" name="그림 19" descr="모딴사각형-2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4162" y="3672847"/>
              <a:ext cx="2430808" cy="1757211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727037" y="3786984"/>
              <a:ext cx="2286016" cy="53018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000"/>
                </a:lnSpc>
                <a:buClr>
                  <a:srgbClr val="666699"/>
                </a:buClr>
              </a:pPr>
              <a:r>
                <a:rPr lang="ko-KR" altLang="en-US" sz="1400" b="1" spc="-133" dirty="0" smtClean="0"/>
                <a:t>안전인증 및 자율안전확인 제품의 확인은</a:t>
              </a:r>
              <a:r>
                <a:rPr lang="en-US" altLang="ko-KR" sz="1400" b="1" spc="-133" dirty="0" smtClean="0"/>
                <a:t>?</a:t>
              </a:r>
              <a:endParaRPr lang="en-US" altLang="ko-KR" sz="1400" b="1" spc="-133" dirty="0" smtClean="0">
                <a:latin typeface="+mn-ea"/>
              </a:endParaRPr>
            </a:p>
          </p:txBody>
        </p:sp>
        <p:pic>
          <p:nvPicPr>
            <p:cNvPr id="23" name="그림 22" descr="18 KS마크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94715" y="4429926"/>
              <a:ext cx="2075462" cy="857256"/>
            </a:xfrm>
            <a:prstGeom prst="rect">
              <a:avLst/>
            </a:prstGeom>
          </p:spPr>
        </p:pic>
      </p:grpSp>
      <p:sp>
        <p:nvSpPr>
          <p:cNvPr id="25" name="TextBox 24"/>
          <p:cNvSpPr txBox="1"/>
          <p:nvPr/>
        </p:nvSpPr>
        <p:spPr>
          <a:xfrm>
            <a:off x="3441681" y="2715414"/>
            <a:ext cx="735811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 latinLnBrk="0">
              <a:lnSpc>
                <a:spcPts val="2400"/>
              </a:lnSpc>
              <a:buClr>
                <a:srgbClr val="666699"/>
              </a:buClr>
            </a:pPr>
            <a:r>
              <a:rPr lang="en-US" altLang="ko-KR" sz="1400" spc="-133" dirty="0" smtClean="0">
                <a:solidFill>
                  <a:srgbClr val="666699"/>
                </a:solidFill>
                <a:latin typeface="+mn-ea"/>
              </a:rPr>
              <a:t>•  </a:t>
            </a:r>
            <a:r>
              <a:rPr lang="ko-KR" altLang="en-US" sz="1500" b="1" spc="-133" dirty="0" smtClean="0"/>
              <a:t>안전인증 및</a:t>
            </a:r>
            <a:r>
              <a:rPr lang="en-US" altLang="ko-KR" sz="1500" b="1" spc="-133" dirty="0" smtClean="0"/>
              <a:t> </a:t>
            </a:r>
            <a:r>
              <a:rPr lang="ko-KR" altLang="en-US" sz="1500" b="1" spc="-133" dirty="0" smtClean="0"/>
              <a:t>자율안전확인 대상 </a:t>
            </a:r>
            <a:r>
              <a:rPr lang="ko-KR" altLang="en-US" sz="1500" b="1" spc="-133" dirty="0" err="1" smtClean="0"/>
              <a:t>기계ㆍ기구</a:t>
            </a:r>
            <a:r>
              <a:rPr lang="en-US" altLang="ko-KR" sz="1500" b="1" spc="-133" dirty="0" smtClean="0"/>
              <a:t>(</a:t>
            </a:r>
            <a:r>
              <a:rPr lang="ko-KR" altLang="en-US" sz="1500" b="1" spc="-133" dirty="0" smtClean="0"/>
              <a:t>방호장치</a:t>
            </a:r>
            <a:r>
              <a:rPr lang="en-US" altLang="ko-KR" sz="1500" b="1" spc="-133" dirty="0" smtClean="0"/>
              <a:t>) </a:t>
            </a:r>
            <a:r>
              <a:rPr lang="ko-KR" altLang="en-US" sz="1500" b="1" spc="-133" dirty="0" smtClean="0"/>
              <a:t>예</a:t>
            </a:r>
            <a:endParaRPr lang="en-US" altLang="ko-KR" sz="1500" b="1" spc="-133" dirty="0" smtClean="0">
              <a:latin typeface="+mn-ea"/>
            </a:endParaRPr>
          </a:p>
        </p:txBody>
      </p:sp>
      <p:grpSp>
        <p:nvGrpSpPr>
          <p:cNvPr id="22" name="그룹 21"/>
          <p:cNvGrpSpPr/>
          <p:nvPr/>
        </p:nvGrpSpPr>
        <p:grpSpPr>
          <a:xfrm>
            <a:off x="3584557" y="3072603"/>
            <a:ext cx="7500990" cy="3378939"/>
            <a:chOff x="3584557" y="3072603"/>
            <a:chExt cx="7500990" cy="3378939"/>
          </a:xfrm>
        </p:grpSpPr>
        <p:pic>
          <p:nvPicPr>
            <p:cNvPr id="30" name="그림 29" descr="18 표1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584557" y="3072603"/>
              <a:ext cx="7500990" cy="3378939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3870309" y="3144042"/>
              <a:ext cx="1928826" cy="43601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프레스 </a:t>
              </a:r>
              <a:r>
                <a:rPr lang="en-US" altLang="ko-KR" sz="1300" b="1" spc="-133" dirty="0" smtClean="0">
                  <a:solidFill>
                    <a:srgbClr val="33CCCC"/>
                  </a:solidFill>
                </a:rPr>
                <a:t>· </a:t>
              </a:r>
              <a:r>
                <a:rPr lang="ko-KR" altLang="en-US" sz="1300" b="1" spc="-133" dirty="0" err="1" smtClean="0">
                  <a:solidFill>
                    <a:srgbClr val="33CCCC"/>
                  </a:solidFill>
                </a:rPr>
                <a:t>전단기</a:t>
              </a:r>
              <a:endParaRPr lang="ko-KR" altLang="en-US" sz="13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100" b="1" spc="-133" dirty="0" smtClean="0"/>
                <a:t>(</a:t>
              </a:r>
              <a:r>
                <a:rPr lang="ko-KR" altLang="en-US" sz="1100" b="1" spc="-133" dirty="0" err="1" smtClean="0"/>
                <a:t>광전자식</a:t>
              </a:r>
              <a:r>
                <a:rPr lang="ko-KR" altLang="en-US" sz="1100" b="1" spc="-133" dirty="0" smtClean="0"/>
                <a:t>  안전장치 등 방호장치</a:t>
              </a:r>
              <a:r>
                <a:rPr lang="en-US" altLang="ko-KR" sz="1100" b="1" spc="-133" dirty="0" smtClean="0"/>
                <a:t>)</a:t>
              </a:r>
              <a:endParaRPr lang="en-US" altLang="ko-KR" sz="1100" b="1" spc="-133" dirty="0" smtClean="0">
                <a:latin typeface="+mn-ea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156325" y="3144042"/>
              <a:ext cx="2357454" cy="41229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아세틸렌 또는 가스집합 용접장치</a:t>
              </a:r>
              <a:r>
                <a:rPr lang="en-US" altLang="ko-KR" sz="1300" b="1" spc="-133" dirty="0" smtClean="0">
                  <a:solidFill>
                    <a:srgbClr val="33CCCC"/>
                  </a:solidFill>
                </a:rPr>
                <a:t> </a:t>
              </a:r>
              <a:r>
                <a:rPr lang="en-US" altLang="ko-KR" sz="1100" b="1" spc="-133" dirty="0" smtClean="0"/>
                <a:t>(</a:t>
              </a:r>
              <a:r>
                <a:rPr lang="ko-KR" altLang="en-US" sz="1100" b="1" spc="-133" dirty="0" smtClean="0"/>
                <a:t>안전기</a:t>
              </a:r>
              <a:r>
                <a:rPr lang="en-US" altLang="ko-KR" sz="1100" b="1" spc="-133" dirty="0" smtClean="0"/>
                <a:t>)</a:t>
              </a:r>
              <a:endParaRPr lang="en-US" altLang="ko-KR" sz="1100" b="1" spc="-133" dirty="0" smtClean="0">
                <a:latin typeface="+mn-ea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585217" y="3144042"/>
              <a:ext cx="2428892" cy="43601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폭발위험 장소에서의 전기기계 </a:t>
              </a:r>
              <a:r>
                <a:rPr lang="en-US" altLang="ko-KR" sz="1300" b="1" spc="-133" dirty="0" smtClean="0">
                  <a:solidFill>
                    <a:srgbClr val="33CCCC"/>
                  </a:solidFill>
                </a:rPr>
                <a:t>· </a:t>
              </a: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기구</a:t>
              </a:r>
              <a:r>
                <a:rPr lang="en-US" altLang="ko-KR" sz="1300" b="1" spc="-133" dirty="0" smtClean="0">
                  <a:solidFill>
                    <a:srgbClr val="33CCCC"/>
                  </a:solidFill>
                </a:rPr>
                <a:t> </a:t>
              </a:r>
              <a:r>
                <a:rPr lang="en-US" altLang="ko-KR" sz="1100" b="1" spc="-133" dirty="0" smtClean="0"/>
                <a:t>(</a:t>
              </a:r>
              <a:r>
                <a:rPr lang="ko-KR" altLang="en-US" sz="1100" b="1" spc="-133" dirty="0" err="1" smtClean="0"/>
                <a:t>방폭용</a:t>
              </a:r>
              <a:r>
                <a:rPr lang="ko-KR" altLang="en-US" sz="1100" b="1" spc="-133" dirty="0" smtClean="0"/>
                <a:t>  전기기계  </a:t>
              </a:r>
              <a:r>
                <a:rPr lang="en-US" altLang="ko-KR" sz="1100" b="1" spc="-133" dirty="0" smtClean="0"/>
                <a:t>·  </a:t>
              </a:r>
              <a:r>
                <a:rPr lang="ko-KR" altLang="en-US" sz="1100" b="1" spc="-133" dirty="0" smtClean="0"/>
                <a:t>기구</a:t>
              </a:r>
              <a:r>
                <a:rPr lang="en-US" altLang="ko-KR" sz="1100" b="1" spc="-133" dirty="0" smtClean="0"/>
                <a:t>)</a:t>
              </a:r>
              <a:endParaRPr lang="en-US" altLang="ko-KR" sz="1100" b="1" spc="-133" dirty="0" smtClean="0">
                <a:latin typeface="+mn-ea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798871" y="4787116"/>
              <a:ext cx="2143140" cy="41229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err="1" smtClean="0">
                  <a:solidFill>
                    <a:srgbClr val="33CCCC"/>
                  </a:solidFill>
                </a:rPr>
                <a:t>교류아크용접기</a:t>
              </a:r>
              <a:endParaRPr lang="en-US" altLang="ko-KR" sz="13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100" b="1" spc="-133" dirty="0" smtClean="0"/>
                <a:t>(</a:t>
              </a:r>
              <a:r>
                <a:rPr lang="ko-KR" altLang="en-US" sz="1100" b="1" spc="-133" dirty="0" smtClean="0"/>
                <a:t>자동전격방지기</a:t>
              </a:r>
              <a:r>
                <a:rPr lang="en-US" altLang="ko-KR" sz="1100" b="1" spc="-133" dirty="0" smtClean="0"/>
                <a:t>)</a:t>
              </a:r>
              <a:endParaRPr lang="en-US" altLang="ko-KR" sz="1100" b="1" spc="-133" dirty="0" smtClean="0">
                <a:latin typeface="+mn-ea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370639" y="4779727"/>
              <a:ext cx="1928826" cy="41787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크레인 </a:t>
              </a:r>
              <a:r>
                <a:rPr lang="en-US" altLang="ko-KR" sz="1300" b="1" spc="-133" dirty="0" smtClean="0">
                  <a:solidFill>
                    <a:srgbClr val="33CCCC"/>
                  </a:solidFill>
                </a:rPr>
                <a:t>· </a:t>
              </a: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승강기 </a:t>
              </a:r>
              <a:r>
                <a:rPr lang="en-US" altLang="ko-KR" sz="1300" b="1" spc="-133" dirty="0" smtClean="0">
                  <a:solidFill>
                    <a:srgbClr val="33CCCC"/>
                  </a:solidFill>
                </a:rPr>
                <a:t>· </a:t>
              </a: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곤돌라 </a:t>
              </a:r>
              <a:r>
                <a:rPr lang="en-US" altLang="ko-KR" sz="1300" b="1" spc="-133" dirty="0" smtClean="0">
                  <a:solidFill>
                    <a:srgbClr val="33CCCC"/>
                  </a:solidFill>
                </a:rPr>
                <a:t>· </a:t>
              </a: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리프트 </a:t>
              </a:r>
              <a:r>
                <a:rPr lang="en-US" altLang="ko-KR" sz="1100" b="1" spc="-133" dirty="0" smtClean="0"/>
                <a:t>(</a:t>
              </a:r>
              <a:r>
                <a:rPr lang="ko-KR" altLang="en-US" sz="1100" b="1" spc="-133" dirty="0" smtClean="0"/>
                <a:t>과부하방지장치</a:t>
              </a:r>
              <a:r>
                <a:rPr lang="en-US" altLang="ko-KR" sz="1100" b="1" spc="-133" dirty="0" smtClean="0"/>
                <a:t>)</a:t>
              </a:r>
              <a:endParaRPr lang="en-US" altLang="ko-KR" sz="1100" b="1" spc="-133" dirty="0" smtClean="0">
                <a:latin typeface="+mn-ea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513779" y="4779727"/>
              <a:ext cx="2500330" cy="43601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압력용기</a:t>
              </a:r>
              <a:endParaRPr lang="en-US" altLang="ko-KR" sz="13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100" b="1" spc="-133" dirty="0" smtClean="0"/>
                <a:t>(</a:t>
              </a:r>
              <a:r>
                <a:rPr lang="ko-KR" altLang="en-US" sz="1100" b="1" spc="-133" dirty="0" smtClean="0"/>
                <a:t>압력방출장치 </a:t>
              </a:r>
              <a:r>
                <a:rPr lang="en-US" altLang="ko-KR" sz="1100" b="1" spc="-133" dirty="0" smtClean="0"/>
                <a:t>- </a:t>
              </a:r>
              <a:r>
                <a:rPr lang="ko-KR" altLang="en-US" sz="1100" b="1" spc="-133" dirty="0" smtClean="0"/>
                <a:t>안전밸브</a:t>
              </a:r>
              <a:r>
                <a:rPr lang="en-US" altLang="ko-KR" sz="1100" b="1" spc="-133" dirty="0" smtClean="0"/>
                <a:t>, </a:t>
              </a:r>
              <a:r>
                <a:rPr lang="ko-KR" altLang="en-US" sz="1100" b="1" spc="-133" dirty="0" err="1" smtClean="0"/>
                <a:t>파열판</a:t>
              </a:r>
              <a:r>
                <a:rPr lang="en-US" altLang="ko-KR" sz="1100" b="1" spc="-133" dirty="0" smtClean="0"/>
                <a:t>)</a:t>
              </a:r>
              <a:endParaRPr lang="en-US" altLang="ko-KR" sz="1100" b="1" spc="-133" dirty="0" smtClean="0">
                <a:latin typeface="+mn-ea"/>
              </a:endParaRPr>
            </a:p>
          </p:txBody>
        </p:sp>
      </p:grpSp>
      <p:grpSp>
        <p:nvGrpSpPr>
          <p:cNvPr id="26" name="그룹 2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7" name="직사각형 26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2</a:t>
              </a:r>
              <a:endParaRPr lang="ko-KR" altLang="en-US" sz="3800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안전하고 건강한 직장생활을 위한 가이드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63607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/>
          <p:cNvGrpSpPr/>
          <p:nvPr/>
        </p:nvGrpSpPr>
        <p:grpSpPr>
          <a:xfrm>
            <a:off x="3457723" y="1572406"/>
            <a:ext cx="7699262" cy="4000528"/>
            <a:chOff x="3457723" y="1572406"/>
            <a:chExt cx="7699262" cy="4000528"/>
          </a:xfrm>
        </p:grpSpPr>
        <p:pic>
          <p:nvPicPr>
            <p:cNvPr id="10" name="그림 9" descr="19 표2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57723" y="1572406"/>
              <a:ext cx="7699262" cy="4000528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3513119" y="1715282"/>
              <a:ext cx="2071702" cy="57150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보일러</a:t>
              </a:r>
              <a:endParaRPr lang="en-US" altLang="ko-KR" sz="13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100" b="1" spc="-60" dirty="0" smtClean="0"/>
                <a:t>(</a:t>
              </a:r>
              <a:r>
                <a:rPr lang="ko-KR" altLang="en-US" sz="1100" b="1" spc="-60" dirty="0" smtClean="0"/>
                <a:t>압력방출장치 및 압력제한스위치</a:t>
              </a:r>
              <a:r>
                <a:rPr lang="en-US" altLang="ko-KR" sz="1100" b="1" spc="-60" dirty="0" smtClean="0"/>
                <a:t>)</a:t>
              </a:r>
              <a:endParaRPr lang="en-US" altLang="ko-KR" sz="1100" b="1" spc="-60" dirty="0" smtClean="0">
                <a:latin typeface="+mn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156721" y="1643844"/>
              <a:ext cx="1928826" cy="64294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목재가공용 둥근톱</a:t>
              </a:r>
              <a:endParaRPr lang="en-US" altLang="ko-KR" sz="13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100" b="1" spc="-133" dirty="0" smtClean="0"/>
                <a:t>(</a:t>
              </a:r>
              <a:r>
                <a:rPr lang="ko-KR" altLang="en-US" sz="1100" b="1" spc="-133" dirty="0" smtClean="0"/>
                <a:t>반발예방장치 및</a:t>
              </a: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100" b="1" spc="-133" dirty="0" err="1" smtClean="0"/>
                <a:t>날접촉예방장치</a:t>
              </a:r>
              <a:r>
                <a:rPr lang="en-US" altLang="ko-KR" sz="1100" b="1" spc="-133" dirty="0" smtClean="0"/>
                <a:t>)</a:t>
              </a:r>
              <a:endParaRPr lang="en-US" altLang="ko-KR" sz="1100" b="1" spc="-133" dirty="0" smtClean="0">
                <a:latin typeface="+mn-ea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727697" y="1715282"/>
              <a:ext cx="1928826" cy="57150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롤러기</a:t>
              </a:r>
              <a:endParaRPr lang="en-US" altLang="ko-KR" sz="13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100" b="1" spc="-133" dirty="0" smtClean="0"/>
                <a:t>(</a:t>
              </a:r>
              <a:r>
                <a:rPr lang="ko-KR" altLang="en-US" sz="1100" b="1" spc="-133" dirty="0" smtClean="0"/>
                <a:t>급정지장치</a:t>
              </a:r>
              <a:r>
                <a:rPr lang="en-US" altLang="ko-KR" sz="1100" b="1" spc="-133" dirty="0" smtClean="0"/>
                <a:t>)</a:t>
              </a:r>
              <a:endParaRPr lang="en-US" altLang="ko-KR" sz="1100" b="1" spc="-133" dirty="0" smtClean="0">
                <a:latin typeface="+mn-ea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799399" y="1715282"/>
              <a:ext cx="1285884" cy="5000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err="1" smtClean="0">
                  <a:solidFill>
                    <a:srgbClr val="33CCCC"/>
                  </a:solidFill>
                </a:rPr>
                <a:t>연삭기</a:t>
              </a:r>
              <a:endParaRPr lang="en-US" altLang="ko-KR" sz="13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100" b="1" spc="-133" dirty="0" smtClean="0"/>
                <a:t>(</a:t>
              </a:r>
              <a:r>
                <a:rPr lang="ko-KR" altLang="en-US" sz="1100" b="1" spc="-133" dirty="0" smtClean="0"/>
                <a:t>덮개</a:t>
              </a:r>
              <a:r>
                <a:rPr lang="en-US" altLang="ko-KR" sz="1100" b="1" spc="-133" dirty="0" smtClean="0"/>
                <a:t>)</a:t>
              </a:r>
              <a:endParaRPr lang="en-US" altLang="ko-KR" sz="1100" b="1" spc="-133" dirty="0" smtClean="0">
                <a:latin typeface="+mn-ea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584557" y="3715546"/>
              <a:ext cx="2357454" cy="5000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err="1" smtClean="0">
                  <a:solidFill>
                    <a:srgbClr val="33CCCC"/>
                  </a:solidFill>
                </a:rPr>
                <a:t>동력식</a:t>
              </a: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 수동대패</a:t>
              </a:r>
              <a:endParaRPr lang="en-US" altLang="ko-KR" sz="13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100" b="1" spc="-133" dirty="0" smtClean="0"/>
                <a:t>(</a:t>
              </a:r>
              <a:r>
                <a:rPr lang="ko-KR" altLang="en-US" sz="1100" b="1" spc="-133" dirty="0" smtClean="0"/>
                <a:t>칼날 접촉예방장치</a:t>
              </a:r>
              <a:r>
                <a:rPr lang="en-US" altLang="ko-KR" sz="1100" b="1" spc="-133" dirty="0" smtClean="0"/>
                <a:t>)</a:t>
              </a:r>
              <a:endParaRPr lang="en-US" altLang="ko-KR" sz="1100" b="1" spc="-133" dirty="0" smtClean="0">
                <a:latin typeface="+mn-ea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156325" y="3715546"/>
              <a:ext cx="2214578" cy="5000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산업용 로봇</a:t>
              </a:r>
              <a:endParaRPr lang="en-US" altLang="ko-KR" sz="13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100" b="1" spc="-133" dirty="0" smtClean="0"/>
                <a:t>(</a:t>
              </a:r>
              <a:r>
                <a:rPr lang="ko-KR" altLang="en-US" sz="1100" b="1" spc="-133" dirty="0" smtClean="0"/>
                <a:t>안전매트</a:t>
              </a:r>
              <a:r>
                <a:rPr lang="en-US" altLang="ko-KR" sz="1100" b="1" spc="-133" dirty="0" smtClean="0"/>
                <a:t>) </a:t>
              </a:r>
              <a:endParaRPr lang="en-US" altLang="ko-KR" sz="1100" b="1" spc="-133" dirty="0" smtClean="0">
                <a:latin typeface="+mn-ea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585217" y="3715546"/>
              <a:ext cx="2500330" cy="5000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정전 및 활선작업용 </a:t>
              </a:r>
              <a:r>
                <a:rPr lang="ko-KR" altLang="en-US" sz="1300" b="1" spc="-133" dirty="0" err="1" smtClean="0">
                  <a:solidFill>
                    <a:srgbClr val="33CCCC"/>
                  </a:solidFill>
                </a:rPr>
                <a:t>절연용기구</a:t>
              </a:r>
              <a:endParaRPr lang="en-US" altLang="ko-KR" sz="13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100" b="1" spc="-133" dirty="0" smtClean="0"/>
                <a:t>(</a:t>
              </a:r>
              <a:r>
                <a:rPr lang="ko-KR" altLang="en-US" sz="1100" b="1" spc="-133" dirty="0" smtClean="0"/>
                <a:t>절연용 </a:t>
              </a:r>
              <a:r>
                <a:rPr lang="ko-KR" altLang="en-US" sz="1100" b="1" spc="-133" dirty="0" err="1" smtClean="0"/>
                <a:t>방호구</a:t>
              </a:r>
              <a:r>
                <a:rPr lang="ko-KR" altLang="en-US" sz="1100" b="1" spc="-133" dirty="0" smtClean="0"/>
                <a:t> 및 활선작업용 기구</a:t>
              </a:r>
              <a:r>
                <a:rPr lang="en-US" altLang="ko-KR" sz="1100" b="1" spc="-133" dirty="0" smtClean="0"/>
                <a:t>)</a:t>
              </a:r>
              <a:endParaRPr lang="en-US" altLang="ko-KR" sz="1100" b="1" spc="-133" dirty="0" smtClean="0">
                <a:latin typeface="+mn-ea"/>
              </a:endParaRP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4" name="직사각형 1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2</a:t>
              </a:r>
              <a:endParaRPr lang="ko-KR" altLang="en-US" sz="38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안전하고 건강한 직장생활을 위한 가이드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29653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643844"/>
            <a:ext cx="2643206" cy="13968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8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3) </a:t>
            </a:r>
            <a:r>
              <a:rPr lang="ko-KR" altLang="en-US" sz="1800" b="1" spc="-133" dirty="0" err="1" smtClean="0">
                <a:solidFill>
                  <a:srgbClr val="666699"/>
                </a:solidFill>
              </a:rPr>
              <a:t>유해ㆍ위험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 </a:t>
            </a:r>
            <a:r>
              <a:rPr lang="ko-KR" altLang="en-US" sz="1800" b="1" spc="-133" dirty="0" err="1" smtClean="0">
                <a:solidFill>
                  <a:srgbClr val="666699"/>
                </a:solidFill>
              </a:rPr>
              <a:t>기계ㆍ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/>
            </a:r>
            <a:br>
              <a:rPr lang="en-US" altLang="ko-KR" sz="1800" b="1" spc="-133" dirty="0" smtClean="0">
                <a:solidFill>
                  <a:srgbClr val="666699"/>
                </a:solidFill>
              </a:rPr>
            </a:br>
            <a:r>
              <a:rPr lang="en-US" altLang="ko-KR" sz="18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err="1" smtClean="0">
                <a:solidFill>
                  <a:srgbClr val="666699"/>
                </a:solidFill>
              </a:rPr>
              <a:t>기구ㆍ설비에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 대한 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/>
            </a:r>
            <a:br>
              <a:rPr lang="en-US" altLang="ko-KR" sz="1800" b="1" spc="-133" dirty="0" smtClean="0">
                <a:solidFill>
                  <a:srgbClr val="666699"/>
                </a:solidFill>
              </a:rPr>
            </a:br>
            <a:r>
              <a:rPr lang="en-US" altLang="ko-KR" sz="18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정기적 안전 검사를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/>
            </a:r>
            <a:br>
              <a:rPr lang="en-US" altLang="ko-KR" sz="1800" b="1" spc="-133" dirty="0" smtClean="0">
                <a:solidFill>
                  <a:srgbClr val="666699"/>
                </a:solidFill>
              </a:rPr>
            </a:br>
            <a:r>
              <a:rPr lang="en-US" altLang="ko-KR" sz="18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통한 안전확보</a:t>
            </a:r>
            <a:endParaRPr lang="en-US" altLang="ko-KR" sz="1800" b="1" spc="-133" dirty="0" smtClean="0">
              <a:latin typeface="+mn-ea"/>
            </a:endParaRPr>
          </a:p>
        </p:txBody>
      </p:sp>
      <p:grpSp>
        <p:nvGrpSpPr>
          <p:cNvPr id="19" name="그룹 18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4" name="직사각형 2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2</a:t>
              </a:r>
              <a:endParaRPr lang="ko-KR" altLang="en-US" sz="38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안전하고 건강한 직장생활을 위한 가이드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34" name="그룹 33"/>
          <p:cNvGrpSpPr/>
          <p:nvPr/>
        </p:nvGrpSpPr>
        <p:grpSpPr>
          <a:xfrm>
            <a:off x="3348583" y="1485578"/>
            <a:ext cx="8252967" cy="4669992"/>
            <a:chOff x="3348583" y="1485578"/>
            <a:chExt cx="8252967" cy="4669992"/>
          </a:xfrm>
        </p:grpSpPr>
        <p:pic>
          <p:nvPicPr>
            <p:cNvPr id="35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348583" y="1485578"/>
              <a:ext cx="8252967" cy="46699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6" name="그룹 20"/>
            <p:cNvGrpSpPr/>
            <p:nvPr/>
          </p:nvGrpSpPr>
          <p:grpSpPr>
            <a:xfrm>
              <a:off x="3491458" y="2856010"/>
              <a:ext cx="7929618" cy="285752"/>
              <a:chOff x="3441681" y="1715282"/>
              <a:chExt cx="7929618" cy="285752"/>
            </a:xfrm>
            <a:noFill/>
          </p:grpSpPr>
          <p:sp>
            <p:nvSpPr>
              <p:cNvPr id="48" name="TextBox 47"/>
              <p:cNvSpPr txBox="1"/>
              <p:nvPr/>
            </p:nvSpPr>
            <p:spPr>
              <a:xfrm>
                <a:off x="3441681" y="1715282"/>
                <a:ext cx="1071570" cy="285752"/>
              </a:xfrm>
              <a:prstGeom prst="rect">
                <a:avLst/>
              </a:prstGeom>
              <a:grp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smtClean="0">
                    <a:solidFill>
                      <a:srgbClr val="33CCCC"/>
                    </a:solidFill>
                  </a:rPr>
                  <a:t>크레인</a:t>
                </a:r>
                <a:endParaRPr lang="en-US" altLang="ko-KR" sz="1250" b="1" spc="-133" dirty="0" smtClean="0">
                  <a:latin typeface="+mn-ea"/>
                </a:endParaRP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4799003" y="1715282"/>
                <a:ext cx="1071570" cy="285752"/>
              </a:xfrm>
              <a:prstGeom prst="rect">
                <a:avLst/>
              </a:prstGeom>
              <a:grp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smtClean="0">
                    <a:solidFill>
                      <a:srgbClr val="33CCCC"/>
                    </a:solidFill>
                  </a:rPr>
                  <a:t>압력용기</a:t>
                </a:r>
                <a:endParaRPr lang="en-US" altLang="ko-KR" sz="1250" b="1" spc="-133" dirty="0" smtClean="0">
                  <a:latin typeface="+mn-ea"/>
                </a:endParaRPr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6227763" y="1715282"/>
                <a:ext cx="1071570" cy="285752"/>
              </a:xfrm>
              <a:prstGeom prst="rect">
                <a:avLst/>
              </a:prstGeom>
              <a:grp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smtClean="0">
                    <a:solidFill>
                      <a:srgbClr val="33CCCC"/>
                    </a:solidFill>
                  </a:rPr>
                  <a:t>프레스</a:t>
                </a:r>
                <a:endParaRPr lang="en-US" altLang="ko-KR" sz="1250" b="1" spc="-133" dirty="0" smtClean="0">
                  <a:latin typeface="+mn-ea"/>
                </a:endParaRP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7585085" y="1715282"/>
                <a:ext cx="1071570" cy="285752"/>
              </a:xfrm>
              <a:prstGeom prst="rect">
                <a:avLst/>
              </a:prstGeom>
              <a:grp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err="1" smtClean="0">
                    <a:solidFill>
                      <a:srgbClr val="33CCCC"/>
                    </a:solidFill>
                  </a:rPr>
                  <a:t>전단기</a:t>
                </a:r>
                <a:endParaRPr lang="en-US" altLang="ko-KR" sz="1250" b="1" spc="-133" dirty="0" smtClean="0">
                  <a:latin typeface="+mn-ea"/>
                </a:endParaRP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8942407" y="1715282"/>
                <a:ext cx="1071570" cy="285752"/>
              </a:xfrm>
              <a:prstGeom prst="rect">
                <a:avLst/>
              </a:prstGeom>
              <a:grp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err="1" smtClean="0">
                    <a:solidFill>
                      <a:srgbClr val="33CCCC"/>
                    </a:solidFill>
                  </a:rPr>
                  <a:t>사출성형기</a:t>
                </a:r>
                <a:endParaRPr lang="en-US" altLang="ko-KR" sz="1250" b="1" spc="-133" dirty="0" smtClean="0">
                  <a:latin typeface="+mn-ea"/>
                </a:endParaRP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10299729" y="1715282"/>
                <a:ext cx="1071570" cy="285752"/>
              </a:xfrm>
              <a:prstGeom prst="rect">
                <a:avLst/>
              </a:prstGeom>
              <a:grp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err="1" smtClean="0">
                    <a:solidFill>
                      <a:srgbClr val="33CCCC"/>
                    </a:solidFill>
                  </a:rPr>
                  <a:t>원심기</a:t>
                </a:r>
                <a:endParaRPr lang="en-US" altLang="ko-KR" sz="1250" b="1" spc="-133" dirty="0" smtClean="0">
                  <a:latin typeface="+mn-ea"/>
                </a:endParaRPr>
              </a:p>
            </p:txBody>
          </p:sp>
        </p:grpSp>
        <p:grpSp>
          <p:nvGrpSpPr>
            <p:cNvPr id="37" name="그룹 19"/>
            <p:cNvGrpSpPr/>
            <p:nvPr/>
          </p:nvGrpSpPr>
          <p:grpSpPr>
            <a:xfrm>
              <a:off x="3420020" y="4407090"/>
              <a:ext cx="8072494" cy="285752"/>
              <a:chOff x="3298805" y="3501232"/>
              <a:chExt cx="8072494" cy="285752"/>
            </a:xfrm>
          </p:grpSpPr>
          <p:sp>
            <p:nvSpPr>
              <p:cNvPr id="42" name="TextBox 41"/>
              <p:cNvSpPr txBox="1"/>
              <p:nvPr/>
            </p:nvSpPr>
            <p:spPr>
              <a:xfrm>
                <a:off x="3298805" y="3501232"/>
                <a:ext cx="1285884" cy="21431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100" b="1" spc="-133" dirty="0" smtClean="0">
                    <a:solidFill>
                      <a:srgbClr val="33CCCC"/>
                    </a:solidFill>
                  </a:rPr>
                  <a:t>화학설비 및 부속설비</a:t>
                </a:r>
                <a:endParaRPr lang="en-US" altLang="ko-KR" sz="1100" b="1" spc="-133" dirty="0" smtClean="0">
                  <a:latin typeface="+mn-ea"/>
                </a:endParaRPr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4656127" y="3501232"/>
                <a:ext cx="1285884" cy="21431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100" b="1" spc="-133" dirty="0" smtClean="0">
                    <a:solidFill>
                      <a:srgbClr val="33CCCC"/>
                    </a:solidFill>
                  </a:rPr>
                  <a:t>건설설비 및 부속설비</a:t>
                </a:r>
                <a:endParaRPr lang="en-US" altLang="ko-KR" sz="1100" b="1" spc="-133" dirty="0" smtClean="0">
                  <a:latin typeface="+mn-ea"/>
                </a:endParaRP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6156325" y="3501232"/>
                <a:ext cx="1143008" cy="28575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smtClean="0">
                    <a:solidFill>
                      <a:srgbClr val="33CCCC"/>
                    </a:solidFill>
                  </a:rPr>
                  <a:t>롤러기</a:t>
                </a:r>
                <a:endParaRPr lang="en-US" altLang="ko-KR" sz="1250" b="1" spc="-133" dirty="0" smtClean="0">
                  <a:latin typeface="+mn-ea"/>
                </a:endParaRPr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7585085" y="3501232"/>
                <a:ext cx="1071570" cy="28575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smtClean="0">
                    <a:solidFill>
                      <a:srgbClr val="33CCCC"/>
                    </a:solidFill>
                  </a:rPr>
                  <a:t>곤돌라</a:t>
                </a:r>
                <a:endParaRPr lang="en-US" altLang="ko-KR" sz="1250" b="1" spc="-133" dirty="0" smtClean="0">
                  <a:latin typeface="+mn-ea"/>
                </a:endParaRPr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8942407" y="3501232"/>
                <a:ext cx="1071570" cy="28575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smtClean="0">
                    <a:solidFill>
                      <a:srgbClr val="33CCCC"/>
                    </a:solidFill>
                  </a:rPr>
                  <a:t>국소배기장치</a:t>
                </a:r>
                <a:endParaRPr lang="en-US" altLang="ko-KR" sz="1250" b="1" spc="-133" dirty="0" smtClean="0">
                  <a:latin typeface="+mn-ea"/>
                </a:endParaRPr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10299729" y="3501232"/>
                <a:ext cx="1071570" cy="28575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smtClean="0">
                    <a:solidFill>
                      <a:srgbClr val="33CCCC"/>
                    </a:solidFill>
                  </a:rPr>
                  <a:t>리프트</a:t>
                </a:r>
                <a:endParaRPr lang="en-US" altLang="ko-KR" sz="1250" b="1" spc="-133" dirty="0" smtClean="0">
                  <a:latin typeface="+mn-ea"/>
                </a:endParaRPr>
              </a:p>
            </p:txBody>
          </p:sp>
        </p:grpSp>
        <p:grpSp>
          <p:nvGrpSpPr>
            <p:cNvPr id="38" name="그룹 34"/>
            <p:cNvGrpSpPr/>
            <p:nvPr/>
          </p:nvGrpSpPr>
          <p:grpSpPr>
            <a:xfrm>
              <a:off x="3348583" y="5858610"/>
              <a:ext cx="4104456" cy="216024"/>
              <a:chOff x="3348583" y="5878066"/>
              <a:chExt cx="4104456" cy="216024"/>
            </a:xfrm>
          </p:grpSpPr>
          <p:sp>
            <p:nvSpPr>
              <p:cNvPr id="39" name="TextBox 38"/>
              <p:cNvSpPr txBox="1"/>
              <p:nvPr/>
            </p:nvSpPr>
            <p:spPr>
              <a:xfrm>
                <a:off x="3348583" y="5878066"/>
                <a:ext cx="1368152" cy="21602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100" b="1" spc="-133" dirty="0" smtClean="0">
                    <a:solidFill>
                      <a:srgbClr val="33CCCC"/>
                    </a:solidFill>
                    <a:latin typeface="+mn-ea"/>
                  </a:rPr>
                  <a:t>고소작업대</a:t>
                </a:r>
                <a:endParaRPr lang="en-US" altLang="ko-KR" sz="1100" b="1" spc="-133" dirty="0" smtClean="0">
                  <a:solidFill>
                    <a:srgbClr val="33CCCC"/>
                  </a:solidFill>
                  <a:latin typeface="+mn-ea"/>
                </a:endParaRPr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4716735" y="5878066"/>
                <a:ext cx="1368152" cy="21602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100" b="1" spc="-133" dirty="0" smtClean="0">
                    <a:solidFill>
                      <a:srgbClr val="33CCCC"/>
                    </a:solidFill>
                    <a:latin typeface="+mn-ea"/>
                  </a:rPr>
                  <a:t>컨베이어</a:t>
                </a:r>
                <a:endParaRPr lang="en-US" altLang="ko-KR" sz="1100" b="1" spc="-133" dirty="0" smtClean="0">
                  <a:solidFill>
                    <a:srgbClr val="33CCCC"/>
                  </a:solidFill>
                  <a:latin typeface="+mn-ea"/>
                </a:endParaRP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6084887" y="5878066"/>
                <a:ext cx="1368152" cy="21602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100" b="1" spc="-133" dirty="0" smtClean="0">
                    <a:solidFill>
                      <a:srgbClr val="33CCCC"/>
                    </a:solidFill>
                    <a:latin typeface="+mn-ea"/>
                  </a:rPr>
                  <a:t>산업용로봇</a:t>
                </a:r>
                <a:endParaRPr lang="en-US" altLang="ko-KR" sz="1100" b="1" spc="-133" dirty="0" smtClean="0">
                  <a:solidFill>
                    <a:srgbClr val="33CCCC"/>
                  </a:solidFill>
                  <a:latin typeface="+mn-ea"/>
                </a:endParaRPr>
              </a:p>
            </p:txBody>
          </p:sp>
        </p:grpSp>
      </p:grpSp>
      <p:cxnSp>
        <p:nvCxnSpPr>
          <p:cNvPr id="3" name="직선 연결선 2"/>
          <p:cNvCxnSpPr/>
          <p:nvPr/>
        </p:nvCxnSpPr>
        <p:spPr>
          <a:xfrm>
            <a:off x="3420591" y="3141762"/>
            <a:ext cx="2664297" cy="144016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/>
          <p:cNvCxnSpPr/>
          <p:nvPr/>
        </p:nvCxnSpPr>
        <p:spPr>
          <a:xfrm flipH="1">
            <a:off x="3384587" y="3208506"/>
            <a:ext cx="2632374" cy="1412898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3"/>
          <a:srcRect b="5877"/>
          <a:stretch/>
        </p:blipFill>
        <p:spPr>
          <a:xfrm>
            <a:off x="3266564" y="3102245"/>
            <a:ext cx="2914650" cy="1614477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3284094" y="4733058"/>
            <a:ext cx="2796662" cy="16561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7487909" y="4716722"/>
            <a:ext cx="4266560" cy="16561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1683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41682" y="1572406"/>
            <a:ext cx="785817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000" indent="-180000" latinLnBrk="0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 건강에 영향을 미칠 수 있는 설비나 기계에도 안전장치가 있는 것처럼 건강을 지키기 위한</a:t>
            </a:r>
            <a:r>
              <a:rPr lang="en-US" altLang="ko-KR" sz="1600" b="1" spc="-133" dirty="0" smtClean="0">
                <a:latin typeface="+mn-ea"/>
              </a:rPr>
              <a:t/>
            </a:r>
            <a:br>
              <a:rPr lang="en-US" altLang="ko-KR" sz="1600" b="1" spc="-133" dirty="0" smtClean="0">
                <a:latin typeface="+mn-ea"/>
              </a:rPr>
            </a:br>
            <a:r>
              <a:rPr lang="ko-KR" altLang="en-US" sz="1600" b="1" spc="-133" dirty="0" smtClean="0">
                <a:latin typeface="+mn-ea"/>
              </a:rPr>
              <a:t> 건강보호장치가 마련되어 있어야 함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5599" y="1572406"/>
            <a:ext cx="2643206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08.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  <a:latin typeface="+mj-ea"/>
                <a:ea typeface="+mj-ea"/>
              </a:rPr>
              <a:t>건강보호장치</a:t>
            </a:r>
            <a:r>
              <a:rPr lang="en-US" altLang="ko-KR" sz="2100" b="1" spc="-133" dirty="0" smtClean="0">
                <a:solidFill>
                  <a:srgbClr val="33CCCC"/>
                </a:solidFill>
                <a:latin typeface="+mj-ea"/>
                <a:ea typeface="+mj-ea"/>
              </a:rPr>
              <a:t>(</a:t>
            </a:r>
            <a:r>
              <a:rPr lang="ko-KR" altLang="en-US" sz="21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설비</a:t>
            </a:r>
            <a:r>
              <a:rPr lang="en-US" altLang="ko-KR" sz="2100" b="1" spc="-133" dirty="0" smtClean="0">
                <a:solidFill>
                  <a:srgbClr val="33CCCC"/>
                </a:solidFill>
                <a:latin typeface="+mj-ea"/>
                <a:ea typeface="+mj-ea"/>
              </a:rPr>
              <a:t>)</a:t>
            </a:r>
            <a:r>
              <a:rPr lang="ko-KR" altLang="en-US" sz="21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를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통한 건강장해 예방</a:t>
            </a:r>
            <a:endParaRPr lang="ko-KR" altLang="en-US" sz="21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6" name="대각선 방향의 모서리가 잘린 사각형 5"/>
          <p:cNvSpPr/>
          <p:nvPr/>
        </p:nvSpPr>
        <p:spPr>
          <a:xfrm>
            <a:off x="3513119" y="2429662"/>
            <a:ext cx="7429552" cy="1285884"/>
          </a:xfrm>
          <a:prstGeom prst="snip2Diag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3870309" y="2501100"/>
            <a:ext cx="7215238" cy="10293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  <a:buClr>
                <a:schemeClr val="bg1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latin typeface="+mn-ea"/>
              </a:rPr>
              <a:t>  건강보호장치에 대부분 공통되는 것은 그의 작동을 충분히 유지하는 것이 중요하므로 </a:t>
            </a:r>
            <a:r>
              <a:rPr lang="en-US" altLang="ko-KR" sz="1500" b="1" spc="-133" dirty="0" smtClean="0">
                <a:latin typeface="+mn-ea"/>
              </a:rPr>
              <a:t/>
            </a:r>
            <a:br>
              <a:rPr lang="en-US" altLang="ko-KR" sz="1500" b="1" spc="-133" dirty="0" smtClean="0">
                <a:latin typeface="+mn-ea"/>
              </a:rPr>
            </a:br>
            <a:r>
              <a:rPr lang="en-US" altLang="ko-KR" sz="1500" b="1" spc="-133" dirty="0" smtClean="0">
                <a:latin typeface="+mn-ea"/>
              </a:rPr>
              <a:t>   </a:t>
            </a:r>
            <a:r>
              <a:rPr lang="ko-KR" altLang="en-US" sz="1500" b="1" spc="-133" dirty="0" smtClean="0">
                <a:latin typeface="+mn-ea"/>
              </a:rPr>
              <a:t>직장의 모든 사람이 그 상태에 항상 관심을 가져야 함</a:t>
            </a:r>
            <a:r>
              <a:rPr lang="en-US" altLang="ko-KR" sz="1500" b="1" spc="-133" dirty="0" smtClean="0">
                <a:latin typeface="+mn-ea"/>
              </a:rPr>
              <a:t>. </a:t>
            </a:r>
          </a:p>
          <a:p>
            <a:pPr>
              <a:lnSpc>
                <a:spcPts val="2800"/>
              </a:lnSpc>
              <a:buClr>
                <a:schemeClr val="bg1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latin typeface="+mn-ea"/>
              </a:rPr>
              <a:t>  </a:t>
            </a:r>
            <a:r>
              <a:rPr lang="ko-KR" altLang="en-US" sz="1500" b="1" spc="-133" dirty="0" smtClean="0">
                <a:latin typeface="+mn-ea"/>
              </a:rPr>
              <a:t>자기 마음대로 장치의 형상</a:t>
            </a:r>
            <a:r>
              <a:rPr lang="en-US" altLang="ko-KR" sz="1500" b="1" spc="-133" dirty="0" smtClean="0">
                <a:latin typeface="+mn-ea"/>
              </a:rPr>
              <a:t>, </a:t>
            </a:r>
            <a:r>
              <a:rPr lang="ko-KR" altLang="en-US" sz="1500" b="1" spc="-133" dirty="0" smtClean="0">
                <a:latin typeface="+mn-ea"/>
              </a:rPr>
              <a:t>위치를 변경시키는 </a:t>
            </a:r>
            <a:r>
              <a:rPr lang="en-US" altLang="ko-KR" sz="1500" b="1" spc="-133" dirty="0" smtClean="0">
                <a:latin typeface="+mn-ea"/>
              </a:rPr>
              <a:t> </a:t>
            </a:r>
            <a:r>
              <a:rPr lang="ko-KR" altLang="en-US" sz="1500" b="1" spc="-133" dirty="0" smtClean="0">
                <a:latin typeface="+mn-ea"/>
              </a:rPr>
              <a:t>것 금지</a:t>
            </a:r>
            <a:endParaRPr lang="en-US" altLang="ko-KR" sz="1500" b="1" spc="-133" dirty="0" smtClean="0">
              <a:latin typeface="+mn-ea"/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3441682" y="3929860"/>
            <a:ext cx="8358245" cy="1459972"/>
            <a:chOff x="3441682" y="3929860"/>
            <a:chExt cx="8358245" cy="1459972"/>
          </a:xfrm>
        </p:grpSpPr>
        <p:pic>
          <p:nvPicPr>
            <p:cNvPr id="12" name="그림 11" descr="21 국소배기장치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85217" y="4112239"/>
              <a:ext cx="3214710" cy="127759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441682" y="3929860"/>
              <a:ext cx="5572163" cy="14260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44000" indent="-144000" latinLnBrk="0">
                <a:lnSpc>
                  <a:spcPct val="150000"/>
                </a:lnSpc>
                <a:spcAft>
                  <a:spcPts val="500"/>
                </a:spcAft>
                <a:buClr>
                  <a:srgbClr val="33CCCC"/>
                </a:buClr>
                <a:buFont typeface="Wingdings" pitchFamily="2" charset="2"/>
                <a:buChar char="§"/>
              </a:pPr>
              <a:r>
                <a:rPr lang="ko-KR" altLang="en-US" sz="1400" b="1" spc="-133" dirty="0" smtClean="0">
                  <a:latin typeface="+mn-ea"/>
                </a:rPr>
                <a:t> </a:t>
              </a:r>
              <a:r>
                <a:rPr lang="ko-KR" altLang="en-US" sz="1500" b="1" spc="-133" dirty="0" smtClean="0">
                  <a:latin typeface="+mn-ea"/>
                </a:rPr>
                <a:t>발생된 분진 등의 유해물질이 주변 공기로 확산되기 전에 가능한 한 고농도 상태에서 국소적으로 공기를  </a:t>
              </a:r>
              <a:r>
                <a:rPr lang="ko-KR" altLang="en-US" sz="1500" b="1" spc="-133" dirty="0" err="1" smtClean="0">
                  <a:latin typeface="+mn-ea"/>
                </a:rPr>
                <a:t>포집하여</a:t>
              </a:r>
              <a:r>
                <a:rPr lang="ko-KR" altLang="en-US" sz="1500" b="1" spc="-133" dirty="0" smtClean="0">
                  <a:latin typeface="+mn-ea"/>
                </a:rPr>
                <a:t> 유해물질의 확산을 사전에 방지할 수 있도록 처리하는 방법 </a:t>
              </a:r>
              <a:endParaRPr lang="en-US" altLang="ko-KR" sz="1500" b="1" spc="-133" dirty="0" smtClean="0">
                <a:latin typeface="+mn-ea"/>
              </a:endParaRPr>
            </a:p>
            <a:p>
              <a:pPr marL="144000" indent="-144000" latinLnBrk="0">
                <a:lnSpc>
                  <a:spcPct val="150000"/>
                </a:lnSpc>
                <a:spcAft>
                  <a:spcPts val="500"/>
                </a:spcAft>
                <a:buClr>
                  <a:srgbClr val="33CCCC"/>
                </a:buClr>
                <a:buFont typeface="Wingdings" pitchFamily="2" charset="2"/>
                <a:buChar char="§"/>
              </a:pPr>
              <a:r>
                <a:rPr lang="ko-KR" altLang="en-US" sz="1400" b="1" spc="-133" dirty="0" smtClean="0">
                  <a:latin typeface="+mn-ea"/>
                </a:rPr>
                <a:t>국소배기장치의 구성 </a:t>
              </a:r>
              <a:r>
                <a:rPr lang="en-US" altLang="ko-KR" sz="1400" b="1" spc="-133" dirty="0" smtClean="0">
                  <a:latin typeface="+mn-ea"/>
                </a:rPr>
                <a:t>: </a:t>
              </a:r>
              <a:r>
                <a:rPr lang="ko-KR" altLang="en-US" sz="1200" spc="-133" dirty="0" smtClean="0">
                  <a:latin typeface="+mn-ea"/>
                </a:rPr>
                <a:t>후드</a:t>
              </a:r>
              <a:r>
                <a:rPr lang="en-US" altLang="ko-KR" sz="1200" spc="-133" dirty="0" smtClean="0">
                  <a:latin typeface="+mn-ea"/>
                </a:rPr>
                <a:t>, </a:t>
              </a:r>
              <a:r>
                <a:rPr lang="ko-KR" altLang="en-US" sz="1200" spc="-133" dirty="0" err="1" smtClean="0">
                  <a:latin typeface="+mn-ea"/>
                </a:rPr>
                <a:t>덕트</a:t>
              </a:r>
              <a:r>
                <a:rPr lang="en-US" altLang="ko-KR" sz="1200" spc="-133" dirty="0" smtClean="0">
                  <a:latin typeface="+mn-ea"/>
                </a:rPr>
                <a:t>, </a:t>
              </a:r>
              <a:r>
                <a:rPr lang="ko-KR" altLang="en-US" sz="1200" spc="-133" dirty="0" smtClean="0">
                  <a:latin typeface="+mn-ea"/>
                </a:rPr>
                <a:t>공기정화장치</a:t>
              </a:r>
              <a:r>
                <a:rPr lang="en-US" altLang="ko-KR" sz="1200" spc="-133" dirty="0" smtClean="0">
                  <a:latin typeface="+mn-ea"/>
                </a:rPr>
                <a:t>, </a:t>
              </a:r>
              <a:r>
                <a:rPr lang="ko-KR" altLang="en-US" sz="1200" spc="-133" dirty="0" err="1" smtClean="0">
                  <a:latin typeface="+mn-ea"/>
                </a:rPr>
                <a:t>배풍기</a:t>
              </a:r>
              <a:r>
                <a:rPr lang="en-US" altLang="ko-KR" sz="1200" spc="-133" dirty="0" smtClean="0">
                  <a:latin typeface="+mn-ea"/>
                </a:rPr>
                <a:t>, </a:t>
              </a:r>
              <a:r>
                <a:rPr lang="ko-KR" altLang="en-US" sz="1200" spc="-133" dirty="0" err="1" smtClean="0">
                  <a:latin typeface="+mn-ea"/>
                </a:rPr>
                <a:t>배기덕트</a:t>
              </a:r>
              <a:r>
                <a:rPr lang="ko-KR" altLang="en-US" sz="1200" spc="-133" dirty="0" smtClean="0">
                  <a:latin typeface="+mn-ea"/>
                </a:rPr>
                <a:t> 및 배기구</a:t>
              </a:r>
              <a:endParaRPr lang="en-US" altLang="ko-KR" sz="1200" spc="-133" dirty="0" smtClean="0">
                <a:latin typeface="+mn-ea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584161" y="5550909"/>
            <a:ext cx="2357454" cy="281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2)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 전체환기장치란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?</a:t>
            </a:r>
            <a:endParaRPr lang="en-US" altLang="ko-KR" sz="1800" b="1" spc="-133" dirty="0" smtClean="0"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4161" y="4001298"/>
            <a:ext cx="2357454" cy="281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1)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 국소배기장치란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?</a:t>
            </a:r>
            <a:endParaRPr lang="en-US" altLang="ko-KR" sz="1800" b="1" spc="-133" dirty="0" smtClean="0">
              <a:latin typeface="+mn-e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41681" y="5501496"/>
            <a:ext cx="8072493" cy="6924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400" b="1" spc="-133" dirty="0" smtClean="0">
                <a:latin typeface="+mn-ea"/>
              </a:rPr>
              <a:t> </a:t>
            </a:r>
            <a:r>
              <a:rPr lang="ko-KR" altLang="en-US" sz="1500" b="1" spc="-133" dirty="0" smtClean="0">
                <a:latin typeface="+mn-ea"/>
              </a:rPr>
              <a:t>분진</a:t>
            </a:r>
            <a:r>
              <a:rPr lang="en-US" altLang="ko-KR" sz="1500" b="1" spc="-133" dirty="0" smtClean="0">
                <a:latin typeface="+mn-ea"/>
              </a:rPr>
              <a:t>, </a:t>
            </a:r>
            <a:r>
              <a:rPr lang="ko-KR" altLang="en-US" sz="1500" b="1" spc="-133" dirty="0" err="1" smtClean="0">
                <a:latin typeface="+mn-ea"/>
              </a:rPr>
              <a:t>미스트</a:t>
            </a:r>
            <a:r>
              <a:rPr lang="en-US" altLang="ko-KR" sz="1500" b="1" spc="-133" dirty="0" smtClean="0">
                <a:latin typeface="+mn-ea"/>
              </a:rPr>
              <a:t>, </a:t>
            </a:r>
            <a:r>
              <a:rPr lang="ko-KR" altLang="en-US" sz="1500" b="1" spc="-133" dirty="0" err="1" smtClean="0">
                <a:latin typeface="+mn-ea"/>
              </a:rPr>
              <a:t>흄</a:t>
            </a:r>
            <a:r>
              <a:rPr lang="en-US" altLang="ko-KR" sz="1500" b="1" spc="-133" dirty="0" smtClean="0">
                <a:latin typeface="+mn-ea"/>
              </a:rPr>
              <a:t>, </a:t>
            </a:r>
            <a:r>
              <a:rPr lang="ko-KR" altLang="en-US" sz="1500" b="1" spc="-133" dirty="0" smtClean="0">
                <a:latin typeface="+mn-ea"/>
              </a:rPr>
              <a:t>가스</a:t>
            </a:r>
            <a:r>
              <a:rPr lang="en-US" altLang="ko-KR" sz="1500" b="1" spc="-133" dirty="0" smtClean="0">
                <a:latin typeface="+mn-ea"/>
              </a:rPr>
              <a:t>, </a:t>
            </a:r>
            <a:r>
              <a:rPr lang="ko-KR" altLang="en-US" sz="1500" b="1" spc="-133" dirty="0" smtClean="0">
                <a:latin typeface="+mn-ea"/>
              </a:rPr>
              <a:t>증기 등 오염물질이 존재하는 옥내작업장에 </a:t>
            </a:r>
            <a:r>
              <a:rPr lang="ko-KR" altLang="en-US" sz="1500" b="1" spc="-133" dirty="0" err="1" smtClean="0">
                <a:latin typeface="+mn-ea"/>
              </a:rPr>
              <a:t>송기</a:t>
            </a:r>
            <a:r>
              <a:rPr lang="ko-KR" altLang="en-US" sz="1500" b="1" spc="-133" dirty="0" smtClean="0">
                <a:latin typeface="+mn-ea"/>
              </a:rPr>
              <a:t> </a:t>
            </a:r>
            <a:r>
              <a:rPr lang="en-US" altLang="ko-KR" sz="1500" b="1" spc="-133" dirty="0" smtClean="0">
                <a:latin typeface="+mn-ea"/>
              </a:rPr>
              <a:t>(</a:t>
            </a:r>
            <a:r>
              <a:rPr lang="ko-KR" altLang="en-US" sz="1500" b="1" spc="-133" dirty="0" err="1" smtClean="0">
                <a:latin typeface="+mn-ea"/>
              </a:rPr>
              <a:t>送氣</a:t>
            </a:r>
            <a:r>
              <a:rPr lang="en-US" altLang="ko-KR" sz="1500" b="1" spc="-133" dirty="0" smtClean="0">
                <a:latin typeface="+mn-ea"/>
              </a:rPr>
              <a:t>)</a:t>
            </a:r>
            <a:r>
              <a:rPr lang="ko-KR" altLang="en-US" sz="1500" b="1" spc="-133" dirty="0" smtClean="0">
                <a:latin typeface="+mn-ea"/>
              </a:rPr>
              <a:t>배기를 실시하는데</a:t>
            </a:r>
            <a:r>
              <a:rPr lang="en-US" altLang="ko-KR" sz="1500" b="1" spc="-133" dirty="0" smtClean="0">
                <a:latin typeface="+mn-ea"/>
              </a:rPr>
              <a:t/>
            </a:r>
            <a:br>
              <a:rPr lang="en-US" altLang="ko-KR" sz="1500" b="1" spc="-133" dirty="0" smtClean="0">
                <a:latin typeface="+mn-ea"/>
              </a:rPr>
            </a:br>
            <a:r>
              <a:rPr lang="ko-KR" altLang="en-US" sz="1500" b="1" spc="-133" dirty="0" smtClean="0">
                <a:latin typeface="+mn-ea"/>
              </a:rPr>
              <a:t> 이들의 오염물질을 공기 중에 확산 희석하기 위한 장치로 유해물질을 희석시켜 농도를 낮게 하는 방법</a:t>
            </a:r>
            <a:endParaRPr lang="en-US" altLang="ko-KR" sz="1500" b="1" spc="-133" dirty="0" smtClean="0">
              <a:latin typeface="+mn-ea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5" name="직사각형 14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2</a:t>
              </a:r>
              <a:endParaRPr lang="ko-KR" altLang="en-US" sz="38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안전하고 건강한 직장생활을 위한 가이드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60312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358092"/>
            <a:ext cx="2643206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09.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  <a:latin typeface="+mj-ea"/>
                <a:ea typeface="+mj-ea"/>
              </a:rPr>
              <a:t>감전 재해 예방을 위한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안전조치</a:t>
            </a:r>
            <a:endParaRPr lang="ko-KR" altLang="en-US" sz="21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41681" y="1429530"/>
            <a:ext cx="8001056" cy="35907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latin typeface="+mn-ea"/>
              </a:rPr>
              <a:t>  위험간판 등 위험 표시가 있는 장소에 함부로 접근하거나 손을 접촉시키면 안됨</a:t>
            </a:r>
            <a:r>
              <a:rPr lang="en-US" altLang="ko-KR" sz="1500" b="1" spc="-133" dirty="0" smtClean="0">
                <a:latin typeface="+mn-ea"/>
              </a:rPr>
              <a:t/>
            </a:r>
            <a:br>
              <a:rPr lang="en-US" altLang="ko-KR" sz="1500" b="1" spc="-133" dirty="0" smtClean="0">
                <a:latin typeface="+mn-ea"/>
              </a:rPr>
            </a:br>
            <a:r>
              <a:rPr lang="en-US" altLang="ko-KR" sz="1500" b="1" spc="-133" dirty="0" smtClean="0">
                <a:latin typeface="+mn-ea"/>
              </a:rPr>
              <a:t>   </a:t>
            </a:r>
            <a:r>
              <a:rPr lang="ko-KR" altLang="en-US" sz="1500" b="1" spc="-133" dirty="0" smtClean="0">
                <a:latin typeface="+mn-ea"/>
              </a:rPr>
              <a:t>또한 담당자가 아닌 사람은 변전소나 전기실 등에 출입 금지</a:t>
            </a:r>
            <a:endParaRPr lang="en-US" altLang="ko-KR" sz="1500" b="1" spc="-133" dirty="0" smtClean="0">
              <a:latin typeface="+mn-ea"/>
            </a:endParaRP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latin typeface="+mn-ea"/>
              </a:rPr>
              <a:t>  </a:t>
            </a:r>
            <a:r>
              <a:rPr lang="ko-KR" altLang="en-US" sz="1500" b="1" spc="-133" dirty="0" smtClean="0">
                <a:latin typeface="+mn-ea"/>
              </a:rPr>
              <a:t>취급 책임자 이외는 스위치</a:t>
            </a:r>
            <a:r>
              <a:rPr lang="en-US" altLang="ko-KR" sz="1500" b="1" spc="-133" dirty="0" smtClean="0">
                <a:latin typeface="+mn-ea"/>
              </a:rPr>
              <a:t>, </a:t>
            </a:r>
            <a:r>
              <a:rPr lang="ko-KR" altLang="en-US" sz="1500" b="1" spc="-133" dirty="0" smtClean="0">
                <a:latin typeface="+mn-ea"/>
              </a:rPr>
              <a:t>변압기</a:t>
            </a:r>
            <a:r>
              <a:rPr lang="en-US" altLang="ko-KR" sz="1500" b="1" spc="-133" dirty="0" smtClean="0">
                <a:latin typeface="+mn-ea"/>
              </a:rPr>
              <a:t>, </a:t>
            </a:r>
            <a:r>
              <a:rPr lang="ko-KR" altLang="en-US" sz="1500" b="1" spc="-133" dirty="0" smtClean="0">
                <a:latin typeface="+mn-ea"/>
              </a:rPr>
              <a:t>전동기 등의 전기기계</a:t>
            </a:r>
            <a:r>
              <a:rPr lang="en-US" altLang="ko-KR" sz="1500" b="1" spc="-133" dirty="0" smtClean="0">
                <a:latin typeface="+mn-ea"/>
              </a:rPr>
              <a:t>, </a:t>
            </a:r>
            <a:r>
              <a:rPr lang="ko-KR" altLang="en-US" sz="1500" b="1" spc="-133" dirty="0" smtClean="0">
                <a:latin typeface="+mn-ea"/>
              </a:rPr>
              <a:t>장치에 손을 접촉하면 안됨</a:t>
            </a:r>
            <a:r>
              <a:rPr lang="en-US" altLang="ko-KR" sz="1500" b="1" spc="-133" dirty="0" smtClean="0">
                <a:latin typeface="+mn-ea"/>
              </a:rPr>
              <a:t> </a:t>
            </a:r>
            <a:br>
              <a:rPr lang="en-US" altLang="ko-KR" sz="1500" b="1" spc="-133" dirty="0" smtClean="0">
                <a:latin typeface="+mn-ea"/>
              </a:rPr>
            </a:br>
            <a:r>
              <a:rPr lang="en-US" altLang="ko-KR" sz="1500" b="1" spc="-133" dirty="0" smtClean="0">
                <a:latin typeface="+mn-ea"/>
              </a:rPr>
              <a:t>   </a:t>
            </a:r>
            <a:r>
              <a:rPr lang="ko-KR" altLang="en-US" sz="1500" b="1" spc="-133" dirty="0" smtClean="0">
                <a:latin typeface="+mn-ea"/>
              </a:rPr>
              <a:t>자신의 부상 뿐 아니라 다른 사람에게 부상을 입힐 수 있음</a:t>
            </a:r>
            <a:endParaRPr lang="en-US" altLang="ko-KR" sz="1500" b="1" spc="-133" dirty="0" smtClean="0">
              <a:latin typeface="+mn-ea"/>
            </a:endParaRP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latin typeface="+mn-ea"/>
              </a:rPr>
              <a:t>  </a:t>
            </a:r>
            <a:r>
              <a:rPr lang="ko-KR" altLang="en-US" sz="1500" b="1" spc="-133" dirty="0" smtClean="0">
                <a:latin typeface="+mn-ea"/>
              </a:rPr>
              <a:t>이동식 전등</a:t>
            </a:r>
            <a:r>
              <a:rPr lang="en-US" altLang="ko-KR" sz="1500" b="1" spc="-133" dirty="0" smtClean="0">
                <a:latin typeface="+mn-ea"/>
              </a:rPr>
              <a:t>, </a:t>
            </a:r>
            <a:r>
              <a:rPr lang="ko-KR" altLang="en-US" sz="1500" b="1" spc="-133" dirty="0" smtClean="0">
                <a:latin typeface="+mn-ea"/>
              </a:rPr>
              <a:t>전선 등은 못이나 금속제에 걸지 않고</a:t>
            </a:r>
            <a:r>
              <a:rPr lang="en-US" altLang="ko-KR" sz="1500" b="1" spc="-133" dirty="0" smtClean="0">
                <a:latin typeface="+mn-ea"/>
              </a:rPr>
              <a:t>, </a:t>
            </a:r>
            <a:r>
              <a:rPr lang="ko-KR" altLang="en-US" sz="1500" b="1" spc="-133" dirty="0" smtClean="0">
                <a:latin typeface="+mn-ea"/>
              </a:rPr>
              <a:t>절연 </a:t>
            </a:r>
            <a:r>
              <a:rPr lang="ko-KR" altLang="en-US" sz="1500" b="1" spc="-133" dirty="0" err="1" smtClean="0">
                <a:latin typeface="+mn-ea"/>
              </a:rPr>
              <a:t>걸이대에</a:t>
            </a:r>
            <a:r>
              <a:rPr lang="ko-KR" altLang="en-US" sz="1500" b="1" spc="-133" dirty="0" smtClean="0">
                <a:latin typeface="+mn-ea"/>
              </a:rPr>
              <a:t> 고정</a:t>
            </a:r>
            <a:endParaRPr lang="en-US" altLang="ko-KR" sz="1500" b="1" spc="-133" dirty="0" smtClean="0">
              <a:latin typeface="+mn-ea"/>
            </a:endParaRP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latin typeface="+mn-ea"/>
              </a:rPr>
              <a:t>  </a:t>
            </a:r>
            <a:r>
              <a:rPr lang="ko-KR" altLang="en-US" sz="1500" b="1" spc="-133" dirty="0" smtClean="0">
                <a:latin typeface="+mn-ea"/>
              </a:rPr>
              <a:t>젖은 손</a:t>
            </a:r>
            <a:r>
              <a:rPr lang="en-US" altLang="ko-KR" sz="1500" b="1" spc="-133" dirty="0" smtClean="0">
                <a:latin typeface="+mn-ea"/>
              </a:rPr>
              <a:t>, </a:t>
            </a:r>
            <a:r>
              <a:rPr lang="ko-KR" altLang="en-US" sz="1500" b="1" spc="-133" dirty="0" smtClean="0">
                <a:latin typeface="+mn-ea"/>
              </a:rPr>
              <a:t>맨발인 채로 직접 전기기기나 배선 등에 접촉하지 않음</a:t>
            </a:r>
            <a:endParaRPr lang="en-US" altLang="ko-KR" sz="1500" b="1" spc="-133" dirty="0" smtClean="0">
              <a:latin typeface="+mn-ea"/>
            </a:endParaRP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latin typeface="+mn-ea"/>
              </a:rPr>
              <a:t>  </a:t>
            </a:r>
            <a:r>
              <a:rPr lang="ko-KR" altLang="en-US" sz="1500" b="1" spc="-133" dirty="0" smtClean="0">
                <a:latin typeface="+mn-ea"/>
              </a:rPr>
              <a:t>전구에 종이나 헝겊을 감지 </a:t>
            </a:r>
            <a:r>
              <a:rPr lang="ko-KR" altLang="en-US" sz="1500" b="1" spc="-133" dirty="0" err="1" smtClean="0">
                <a:latin typeface="+mn-ea"/>
              </a:rPr>
              <a:t>말것</a:t>
            </a:r>
            <a:endParaRPr lang="en-US" altLang="ko-KR" sz="1500" b="1" spc="-133" dirty="0" smtClean="0">
              <a:latin typeface="+mn-ea"/>
            </a:endParaRP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latin typeface="+mn-ea"/>
              </a:rPr>
              <a:t>  </a:t>
            </a:r>
            <a:r>
              <a:rPr lang="ko-KR" altLang="en-US" sz="1500" b="1" spc="-133" dirty="0" smtClean="0">
                <a:latin typeface="+mn-ea"/>
              </a:rPr>
              <a:t>전기기계의 청소는 전원을 완전히 차단한 후 실시</a:t>
            </a:r>
            <a:endParaRPr lang="en-US" altLang="ko-KR" sz="1500" b="1" spc="-133" dirty="0" smtClean="0">
              <a:latin typeface="+mn-ea"/>
            </a:endParaRP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latin typeface="+mn-ea"/>
              </a:rPr>
              <a:t>  </a:t>
            </a:r>
            <a:r>
              <a:rPr lang="ko-KR" altLang="en-US" sz="1500" b="1" spc="-133" dirty="0" smtClean="0">
                <a:latin typeface="+mn-ea"/>
              </a:rPr>
              <a:t>전기기계기구의 정비</a:t>
            </a:r>
            <a:r>
              <a:rPr lang="en-US" altLang="ko-KR" sz="1500" b="1" spc="-133" dirty="0" smtClean="0">
                <a:latin typeface="+mn-ea"/>
              </a:rPr>
              <a:t>, </a:t>
            </a:r>
            <a:r>
              <a:rPr lang="ko-KR" altLang="en-US" sz="1500" b="1" spc="-133" dirty="0" smtClean="0">
                <a:latin typeface="+mn-ea"/>
              </a:rPr>
              <a:t>수리</a:t>
            </a:r>
            <a:r>
              <a:rPr lang="en-US" altLang="ko-KR" sz="1500" b="1" spc="-133" dirty="0" smtClean="0">
                <a:latin typeface="+mn-ea"/>
              </a:rPr>
              <a:t>, </a:t>
            </a:r>
            <a:r>
              <a:rPr lang="ko-KR" altLang="en-US" sz="1500" b="1" spc="-133" dirty="0" smtClean="0">
                <a:latin typeface="+mn-ea"/>
              </a:rPr>
              <a:t>점검 등의 전기작업은 반드시 전기 전문가 또는 유자격자가 작업</a:t>
            </a:r>
            <a:endParaRPr lang="en-US" altLang="ko-KR" sz="1500" b="1" spc="-133" dirty="0" smtClean="0">
              <a:latin typeface="+mn-ea"/>
            </a:endParaRP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latin typeface="+mn-ea"/>
              </a:rPr>
              <a:t>  </a:t>
            </a:r>
            <a:r>
              <a:rPr lang="ko-KR" altLang="en-US" sz="1500" b="1" spc="-133" dirty="0" smtClean="0">
                <a:latin typeface="+mn-ea"/>
              </a:rPr>
              <a:t>피복 절연전선에서도 고열이나 습기로 절연불량이 되는 경우가 있으므로 주의</a:t>
            </a:r>
            <a:endParaRPr lang="en-US" altLang="ko-KR" sz="1500" b="1" spc="-133" dirty="0" smtClean="0">
              <a:latin typeface="+mn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7037" y="2858290"/>
            <a:ext cx="2357454" cy="281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1)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일반사항</a:t>
            </a:r>
            <a:endParaRPr lang="en-US" altLang="ko-KR" sz="1800" b="1" spc="-133" dirty="0" smtClean="0">
              <a:latin typeface="+mn-ea"/>
            </a:endParaRPr>
          </a:p>
        </p:txBody>
      </p:sp>
      <p:pic>
        <p:nvPicPr>
          <p:cNvPr id="10" name="그림 9" descr="22 잠금장치 예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84557" y="5052608"/>
            <a:ext cx="5927096" cy="152045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41813" y="6287314"/>
            <a:ext cx="1143008" cy="214314"/>
          </a:xfrm>
          <a:prstGeom prst="rect">
            <a:avLst/>
          </a:prstGeom>
          <a:solidFill>
            <a:srgbClr val="D9F1FF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 latinLnBrk="0">
              <a:lnSpc>
                <a:spcPts val="1700"/>
              </a:lnSpc>
              <a:buClr>
                <a:srgbClr val="666699"/>
              </a:buClr>
            </a:pPr>
            <a:r>
              <a:rPr lang="ko-KR" altLang="en-US" sz="1000" spc="-133" dirty="0" err="1" smtClean="0"/>
              <a:t>게이트밸브</a:t>
            </a:r>
            <a:r>
              <a:rPr lang="ko-KR" altLang="en-US" sz="1000" spc="-133" dirty="0" smtClean="0"/>
              <a:t> </a:t>
            </a:r>
            <a:r>
              <a:rPr lang="ko-KR" altLang="en-US" sz="1000" spc="-133" dirty="0" err="1" smtClean="0"/>
              <a:t>잠금장치</a:t>
            </a:r>
            <a:endParaRPr lang="en-US" altLang="ko-KR" sz="1000" spc="-133" dirty="0" smtClean="0"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13515" y="6287314"/>
            <a:ext cx="928694" cy="214314"/>
          </a:xfrm>
          <a:prstGeom prst="rect">
            <a:avLst/>
          </a:prstGeom>
          <a:solidFill>
            <a:srgbClr val="D9F1FF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 latinLnBrk="0">
              <a:lnSpc>
                <a:spcPts val="1700"/>
              </a:lnSpc>
              <a:buClr>
                <a:srgbClr val="666699"/>
              </a:buClr>
            </a:pPr>
            <a:r>
              <a:rPr lang="ko-KR" altLang="en-US" sz="1000" spc="-133" dirty="0" smtClean="0"/>
              <a:t>차단기 </a:t>
            </a:r>
            <a:r>
              <a:rPr lang="ko-KR" altLang="en-US" sz="1000" spc="-133" dirty="0" err="1" smtClean="0"/>
              <a:t>잠금장치</a:t>
            </a:r>
            <a:endParaRPr lang="en-US" altLang="ko-KR" sz="1000" spc="-133" dirty="0" smtClean="0">
              <a:latin typeface="+mn-e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84821" y="6287314"/>
            <a:ext cx="928694" cy="214314"/>
          </a:xfrm>
          <a:prstGeom prst="rect">
            <a:avLst/>
          </a:prstGeom>
          <a:solidFill>
            <a:srgbClr val="D9F1FF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 latinLnBrk="0">
              <a:lnSpc>
                <a:spcPts val="1700"/>
              </a:lnSpc>
              <a:buClr>
                <a:srgbClr val="666699"/>
              </a:buClr>
            </a:pPr>
            <a:r>
              <a:rPr lang="ko-KR" altLang="en-US" sz="1000" spc="-133" dirty="0" err="1" smtClean="0"/>
              <a:t>볼밸브</a:t>
            </a:r>
            <a:r>
              <a:rPr lang="ko-KR" altLang="en-US" sz="1000" spc="-133" dirty="0" smtClean="0"/>
              <a:t> </a:t>
            </a:r>
            <a:r>
              <a:rPr lang="ko-KR" altLang="en-US" sz="1000" spc="-133" dirty="0" err="1" smtClean="0"/>
              <a:t>잠금장치</a:t>
            </a:r>
            <a:endParaRPr lang="en-US" altLang="ko-KR" sz="1000" spc="-133" dirty="0" smtClean="0">
              <a:latin typeface="+mn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942275" y="6287314"/>
            <a:ext cx="1500198" cy="214314"/>
          </a:xfrm>
          <a:prstGeom prst="rect">
            <a:avLst/>
          </a:prstGeom>
          <a:solidFill>
            <a:srgbClr val="D9F1FF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 latinLnBrk="0">
              <a:lnSpc>
                <a:spcPts val="1700"/>
              </a:lnSpc>
              <a:buClr>
                <a:srgbClr val="666699"/>
              </a:buClr>
            </a:pPr>
            <a:r>
              <a:rPr lang="ko-KR" altLang="en-US" sz="1000" spc="-133" dirty="0" smtClean="0"/>
              <a:t>조작금지 주의 및 위험표찰</a:t>
            </a:r>
            <a:endParaRPr lang="en-US" altLang="ko-KR" sz="1000" spc="-133" dirty="0" smtClean="0">
              <a:latin typeface="+mn-ea"/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4" name="직사각형 1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2</a:t>
              </a:r>
              <a:endParaRPr lang="ko-KR" altLang="en-US" sz="38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안전하고 건강한 직장생활을 위한 가이드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654698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98475" y="1643844"/>
            <a:ext cx="2357454" cy="281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2)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전기 스위치의 취급</a:t>
            </a:r>
            <a:endParaRPr lang="en-US" altLang="ko-KR" sz="1800" b="1" spc="-133" dirty="0" smtClean="0">
              <a:latin typeface="+mn-e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41681" y="1269554"/>
            <a:ext cx="8072493" cy="25006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400" b="1" spc="-133" dirty="0" smtClean="0">
                <a:latin typeface="+mn-ea"/>
              </a:rPr>
              <a:t> </a:t>
            </a:r>
            <a:r>
              <a:rPr lang="ko-KR" altLang="en-US" sz="1500" b="1" spc="-133" dirty="0" smtClean="0">
                <a:latin typeface="+mn-ea"/>
              </a:rPr>
              <a:t>스위치의 덮개를 열어 놓은 채 있어서는 안됨</a:t>
            </a:r>
            <a:endParaRPr lang="en-US" altLang="ko-KR" sz="1500" b="1" spc="-133" dirty="0" smtClean="0">
              <a:latin typeface="+mn-ea"/>
            </a:endParaRPr>
          </a:p>
          <a:p>
            <a:pPr marL="144000" indent="-144000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 smtClean="0">
                <a:latin typeface="+mn-ea"/>
              </a:rPr>
              <a:t> 스위치 상자의 주위에 물건을 놓지 않음</a:t>
            </a:r>
            <a:endParaRPr lang="en-US" altLang="ko-KR" sz="1500" b="1" spc="-133" dirty="0" smtClean="0">
              <a:latin typeface="+mn-ea"/>
            </a:endParaRPr>
          </a:p>
          <a:p>
            <a:pPr marL="144000" indent="-144000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 smtClean="0">
                <a:latin typeface="+mn-ea"/>
              </a:rPr>
              <a:t> </a:t>
            </a:r>
            <a:r>
              <a:rPr lang="ko-KR" altLang="en-US" sz="1500" b="1" spc="-133" dirty="0" err="1" smtClean="0">
                <a:latin typeface="+mn-ea"/>
              </a:rPr>
              <a:t>휴즈는</a:t>
            </a:r>
            <a:r>
              <a:rPr lang="ko-KR" altLang="en-US" sz="1500" b="1" spc="-133" dirty="0" smtClean="0">
                <a:latin typeface="+mn-ea"/>
              </a:rPr>
              <a:t> 규정 이외의 것을 사용하지 않음</a:t>
            </a:r>
            <a:endParaRPr lang="en-US" altLang="ko-KR" sz="1500" b="1" spc="-133" dirty="0" smtClean="0">
              <a:latin typeface="+mn-ea"/>
            </a:endParaRPr>
          </a:p>
          <a:p>
            <a:pPr marL="144000" indent="-144000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 smtClean="0">
                <a:latin typeface="+mn-ea"/>
              </a:rPr>
              <a:t> 스위치의 개폐는 꼼꼼하고 완전하게 함</a:t>
            </a:r>
            <a:r>
              <a:rPr lang="en-US" altLang="ko-KR" sz="1500" b="1" spc="-133" dirty="0" smtClean="0">
                <a:latin typeface="+mn-ea"/>
              </a:rPr>
              <a:t> </a:t>
            </a:r>
          </a:p>
          <a:p>
            <a:pPr marL="144000" indent="-144000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 smtClean="0">
                <a:latin typeface="+mn-ea"/>
              </a:rPr>
              <a:t> 작업 종료 후에는 반드시 스위치를 차단하고</a:t>
            </a:r>
            <a:r>
              <a:rPr lang="en-US" altLang="ko-KR" sz="1500" b="1" spc="-133" dirty="0" smtClean="0">
                <a:latin typeface="+mn-ea"/>
              </a:rPr>
              <a:t>, </a:t>
            </a:r>
            <a:r>
              <a:rPr lang="ko-KR" altLang="en-US" sz="1500" b="1" spc="-133" dirty="0" smtClean="0">
                <a:latin typeface="+mn-ea"/>
              </a:rPr>
              <a:t>정전 시에는 전기 기계의 스위치 반드시 차단</a:t>
            </a:r>
            <a:endParaRPr lang="en-US" altLang="ko-KR" sz="1500" b="1" spc="-133" dirty="0" smtClean="0">
              <a:latin typeface="+mn-ea"/>
            </a:endParaRPr>
          </a:p>
          <a:p>
            <a:pPr marL="144000" indent="-144000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 smtClean="0">
                <a:latin typeface="+mn-ea"/>
              </a:rPr>
              <a:t> </a:t>
            </a:r>
            <a:r>
              <a:rPr lang="ko-KR" altLang="en-US" sz="1500" b="1" spc="-133" dirty="0" err="1" smtClean="0">
                <a:latin typeface="+mn-ea"/>
              </a:rPr>
              <a:t>잠금장치</a:t>
            </a:r>
            <a:r>
              <a:rPr lang="ko-KR" altLang="en-US" sz="1500" b="1" spc="-133" dirty="0" smtClean="0">
                <a:latin typeface="+mn-ea"/>
              </a:rPr>
              <a:t> 및 위험표지</a:t>
            </a:r>
            <a:r>
              <a:rPr lang="en-US" altLang="ko-KR" sz="1500" b="1" spc="-133" dirty="0" smtClean="0">
                <a:latin typeface="+mn-ea"/>
              </a:rPr>
              <a:t>, </a:t>
            </a:r>
            <a:r>
              <a:rPr lang="ko-KR" altLang="en-US" sz="1500" b="1" spc="-133" dirty="0" smtClean="0">
                <a:latin typeface="+mn-ea"/>
              </a:rPr>
              <a:t>고장수리 중 표지판이 걸려있는 스위치에는 절대로 손대면 안됨</a:t>
            </a:r>
            <a:endParaRPr lang="en-US" altLang="ko-KR" sz="1500" b="1" spc="-133" dirty="0" smtClean="0">
              <a:latin typeface="+mn-ea"/>
            </a:endParaRPr>
          </a:p>
          <a:p>
            <a:pPr marL="144000" indent="-144000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>
                <a:latin typeface="+mn-ea"/>
              </a:rPr>
              <a:t>스위치를 조작하기 전에 전기 기계의 운전으로 다른 사람이 위험해질 우려가 있는지 확인</a:t>
            </a:r>
            <a:endParaRPr lang="en-US" altLang="ko-KR" sz="1500" b="1" spc="-133" dirty="0" smtClean="0">
              <a:latin typeface="+mn-e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7037" y="4144540"/>
            <a:ext cx="2357454" cy="76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32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3)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이동형 또는 휴대형 </a:t>
            </a:r>
          </a:p>
          <a:p>
            <a:pPr latinLnBrk="0">
              <a:lnSpc>
                <a:spcPts val="32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rgbClr val="666699"/>
                </a:solidFill>
              </a:rPr>
              <a:t>    전기기계기구 사용</a:t>
            </a:r>
            <a:endParaRPr lang="en-US" altLang="ko-KR" sz="1800" b="1" spc="-133" dirty="0" smtClean="0">
              <a:latin typeface="+mn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41682" y="4073102"/>
            <a:ext cx="6072230" cy="247503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400" b="1" spc="-133" dirty="0" smtClean="0">
                <a:latin typeface="+mn-ea"/>
              </a:rPr>
              <a:t> </a:t>
            </a:r>
            <a:r>
              <a:rPr lang="ko-KR" altLang="en-US" sz="1500" b="1" spc="-133" dirty="0" smtClean="0">
                <a:latin typeface="+mn-ea"/>
              </a:rPr>
              <a:t>전동기기는 작업 목적에 적합한 것을 사용</a:t>
            </a:r>
            <a:endParaRPr lang="en-US" altLang="ko-KR" sz="1500" b="1" spc="-133" dirty="0" smtClean="0">
              <a:latin typeface="+mn-ea"/>
            </a:endParaRPr>
          </a:p>
          <a:p>
            <a:pPr marL="144000" indent="-144000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 smtClean="0">
                <a:latin typeface="+mn-ea"/>
              </a:rPr>
              <a:t>스위치</a:t>
            </a:r>
            <a:r>
              <a:rPr lang="en-US" altLang="ko-KR" sz="1500" b="1" spc="-133" dirty="0" smtClean="0">
                <a:latin typeface="+mn-ea"/>
              </a:rPr>
              <a:t>, </a:t>
            </a:r>
            <a:r>
              <a:rPr lang="ko-KR" altLang="en-US" sz="1500" b="1" spc="-133" dirty="0" smtClean="0">
                <a:latin typeface="+mn-ea"/>
              </a:rPr>
              <a:t>플러그</a:t>
            </a:r>
            <a:r>
              <a:rPr lang="en-US" altLang="ko-KR" sz="1500" b="1" spc="-133" dirty="0" smtClean="0">
                <a:latin typeface="+mn-ea"/>
              </a:rPr>
              <a:t>, </a:t>
            </a:r>
            <a:r>
              <a:rPr lang="ko-KR" altLang="en-US" sz="1500" b="1" spc="-133" dirty="0" smtClean="0">
                <a:latin typeface="+mn-ea"/>
              </a:rPr>
              <a:t>피복손상</a:t>
            </a:r>
            <a:r>
              <a:rPr lang="en-US" altLang="ko-KR" sz="1500" b="1" spc="-133" dirty="0" smtClean="0">
                <a:latin typeface="+mn-ea"/>
              </a:rPr>
              <a:t>, </a:t>
            </a:r>
            <a:r>
              <a:rPr lang="ko-KR" altLang="en-US" sz="1500" b="1" spc="-133" dirty="0" smtClean="0">
                <a:latin typeface="+mn-ea"/>
              </a:rPr>
              <a:t>접지선 등 작업시작 전에 기기의 이상 유무 점검</a:t>
            </a:r>
            <a:endParaRPr lang="en-US" altLang="ko-KR" sz="1500" b="1" spc="-133" dirty="0" smtClean="0">
              <a:latin typeface="+mn-ea"/>
            </a:endParaRPr>
          </a:p>
          <a:p>
            <a:pPr marL="144000" indent="-144000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 smtClean="0">
                <a:latin typeface="+mn-ea"/>
              </a:rPr>
              <a:t>작업장 조명</a:t>
            </a:r>
            <a:r>
              <a:rPr lang="en-US" altLang="ko-KR" sz="1500" b="1" spc="-133" dirty="0" smtClean="0">
                <a:latin typeface="+mn-ea"/>
              </a:rPr>
              <a:t>, </a:t>
            </a:r>
            <a:r>
              <a:rPr lang="ko-KR" altLang="en-US" sz="1500" b="1" spc="-133" dirty="0" smtClean="0">
                <a:latin typeface="+mn-ea"/>
              </a:rPr>
              <a:t>작업공간</a:t>
            </a:r>
            <a:r>
              <a:rPr lang="en-US" altLang="ko-KR" sz="1500" b="1" spc="-133" dirty="0" smtClean="0">
                <a:latin typeface="+mn-ea"/>
              </a:rPr>
              <a:t>, </a:t>
            </a:r>
            <a:r>
              <a:rPr lang="ko-KR" altLang="en-US" sz="1500" b="1" spc="-133" dirty="0" smtClean="0">
                <a:latin typeface="+mn-ea"/>
              </a:rPr>
              <a:t>가연성물질 존재 유무 등 작업장의 환경 조건 점검</a:t>
            </a:r>
            <a:endParaRPr lang="en-US" altLang="ko-KR" sz="1500" b="1" spc="-133" dirty="0" smtClean="0">
              <a:latin typeface="+mn-ea"/>
            </a:endParaRPr>
          </a:p>
          <a:p>
            <a:pPr marL="144000" indent="-144000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 smtClean="0">
                <a:latin typeface="+mn-ea"/>
              </a:rPr>
              <a:t>감전방지용 누전차단기를 접속하고 동작 상태에 이상이 있는 누전차단기는 즉시 교체</a:t>
            </a:r>
            <a:endParaRPr lang="en-US" altLang="ko-KR" sz="1500" b="1" spc="-133" dirty="0" smtClean="0">
              <a:latin typeface="+mn-ea"/>
            </a:endParaRPr>
          </a:p>
          <a:p>
            <a:pPr marL="144000" indent="-144000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>
                <a:latin typeface="+mn-ea"/>
              </a:rPr>
              <a:t>전기용품안전 관리법에 의한 이중절연구조 또는 이와 같은 수준 이상으로 보호되는 전기기계기구를 사용</a:t>
            </a:r>
            <a:endParaRPr lang="en-US" altLang="ko-KR" sz="1500" b="1" spc="-133" dirty="0" smtClean="0">
              <a:latin typeface="+mn-ea"/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9656787" y="4001298"/>
            <a:ext cx="1857388" cy="2358957"/>
            <a:chOff x="9656787" y="4001298"/>
            <a:chExt cx="1857388" cy="2358957"/>
          </a:xfrm>
        </p:grpSpPr>
        <p:pic>
          <p:nvPicPr>
            <p:cNvPr id="8" name="그림 7" descr="23 이동식 전기기계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656787" y="4001298"/>
              <a:ext cx="1853031" cy="2358957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9656787" y="4858554"/>
              <a:ext cx="928694" cy="285752"/>
            </a:xfrm>
            <a:prstGeom prst="rect">
              <a:avLst/>
            </a:prstGeom>
            <a:solidFill>
              <a:srgbClr val="D6D6B2"/>
            </a:solidFill>
          </p:spPr>
          <p:txBody>
            <a:bodyPr wrap="none" lIns="0" tIns="0" rIns="0" bIns="0" rtlCol="0" anchor="ctr" anchorCtr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000" spc="-133" dirty="0" smtClean="0"/>
                <a:t>핸드그라인더</a:t>
              </a:r>
              <a:endParaRPr lang="en-US" altLang="ko-KR" sz="1000" spc="-133" dirty="0" smtClean="0">
                <a:latin typeface="+mn-ea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0585481" y="4858554"/>
              <a:ext cx="928694" cy="285752"/>
            </a:xfrm>
            <a:prstGeom prst="rect">
              <a:avLst/>
            </a:prstGeom>
            <a:solidFill>
              <a:srgbClr val="D6D6B2"/>
            </a:solidFill>
          </p:spPr>
          <p:txBody>
            <a:bodyPr wrap="none" lIns="0" tIns="0" rIns="0" bIns="0" rtlCol="0" anchor="ctr" anchorCtr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000" spc="-133" dirty="0" smtClean="0"/>
                <a:t>핸드 드릴</a:t>
              </a:r>
              <a:endParaRPr lang="en-US" altLang="ko-KR" sz="1000" spc="-133" dirty="0" smtClean="0">
                <a:latin typeface="+mn-ea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9656787" y="6073000"/>
              <a:ext cx="928694" cy="285752"/>
            </a:xfrm>
            <a:prstGeom prst="rect">
              <a:avLst/>
            </a:prstGeom>
            <a:solidFill>
              <a:srgbClr val="D6D6B2"/>
            </a:solidFill>
          </p:spPr>
          <p:txBody>
            <a:bodyPr wrap="none" lIns="0" tIns="0" rIns="0" bIns="0" rtlCol="0" anchor="ctr" anchorCtr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000" spc="-133" dirty="0" smtClean="0"/>
                <a:t>금속 절단기</a:t>
              </a:r>
              <a:endParaRPr lang="en-US" altLang="ko-KR" sz="1000" spc="-133" dirty="0" smtClean="0">
                <a:latin typeface="+mn-ea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0585481" y="6073000"/>
              <a:ext cx="928694" cy="285752"/>
            </a:xfrm>
            <a:prstGeom prst="rect">
              <a:avLst/>
            </a:prstGeom>
            <a:solidFill>
              <a:srgbClr val="D6D6B2"/>
            </a:solidFill>
          </p:spPr>
          <p:txBody>
            <a:bodyPr wrap="none" lIns="0" tIns="0" rIns="0" bIns="0" rtlCol="0" anchor="ctr" anchorCtr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000" spc="-133" dirty="0" smtClean="0"/>
                <a:t>이동식 조명등</a:t>
              </a:r>
              <a:endParaRPr lang="en-US" altLang="ko-KR" sz="1000" spc="-133" dirty="0" smtClean="0">
                <a:latin typeface="+mn-ea"/>
              </a:endParaRPr>
            </a:p>
          </p:txBody>
        </p:sp>
      </p:grpSp>
      <p:grpSp>
        <p:nvGrpSpPr>
          <p:cNvPr id="14" name="그룹 13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5" name="직사각형 14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2</a:t>
              </a:r>
              <a:endParaRPr lang="ko-KR" altLang="en-US" sz="38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안전하고 건강한 직장생활을 위한 가이드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944426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체크박스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12855" y="1643844"/>
            <a:ext cx="1410739" cy="23060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41682" y="1500968"/>
            <a:ext cx="8072493" cy="39061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   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감전사고 발생시 응급조치 </a:t>
            </a:r>
            <a:endParaRPr lang="en-US" altLang="ko-KR" sz="1800" b="1" spc="-133" dirty="0" smtClean="0">
              <a:latin typeface="+mn-ea"/>
            </a:endParaRPr>
          </a:p>
          <a:p>
            <a:pPr marL="252000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  우선 전원을 차단하고 </a:t>
            </a:r>
            <a:r>
              <a:rPr lang="ko-KR" altLang="en-US" sz="1600" b="1" spc="-133" dirty="0" err="1" smtClean="0">
                <a:latin typeface="+mn-ea"/>
              </a:rPr>
              <a:t>피재자를</a:t>
            </a:r>
            <a:r>
              <a:rPr lang="ko-KR" altLang="en-US" sz="1600" b="1" spc="-133" dirty="0" smtClean="0">
                <a:latin typeface="+mn-ea"/>
              </a:rPr>
              <a:t> 위험지역에서 신속히 대피시키고 </a:t>
            </a:r>
            <a:r>
              <a:rPr lang="en-US" altLang="ko-KR" sz="1600" b="1" spc="-133" dirty="0" smtClean="0">
                <a:latin typeface="+mn-ea"/>
              </a:rPr>
              <a:t/>
            </a:r>
            <a:br>
              <a:rPr lang="en-US" altLang="ko-KR" sz="1600" b="1" spc="-133" dirty="0" smtClean="0">
                <a:latin typeface="+mn-ea"/>
              </a:rPr>
            </a:br>
            <a:r>
              <a:rPr lang="en-US" altLang="ko-KR" sz="1600" b="1" spc="-133" dirty="0" smtClean="0">
                <a:latin typeface="+mn-ea"/>
              </a:rPr>
              <a:t>    2</a:t>
            </a:r>
            <a:r>
              <a:rPr lang="ko-KR" altLang="en-US" sz="1600" b="1" spc="-133" dirty="0" smtClean="0">
                <a:latin typeface="+mn-ea"/>
              </a:rPr>
              <a:t>차 재해가 발생하지 않도록 조치</a:t>
            </a:r>
          </a:p>
          <a:p>
            <a:pPr marL="252000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  호흡상태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의식상태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맥박상태 등을 신속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정확하게 확인</a:t>
            </a:r>
          </a:p>
          <a:p>
            <a:pPr marL="252000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>
                <a:latin typeface="+mn-ea"/>
              </a:rPr>
              <a:t>  감전쇼크로 높은 곳에서 추락한 경우 출혈상태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골절 유무 등을 확인</a:t>
            </a:r>
          </a:p>
          <a:p>
            <a:pPr marL="252000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  관찰결과 의식이 없거나 호흡 및 심장이 정지해 있거나 </a:t>
            </a:r>
            <a:r>
              <a:rPr lang="en-US" altLang="ko-KR" sz="1600" b="1" spc="-133" dirty="0" smtClean="0">
                <a:latin typeface="+mn-ea"/>
              </a:rPr>
              <a:t/>
            </a:r>
            <a:br>
              <a:rPr lang="en-US" altLang="ko-KR" sz="1600" b="1" spc="-133" dirty="0" smtClean="0">
                <a:latin typeface="+mn-ea"/>
              </a:rPr>
            </a:br>
            <a:r>
              <a:rPr lang="en-US" altLang="ko-KR" sz="1600" b="1" spc="-133" dirty="0" smtClean="0">
                <a:latin typeface="+mn-ea"/>
              </a:rPr>
              <a:t>    </a:t>
            </a:r>
            <a:r>
              <a:rPr lang="ko-KR" altLang="en-US" sz="1600" b="1" spc="-133" dirty="0" smtClean="0">
                <a:latin typeface="+mn-ea"/>
              </a:rPr>
              <a:t>출혈을 많이  하였을 경우 곧 필요한 응급처치를 실시</a:t>
            </a:r>
          </a:p>
          <a:p>
            <a:pPr marL="252000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  감전쇼크로 호흡정지 시 약 </a:t>
            </a:r>
            <a:r>
              <a:rPr lang="en-US" altLang="ko-KR" sz="1600" b="1" spc="-133" dirty="0" smtClean="0">
                <a:latin typeface="+mn-ea"/>
              </a:rPr>
              <a:t>1</a:t>
            </a:r>
            <a:r>
              <a:rPr lang="ko-KR" altLang="en-US" sz="1600" b="1" spc="-133" dirty="0" smtClean="0">
                <a:latin typeface="+mn-ea"/>
              </a:rPr>
              <a:t>분 이내에 혈액중의 </a:t>
            </a:r>
            <a:r>
              <a:rPr lang="en-US" altLang="ko-KR" sz="1600" b="1" spc="-133" dirty="0" smtClean="0">
                <a:latin typeface="+mn-ea"/>
              </a:rPr>
              <a:t/>
            </a:r>
            <a:br>
              <a:rPr lang="en-US" altLang="ko-KR" sz="1600" b="1" spc="-133" dirty="0" smtClean="0">
                <a:latin typeface="+mn-ea"/>
              </a:rPr>
            </a:br>
            <a:r>
              <a:rPr lang="en-US" altLang="ko-KR" sz="1600" b="1" spc="-133" dirty="0" smtClean="0">
                <a:latin typeface="+mn-ea"/>
              </a:rPr>
              <a:t>    </a:t>
            </a:r>
            <a:r>
              <a:rPr lang="ko-KR" altLang="en-US" sz="1600" b="1" spc="-133" dirty="0" smtClean="0">
                <a:latin typeface="+mn-ea"/>
              </a:rPr>
              <a:t>산소함유량이 감소하여 산소결핍 현상이 </a:t>
            </a:r>
            <a:r>
              <a:rPr lang="en-US" altLang="ko-KR" sz="1600" b="1" spc="-133" dirty="0" smtClean="0">
                <a:latin typeface="+mn-ea"/>
              </a:rPr>
              <a:t/>
            </a:r>
            <a:br>
              <a:rPr lang="en-US" altLang="ko-KR" sz="1600" b="1" spc="-133" dirty="0" smtClean="0">
                <a:latin typeface="+mn-ea"/>
              </a:rPr>
            </a:br>
            <a:r>
              <a:rPr lang="en-US" altLang="ko-KR" sz="1600" b="1" spc="-133" dirty="0" smtClean="0">
                <a:latin typeface="+mn-ea"/>
              </a:rPr>
              <a:t>    </a:t>
            </a:r>
            <a:r>
              <a:rPr lang="ko-KR" altLang="en-US" sz="1600" b="1" spc="-133" dirty="0" smtClean="0">
                <a:latin typeface="+mn-ea"/>
              </a:rPr>
              <a:t>나타나므로 최단시간 내에 인공호흡 실시</a:t>
            </a:r>
            <a:endParaRPr lang="en-US" altLang="ko-KR" sz="1600" b="1" spc="-133" dirty="0" smtClean="0">
              <a:latin typeface="+mn-ea"/>
            </a:endParaRPr>
          </a:p>
        </p:txBody>
      </p:sp>
      <p:pic>
        <p:nvPicPr>
          <p:cNvPr id="7" name="그림 6" descr="동그란 아이콘 다크그레이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84557" y="1643844"/>
            <a:ext cx="142876" cy="142876"/>
          </a:xfrm>
          <a:prstGeom prst="rect">
            <a:avLst/>
          </a:prstGeom>
        </p:spPr>
      </p:pic>
      <p:pic>
        <p:nvPicPr>
          <p:cNvPr id="8" name="그림 7" descr="24 삽화 감전재해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442341" y="3644108"/>
            <a:ext cx="3088597" cy="2105861"/>
          </a:xfrm>
          <a:prstGeom prst="rect">
            <a:avLst/>
          </a:prstGeom>
        </p:spPr>
      </p:pic>
      <p:grpSp>
        <p:nvGrpSpPr>
          <p:cNvPr id="6" name="그룹 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9" name="직사각형 8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2</a:t>
              </a:r>
              <a:endParaRPr lang="ko-KR" altLang="en-US" sz="38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안전하고 건강한 직장생활을 위한 가이드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848445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13119" y="1429530"/>
            <a:ext cx="357190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000" indent="-180000" latinLnBrk="0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 </a:t>
            </a:r>
            <a:r>
              <a:rPr lang="ko-KR" altLang="en-US" sz="1800" b="1" spc="-133" dirty="0" smtClean="0">
                <a:solidFill>
                  <a:srgbClr val="666699"/>
                </a:solidFill>
                <a:latin typeface="+mn-ea"/>
              </a:rPr>
              <a:t>운반작업 주요재해</a:t>
            </a:r>
            <a:endParaRPr lang="en-US" altLang="ko-KR" sz="1800" b="1" spc="-133" dirty="0" smtClean="0">
              <a:solidFill>
                <a:srgbClr val="666699"/>
              </a:solidFill>
              <a:latin typeface="+mn-e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5599" y="1429530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  <a:latin typeface="+mj-ea"/>
                <a:ea typeface="+mj-ea"/>
              </a:rPr>
              <a:t>10.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운반작업 안전</a:t>
            </a:r>
            <a:endParaRPr lang="ko-KR" altLang="en-US" sz="21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6" name="대각선 방향의 모서리가 잘린 사각형 5"/>
          <p:cNvSpPr/>
          <p:nvPr/>
        </p:nvSpPr>
        <p:spPr>
          <a:xfrm>
            <a:off x="3513119" y="1858158"/>
            <a:ext cx="3429024" cy="1785950"/>
          </a:xfrm>
          <a:prstGeom prst="snip2Diag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3727433" y="1929596"/>
            <a:ext cx="3500462" cy="16030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500"/>
              </a:lnSpc>
              <a:buClr>
                <a:srgbClr val="666699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latin typeface="+mn-ea"/>
              </a:rPr>
              <a:t>  화물 사이에 손을 넣음</a:t>
            </a:r>
            <a:endParaRPr lang="en-US" altLang="ko-KR" sz="1500" b="1" spc="-133" dirty="0" smtClean="0">
              <a:latin typeface="+mn-ea"/>
            </a:endParaRPr>
          </a:p>
          <a:p>
            <a:pPr>
              <a:lnSpc>
                <a:spcPts val="2500"/>
              </a:lnSpc>
              <a:buClr>
                <a:srgbClr val="666699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latin typeface="+mn-ea"/>
              </a:rPr>
              <a:t>  화물을 발 위에 떨어뜨림</a:t>
            </a:r>
            <a:endParaRPr lang="en-US" altLang="ko-KR" sz="1500" b="1" spc="-133" dirty="0" smtClean="0">
              <a:latin typeface="+mn-ea"/>
            </a:endParaRPr>
          </a:p>
          <a:p>
            <a:pPr>
              <a:lnSpc>
                <a:spcPts val="2500"/>
              </a:lnSpc>
              <a:buClr>
                <a:srgbClr val="666699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latin typeface="+mn-ea"/>
              </a:rPr>
              <a:t>  화물에 신경을 쓰느라 주의가 분산되어 </a:t>
            </a:r>
            <a:r>
              <a:rPr lang="en-US" altLang="ko-KR" sz="1500" b="1" spc="-133" dirty="0" smtClean="0">
                <a:latin typeface="+mn-ea"/>
              </a:rPr>
              <a:t/>
            </a:r>
            <a:br>
              <a:rPr lang="en-US" altLang="ko-KR" sz="1500" b="1" spc="-133" dirty="0" smtClean="0">
                <a:latin typeface="+mn-ea"/>
              </a:rPr>
            </a:br>
            <a:r>
              <a:rPr lang="en-US" altLang="ko-KR" sz="1500" b="1" spc="-133" dirty="0" smtClean="0">
                <a:latin typeface="+mn-ea"/>
              </a:rPr>
              <a:t>   </a:t>
            </a:r>
            <a:r>
              <a:rPr lang="ko-KR" altLang="en-US" sz="1500" b="1" spc="-133" dirty="0" err="1" smtClean="0">
                <a:latin typeface="+mn-ea"/>
              </a:rPr>
              <a:t>운반구</a:t>
            </a:r>
            <a:r>
              <a:rPr lang="ko-KR" altLang="en-US" sz="1500" b="1" spc="-133" dirty="0" smtClean="0">
                <a:latin typeface="+mn-ea"/>
              </a:rPr>
              <a:t> 등에 부딪히거나 중심을 잃어 </a:t>
            </a:r>
            <a:r>
              <a:rPr lang="en-US" altLang="ko-KR" sz="1500" b="1" spc="-133" dirty="0" smtClean="0">
                <a:latin typeface="+mn-ea"/>
              </a:rPr>
              <a:t/>
            </a:r>
            <a:br>
              <a:rPr lang="en-US" altLang="ko-KR" sz="1500" b="1" spc="-133" dirty="0" smtClean="0">
                <a:latin typeface="+mn-ea"/>
              </a:rPr>
            </a:br>
            <a:r>
              <a:rPr lang="en-US" altLang="ko-KR" sz="1500" b="1" spc="-133" dirty="0" smtClean="0">
                <a:latin typeface="+mn-ea"/>
              </a:rPr>
              <a:t>   </a:t>
            </a:r>
            <a:r>
              <a:rPr lang="ko-KR" altLang="en-US" sz="1500" b="1" spc="-133" dirty="0" smtClean="0">
                <a:latin typeface="+mn-ea"/>
              </a:rPr>
              <a:t>넘어짐</a:t>
            </a:r>
            <a:endParaRPr lang="en-US" altLang="ko-KR" sz="1500" b="1" spc="-133" dirty="0" smtClean="0">
              <a:latin typeface="+mn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42209" y="1429530"/>
            <a:ext cx="357190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000" indent="-180000" latinLnBrk="0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 </a:t>
            </a:r>
            <a:r>
              <a:rPr lang="ko-KR" altLang="en-US" sz="1800" b="1" spc="-133" dirty="0" smtClean="0">
                <a:solidFill>
                  <a:srgbClr val="666699"/>
                </a:solidFill>
                <a:latin typeface="+mn-ea"/>
              </a:rPr>
              <a:t>하역작업 주요재해</a:t>
            </a:r>
            <a:endParaRPr lang="en-US" altLang="ko-KR" sz="1800" b="1" spc="-133" dirty="0" smtClean="0">
              <a:solidFill>
                <a:srgbClr val="666699"/>
              </a:solidFill>
              <a:latin typeface="+mn-ea"/>
            </a:endParaRPr>
          </a:p>
        </p:txBody>
      </p:sp>
      <p:sp>
        <p:nvSpPr>
          <p:cNvPr id="9" name="대각선 방향의 모서리가 잘린 사각형 8"/>
          <p:cNvSpPr/>
          <p:nvPr/>
        </p:nvSpPr>
        <p:spPr>
          <a:xfrm>
            <a:off x="7442209" y="1858158"/>
            <a:ext cx="4000528" cy="1785950"/>
          </a:xfrm>
          <a:prstGeom prst="snip2Diag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7656523" y="1929596"/>
            <a:ext cx="3500462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500"/>
              </a:lnSpc>
              <a:buClr>
                <a:srgbClr val="666699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latin typeface="+mn-ea"/>
              </a:rPr>
              <a:t>  화물이 떨어지거나 무너져 내림</a:t>
            </a:r>
            <a:endParaRPr lang="en-US" altLang="ko-KR" sz="1500" b="1" spc="-133" dirty="0" smtClean="0">
              <a:latin typeface="+mn-ea"/>
            </a:endParaRPr>
          </a:p>
          <a:p>
            <a:pPr>
              <a:lnSpc>
                <a:spcPts val="2500"/>
              </a:lnSpc>
              <a:buClr>
                <a:srgbClr val="666699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latin typeface="+mn-ea"/>
              </a:rPr>
              <a:t>  화물을 쌓을 때 손이나 발이 끼임</a:t>
            </a:r>
            <a:endParaRPr lang="en-US" altLang="ko-KR" sz="1500" b="1" spc="-133" dirty="0" smtClean="0">
              <a:latin typeface="+mn-ea"/>
            </a:endParaRPr>
          </a:p>
          <a:p>
            <a:pPr>
              <a:lnSpc>
                <a:spcPts val="2500"/>
              </a:lnSpc>
              <a:buClr>
                <a:srgbClr val="666699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latin typeface="+mn-ea"/>
              </a:rPr>
              <a:t>  화물을 들어올릴 때 무리한 힘을 가하거나 </a:t>
            </a:r>
            <a:r>
              <a:rPr lang="en-US" altLang="ko-KR" sz="1500" b="1" spc="-133" dirty="0" smtClean="0">
                <a:latin typeface="+mn-ea"/>
              </a:rPr>
              <a:t/>
            </a:r>
            <a:br>
              <a:rPr lang="en-US" altLang="ko-KR" sz="1500" b="1" spc="-133" dirty="0" smtClean="0">
                <a:latin typeface="+mn-ea"/>
              </a:rPr>
            </a:br>
            <a:r>
              <a:rPr lang="en-US" altLang="ko-KR" sz="1500" b="1" spc="-133" dirty="0" smtClean="0">
                <a:latin typeface="+mn-ea"/>
              </a:rPr>
              <a:t>   </a:t>
            </a:r>
            <a:r>
              <a:rPr lang="ko-KR" altLang="en-US" sz="1500" b="1" spc="-133" dirty="0" smtClean="0">
                <a:latin typeface="+mn-ea"/>
              </a:rPr>
              <a:t>자세불량으로 허리를 다침</a:t>
            </a:r>
            <a:endParaRPr lang="en-US" altLang="ko-KR" sz="1500" b="1" spc="-133" dirty="0" smtClean="0">
              <a:latin typeface="+mn-ea"/>
            </a:endParaRPr>
          </a:p>
        </p:txBody>
      </p:sp>
      <p:grpSp>
        <p:nvGrpSpPr>
          <p:cNvPr id="18" name="그룹 17"/>
          <p:cNvGrpSpPr/>
          <p:nvPr/>
        </p:nvGrpSpPr>
        <p:grpSpPr>
          <a:xfrm>
            <a:off x="3584557" y="4001298"/>
            <a:ext cx="8302489" cy="2156035"/>
            <a:chOff x="3584557" y="3929860"/>
            <a:chExt cx="8302489" cy="2156035"/>
          </a:xfrm>
        </p:grpSpPr>
        <p:pic>
          <p:nvPicPr>
            <p:cNvPr id="12" name="그림 11" descr="25 삽화 물건들어올림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55995" y="3929860"/>
              <a:ext cx="8231051" cy="1571636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3584557" y="5572934"/>
              <a:ext cx="1357322" cy="5129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  <a:buClr>
                  <a:schemeClr val="bg1"/>
                </a:buClr>
              </a:pPr>
              <a:r>
                <a:rPr lang="ko-KR" altLang="en-US" sz="1300" b="1" spc="-133" dirty="0" smtClean="0">
                  <a:latin typeface="+mn-ea"/>
                </a:rPr>
                <a:t>① 무게 중심을 </a:t>
              </a:r>
              <a:endParaRPr lang="en-US" altLang="ko-KR" sz="1300" b="1" spc="-133" dirty="0" smtClean="0">
                <a:latin typeface="+mn-ea"/>
              </a:endParaRPr>
            </a:p>
            <a:p>
              <a:pPr>
                <a:lnSpc>
                  <a:spcPts val="2000"/>
                </a:lnSpc>
                <a:buClr>
                  <a:schemeClr val="bg1"/>
                </a:buClr>
              </a:pPr>
              <a:r>
                <a:rPr lang="en-US" altLang="ko-KR" sz="1300" b="1" spc="-133" dirty="0" smtClean="0">
                  <a:latin typeface="+mn-ea"/>
                </a:rPr>
                <a:t>    </a:t>
              </a:r>
              <a:r>
                <a:rPr lang="ko-KR" altLang="en-US" sz="1300" b="1" spc="-133" dirty="0" smtClean="0">
                  <a:latin typeface="+mn-ea"/>
                </a:rPr>
                <a:t>확인한다</a:t>
              </a:r>
              <a:endParaRPr lang="en-US" altLang="ko-KR" sz="1300" b="1" spc="-133" dirty="0" smtClean="0">
                <a:latin typeface="+mn-ea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156193" y="5572934"/>
              <a:ext cx="1357322" cy="2287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  <a:buClr>
                  <a:schemeClr val="bg1"/>
                </a:buClr>
              </a:pPr>
              <a:r>
                <a:rPr lang="ko-KR" altLang="en-US" sz="1300" b="1" spc="-133" dirty="0" smtClean="0">
                  <a:latin typeface="+mn-ea"/>
                </a:rPr>
                <a:t>② 가까이 선다</a:t>
              </a:r>
              <a:endParaRPr lang="en-US" altLang="ko-KR" sz="1300" b="1" spc="-133" dirty="0" smtClean="0">
                <a:latin typeface="+mn-ea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870705" y="5572934"/>
              <a:ext cx="1357322" cy="4851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  <a:buClr>
                  <a:schemeClr val="bg1"/>
                </a:buClr>
              </a:pPr>
              <a:r>
                <a:rPr lang="ko-KR" altLang="en-US" sz="1300" b="1" spc="-133" dirty="0" smtClean="0">
                  <a:latin typeface="+mn-ea"/>
                </a:rPr>
                <a:t>③ 허리를 펴고 </a:t>
              </a:r>
            </a:p>
            <a:p>
              <a:pPr>
                <a:lnSpc>
                  <a:spcPts val="2000"/>
                </a:lnSpc>
                <a:buClr>
                  <a:schemeClr val="bg1"/>
                </a:buClr>
              </a:pPr>
              <a:r>
                <a:rPr lang="ko-KR" altLang="en-US" sz="1300" b="1" spc="-133" dirty="0" smtClean="0">
                  <a:latin typeface="+mn-ea"/>
                </a:rPr>
                <a:t>     쪼그리고 앉는다</a:t>
              </a:r>
              <a:endParaRPr lang="en-US" altLang="ko-KR" sz="1300" b="1" spc="-133" dirty="0" smtClean="0">
                <a:latin typeface="+mn-ea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585217" y="5572934"/>
              <a:ext cx="1428760" cy="5129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  <a:buClr>
                  <a:schemeClr val="bg1"/>
                </a:buClr>
              </a:pPr>
              <a:r>
                <a:rPr lang="ko-KR" altLang="en-US" sz="1300" b="1" spc="-133" dirty="0" smtClean="0">
                  <a:latin typeface="+mn-ea"/>
                </a:rPr>
                <a:t>④ 몸에 밀착시켜 </a:t>
              </a:r>
            </a:p>
            <a:p>
              <a:pPr>
                <a:lnSpc>
                  <a:spcPts val="2000"/>
                </a:lnSpc>
                <a:buClr>
                  <a:schemeClr val="bg1"/>
                </a:buClr>
              </a:pPr>
              <a:r>
                <a:rPr lang="ko-KR" altLang="en-US" sz="1300" b="1" spc="-133" dirty="0" smtClean="0">
                  <a:latin typeface="+mn-ea"/>
                </a:rPr>
                <a:t>    안정되게 잡는다</a:t>
              </a:r>
              <a:endParaRPr lang="en-US" altLang="ko-KR" sz="1300" b="1" spc="-133" dirty="0" smtClean="0">
                <a:latin typeface="+mn-ea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0156853" y="5572934"/>
              <a:ext cx="1571636" cy="5129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  <a:buClr>
                  <a:schemeClr val="bg1"/>
                </a:buClr>
              </a:pPr>
              <a:r>
                <a:rPr lang="ko-KR" altLang="en-US" sz="1300" b="1" spc="-133" dirty="0" smtClean="0">
                  <a:latin typeface="+mn-ea"/>
                </a:rPr>
                <a:t>⑤ 다리를 이용해 </a:t>
              </a:r>
            </a:p>
            <a:p>
              <a:pPr>
                <a:lnSpc>
                  <a:spcPts val="2000"/>
                </a:lnSpc>
                <a:buClr>
                  <a:schemeClr val="bg1"/>
                </a:buClr>
              </a:pPr>
              <a:r>
                <a:rPr lang="ko-KR" altLang="en-US" sz="1300" b="1" spc="-133" dirty="0" smtClean="0">
                  <a:latin typeface="+mn-ea"/>
                </a:rPr>
                <a:t>     들어 올린다</a:t>
              </a:r>
              <a:endParaRPr lang="en-US" altLang="ko-KR" sz="1300" b="1" spc="-133" dirty="0" smtClean="0">
                <a:latin typeface="+mn-ea"/>
              </a:endParaRPr>
            </a:p>
          </p:txBody>
        </p:sp>
      </p:grpSp>
      <p:grpSp>
        <p:nvGrpSpPr>
          <p:cNvPr id="20" name="그룹 19"/>
          <p:cNvGrpSpPr/>
          <p:nvPr/>
        </p:nvGrpSpPr>
        <p:grpSpPr>
          <a:xfrm>
            <a:off x="869913" y="4287050"/>
            <a:ext cx="2041849" cy="379215"/>
            <a:chOff x="869913" y="3907835"/>
            <a:chExt cx="2041849" cy="379215"/>
          </a:xfrm>
        </p:grpSpPr>
        <p:pic>
          <p:nvPicPr>
            <p:cNvPr id="21" name="그림 20" descr="디자인 타이틀 박스_연보라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69913" y="3929860"/>
              <a:ext cx="2041849" cy="357190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1084227" y="3907835"/>
              <a:ext cx="1785950" cy="2700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400"/>
                </a:lnSpc>
                <a:buClr>
                  <a:srgbClr val="33CCCC"/>
                </a:buClr>
              </a:pPr>
              <a:r>
                <a:rPr lang="ko-KR" altLang="en-US" sz="1400" b="1" spc="-133" dirty="0" smtClean="0">
                  <a:solidFill>
                    <a:schemeClr val="bg1"/>
                  </a:solidFill>
                </a:rPr>
                <a:t>물건을 들어올리는 방법</a:t>
              </a:r>
              <a:endParaRPr lang="en-US" altLang="ko-KR" sz="1400" b="1" spc="-133" dirty="0" smtClean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19" name="그룹 18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2</a:t>
              </a:r>
              <a:endParaRPr lang="ko-KR" altLang="en-US" sz="38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안전하고 건강한 직장생활을 위한 가이드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863271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358092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  <a:latin typeface="+mj-ea"/>
                <a:ea typeface="+mj-ea"/>
              </a:rPr>
              <a:t>11.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수공구 사용</a:t>
            </a:r>
            <a:endParaRPr lang="ko-KR" altLang="en-US" sz="21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41681" y="1429530"/>
            <a:ext cx="8001056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latin typeface="+mn-ea"/>
              </a:rPr>
              <a:t>  망치</a:t>
            </a:r>
            <a:r>
              <a:rPr lang="en-US" altLang="ko-KR" sz="1500" b="1" spc="-133" dirty="0" smtClean="0">
                <a:latin typeface="+mn-ea"/>
              </a:rPr>
              <a:t>, </a:t>
            </a:r>
            <a:r>
              <a:rPr lang="ko-KR" altLang="en-US" sz="1500" b="1" spc="-133" dirty="0" smtClean="0">
                <a:latin typeface="+mn-ea"/>
              </a:rPr>
              <a:t>스패너</a:t>
            </a:r>
            <a:r>
              <a:rPr lang="en-US" altLang="ko-KR" sz="1500" b="1" spc="-133" dirty="0" smtClean="0">
                <a:latin typeface="+mn-ea"/>
              </a:rPr>
              <a:t>, </a:t>
            </a:r>
            <a:r>
              <a:rPr lang="ko-KR" altLang="en-US" sz="1500" b="1" spc="-133" dirty="0" smtClean="0">
                <a:latin typeface="+mn-ea"/>
              </a:rPr>
              <a:t>렌치</a:t>
            </a:r>
            <a:r>
              <a:rPr lang="en-US" altLang="ko-KR" sz="1500" b="1" spc="-133" dirty="0" smtClean="0">
                <a:latin typeface="+mn-ea"/>
              </a:rPr>
              <a:t>, </a:t>
            </a:r>
            <a:r>
              <a:rPr lang="ko-KR" altLang="en-US" sz="1500" b="1" spc="-133" dirty="0" smtClean="0">
                <a:latin typeface="+mn-ea"/>
              </a:rPr>
              <a:t>줄</a:t>
            </a:r>
            <a:r>
              <a:rPr lang="en-US" altLang="ko-KR" sz="1500" b="1" spc="-133" dirty="0" smtClean="0">
                <a:latin typeface="+mn-ea"/>
              </a:rPr>
              <a:t>, </a:t>
            </a:r>
            <a:r>
              <a:rPr lang="ko-KR" altLang="en-US" sz="1500" b="1" spc="-133" dirty="0" smtClean="0">
                <a:latin typeface="+mn-ea"/>
              </a:rPr>
              <a:t>드라이버 등을 총칭해 수공구라고 </a:t>
            </a:r>
            <a:r>
              <a:rPr lang="en-US" altLang="ko-KR" sz="1500" b="1" spc="-133" dirty="0" smtClean="0">
                <a:latin typeface="+mn-ea"/>
              </a:rPr>
              <a:t> </a:t>
            </a:r>
            <a:r>
              <a:rPr lang="ko-KR" altLang="en-US" sz="1500" b="1" spc="-133" dirty="0" smtClean="0">
                <a:latin typeface="+mn-ea"/>
              </a:rPr>
              <a:t>부름</a:t>
            </a:r>
            <a:endParaRPr lang="en-US" altLang="ko-KR" sz="1500" b="1" spc="-133" dirty="0" smtClean="0">
              <a:latin typeface="+mn-ea"/>
            </a:endParaRPr>
          </a:p>
          <a:p>
            <a:pPr>
              <a:lnSpc>
                <a:spcPts val="2800"/>
              </a:lnSpc>
              <a:buClr>
                <a:srgbClr val="33CCCC"/>
              </a:buClr>
            </a:pPr>
            <a:endParaRPr lang="en-US" altLang="ko-KR" sz="1500" b="1" spc="-133" dirty="0" smtClean="0">
              <a:latin typeface="+mn-ea"/>
            </a:endParaRPr>
          </a:p>
        </p:txBody>
      </p:sp>
      <p:graphicFrame>
        <p:nvGraphicFramePr>
          <p:cNvPr id="16" name="표 2"/>
          <p:cNvGraphicFramePr>
            <a:graphicFrameLocks noGrp="1"/>
          </p:cNvGraphicFramePr>
          <p:nvPr>
            <p:extLst/>
          </p:nvPr>
        </p:nvGraphicFramePr>
        <p:xfrm>
          <a:off x="3441681" y="2001034"/>
          <a:ext cx="8001056" cy="42148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001056"/>
              </a:tblGrid>
              <a:tr h="514237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buClr>
                          <a:srgbClr val="666699"/>
                        </a:buClr>
                      </a:pPr>
                      <a:r>
                        <a:rPr lang="ko-KR" altLang="en-US" sz="1700" b="1" spc="-133" dirty="0" smtClean="0">
                          <a:solidFill>
                            <a:schemeClr val="bg1"/>
                          </a:solidFill>
                          <a:latin typeface="+mn-ea"/>
                        </a:rPr>
                        <a:t>수공구에 의한 재해를 방지하기 위한 일반적인 사항</a:t>
                      </a:r>
                      <a:endParaRPr lang="en-US" altLang="ko-KR" sz="1700" b="1" spc="-133" dirty="0" smtClean="0">
                        <a:solidFill>
                          <a:schemeClr val="bg1"/>
                        </a:solidFill>
                        <a:latin typeface="+mn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</a:tr>
              <a:tr h="3700605">
                <a:tc>
                  <a:txBody>
                    <a:bodyPr/>
                    <a:lstStyle/>
                    <a:p>
                      <a:pPr marL="360000">
                        <a:lnSpc>
                          <a:spcPts val="2800"/>
                        </a:lnSpc>
                        <a:buClr>
                          <a:srgbClr val="666699"/>
                        </a:buClr>
                        <a:buFont typeface="Arial" pitchFamily="34" charset="0"/>
                        <a:buChar char="•"/>
                      </a:pPr>
                      <a:r>
                        <a:rPr lang="ko-KR" altLang="en-US" sz="1450" b="1" spc="-133" dirty="0" smtClean="0">
                          <a:latin typeface="+mn-ea"/>
                        </a:rPr>
                        <a:t>  공구는 사용 전에 반드시 점검하고 불완전한 것은 절대로 사용하지 말 것</a:t>
                      </a:r>
                      <a:endParaRPr lang="en-US" altLang="ko-KR" sz="1450" b="1" spc="-133" dirty="0" smtClean="0">
                        <a:latin typeface="+mn-ea"/>
                      </a:endParaRPr>
                    </a:p>
                    <a:p>
                      <a:pPr marL="360000">
                        <a:lnSpc>
                          <a:spcPts val="2800"/>
                        </a:lnSpc>
                        <a:buClr>
                          <a:srgbClr val="666699"/>
                        </a:buClr>
                        <a:buFont typeface="Arial" pitchFamily="34" charset="0"/>
                        <a:buChar char="•"/>
                      </a:pPr>
                      <a:r>
                        <a:rPr lang="ko-KR" altLang="en-US" sz="1450" b="1" spc="-133" baseline="0" dirty="0" smtClean="0">
                          <a:latin typeface="+mn-ea"/>
                        </a:rPr>
                        <a:t>  </a:t>
                      </a:r>
                      <a:r>
                        <a:rPr lang="ko-KR" altLang="en-US" sz="1450" b="1" spc="-133" dirty="0" smtClean="0">
                          <a:latin typeface="+mn-ea"/>
                        </a:rPr>
                        <a:t>불량 수공구</a:t>
                      </a:r>
                      <a:r>
                        <a:rPr lang="en-US" altLang="ko-KR" sz="1450" b="1" spc="-133" dirty="0" smtClean="0">
                          <a:latin typeface="+mn-ea"/>
                        </a:rPr>
                        <a:t>(</a:t>
                      </a:r>
                      <a:r>
                        <a:rPr lang="ko-KR" altLang="en-US" sz="1450" b="1" spc="-133" dirty="0" smtClean="0">
                          <a:latin typeface="+mn-ea"/>
                        </a:rPr>
                        <a:t>공구 사용 도중 고장이 나거나 구부러지는 것</a:t>
                      </a:r>
                      <a:r>
                        <a:rPr lang="en-US" altLang="ko-KR" sz="1450" b="1" spc="-133" dirty="0" smtClean="0">
                          <a:latin typeface="+mn-ea"/>
                        </a:rPr>
                        <a:t>)</a:t>
                      </a:r>
                      <a:r>
                        <a:rPr lang="ko-KR" altLang="en-US" sz="1450" b="1" spc="-133" dirty="0" smtClean="0">
                          <a:latin typeface="+mn-ea"/>
                        </a:rPr>
                        <a:t>는 즉시 교체 </a:t>
                      </a:r>
                      <a:endParaRPr lang="en-US" altLang="ko-KR" sz="1450" b="1" spc="-133" dirty="0" smtClean="0">
                        <a:latin typeface="+mn-ea"/>
                      </a:endParaRPr>
                    </a:p>
                    <a:p>
                      <a:pPr marL="360000">
                        <a:lnSpc>
                          <a:spcPts val="2800"/>
                        </a:lnSpc>
                        <a:buClr>
                          <a:srgbClr val="666699"/>
                        </a:buClr>
                        <a:buFont typeface="Arial" pitchFamily="34" charset="0"/>
                        <a:buChar char="•"/>
                      </a:pPr>
                      <a:r>
                        <a:rPr lang="ko-KR" altLang="en-US" sz="1450" b="1" spc="-133" dirty="0" smtClean="0">
                          <a:latin typeface="+mn-ea"/>
                        </a:rPr>
                        <a:t>  공구는 일정한 장소에 두어 작업장이 어지럽지 않도록 할 것</a:t>
                      </a:r>
                      <a:endParaRPr lang="en-US" altLang="ko-KR" sz="1450" b="1" spc="-133" dirty="0" smtClean="0">
                        <a:latin typeface="+mn-ea"/>
                      </a:endParaRPr>
                    </a:p>
                    <a:p>
                      <a:pPr marL="360000">
                        <a:lnSpc>
                          <a:spcPts val="2800"/>
                        </a:lnSpc>
                        <a:buClr>
                          <a:srgbClr val="666699"/>
                        </a:buClr>
                        <a:buFont typeface="Arial" pitchFamily="34" charset="0"/>
                        <a:buChar char="•"/>
                      </a:pPr>
                      <a:r>
                        <a:rPr lang="ko-KR" altLang="en-US" sz="1450" b="1" spc="-133" dirty="0" smtClean="0">
                          <a:latin typeface="+mn-ea"/>
                        </a:rPr>
                        <a:t>  공구를 기계 위나 떨어지기 쉬운 장소에 두어서는 안됨</a:t>
                      </a:r>
                      <a:endParaRPr lang="en-US" altLang="ko-KR" sz="1450" b="1" spc="-133" dirty="0" smtClean="0">
                        <a:latin typeface="+mn-ea"/>
                      </a:endParaRPr>
                    </a:p>
                    <a:p>
                      <a:pPr marL="360000">
                        <a:lnSpc>
                          <a:spcPts val="2800"/>
                        </a:lnSpc>
                        <a:buClr>
                          <a:srgbClr val="666699"/>
                        </a:buClr>
                        <a:buFont typeface="Arial" pitchFamily="34" charset="0"/>
                        <a:buChar char="•"/>
                      </a:pPr>
                      <a:r>
                        <a:rPr lang="ko-KR" altLang="en-US" sz="1450" b="1" spc="-133" dirty="0" smtClean="0">
                          <a:latin typeface="+mn-ea"/>
                        </a:rPr>
                        <a:t>  수공구가 기름에 묻었을 때에는 깨끗하게 닦음</a:t>
                      </a:r>
                      <a:endParaRPr lang="en-US" altLang="ko-KR" sz="1450" b="1" spc="-133" dirty="0" smtClean="0">
                        <a:latin typeface="+mn-ea"/>
                      </a:endParaRPr>
                    </a:p>
                    <a:p>
                      <a:pPr marL="360000">
                        <a:lnSpc>
                          <a:spcPts val="2800"/>
                        </a:lnSpc>
                        <a:buClr>
                          <a:srgbClr val="666699"/>
                        </a:buClr>
                        <a:buFont typeface="Arial" pitchFamily="34" charset="0"/>
                        <a:buChar char="•"/>
                      </a:pPr>
                      <a:r>
                        <a:rPr lang="ko-KR" altLang="en-US" sz="1450" b="1" spc="-133" dirty="0" smtClean="0">
                          <a:latin typeface="+mn-ea"/>
                        </a:rPr>
                        <a:t>  수공구에는 각각의 용도가 정해져 있으므로 해당크기에 맞는 올바른 공구를 선택해서 </a:t>
                      </a:r>
                      <a:endParaRPr lang="en-US" altLang="ko-KR" sz="1450" b="1" spc="-133" dirty="0" smtClean="0">
                        <a:latin typeface="+mn-ea"/>
                      </a:endParaRPr>
                    </a:p>
                    <a:p>
                      <a:pPr marL="360000">
                        <a:lnSpc>
                          <a:spcPts val="2800"/>
                        </a:lnSpc>
                        <a:buClr>
                          <a:srgbClr val="666699"/>
                        </a:buClr>
                        <a:buFont typeface="Arial" pitchFamily="34" charset="0"/>
                        <a:buNone/>
                      </a:pPr>
                      <a:r>
                        <a:rPr lang="en-US" altLang="ko-KR" sz="1450" b="1" spc="-133" dirty="0" smtClean="0">
                          <a:latin typeface="+mn-ea"/>
                        </a:rPr>
                        <a:t>   </a:t>
                      </a:r>
                      <a:r>
                        <a:rPr lang="ko-KR" altLang="en-US" sz="1450" b="1" spc="-133" dirty="0" smtClean="0">
                          <a:latin typeface="+mn-ea"/>
                        </a:rPr>
                        <a:t>사용해야 함</a:t>
                      </a:r>
                      <a:endParaRPr lang="en-US" altLang="ko-KR" sz="1450" b="1" spc="-133" dirty="0" smtClean="0">
                        <a:latin typeface="+mn-ea"/>
                      </a:endParaRPr>
                    </a:p>
                    <a:p>
                      <a:pPr marL="360000">
                        <a:lnSpc>
                          <a:spcPts val="2800"/>
                        </a:lnSpc>
                        <a:buClr>
                          <a:srgbClr val="666699"/>
                        </a:buClr>
                        <a:buFont typeface="Arial" pitchFamily="34" charset="0"/>
                        <a:buChar char="•"/>
                      </a:pPr>
                      <a:r>
                        <a:rPr lang="ko-KR" altLang="en-US" sz="1450" b="1" spc="-133" dirty="0" smtClean="0">
                          <a:latin typeface="+mn-ea"/>
                        </a:rPr>
                        <a:t>  공구를 사용하고 난 후 원래의 개수를 조사해 상태가 나쁘지 않은 것을 확인하고 </a:t>
                      </a:r>
                      <a:r>
                        <a:rPr lang="en-US" altLang="ko-KR" sz="1450" b="1" spc="-133" dirty="0" smtClean="0">
                          <a:latin typeface="+mn-ea"/>
                        </a:rPr>
                        <a:t/>
                      </a:r>
                      <a:br>
                        <a:rPr lang="en-US" altLang="ko-KR" sz="1450" b="1" spc="-133" dirty="0" smtClean="0">
                          <a:latin typeface="+mn-ea"/>
                        </a:rPr>
                      </a:br>
                      <a:r>
                        <a:rPr lang="en-US" altLang="ko-KR" sz="1450" b="1" spc="-133" dirty="0" smtClean="0">
                          <a:latin typeface="+mn-ea"/>
                        </a:rPr>
                        <a:t>    </a:t>
                      </a:r>
                      <a:r>
                        <a:rPr lang="ko-KR" altLang="en-US" sz="1450" b="1" spc="-133" dirty="0" smtClean="0">
                          <a:latin typeface="+mn-ea"/>
                        </a:rPr>
                        <a:t>정리 정돈할 것</a:t>
                      </a:r>
                      <a:endParaRPr lang="en-US" altLang="ko-KR" sz="1450" b="1" spc="-133" dirty="0" smtClean="0">
                        <a:latin typeface="+mn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6" name="그룹 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7" name="직사각형 6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2</a:t>
              </a:r>
              <a:endParaRPr lang="ko-KR" altLang="en-US" sz="38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안전하고 건강한 직장생활을 위한 가이드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95767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그룹 14"/>
          <p:cNvGrpSpPr/>
          <p:nvPr/>
        </p:nvGrpSpPr>
        <p:grpSpPr>
          <a:xfrm>
            <a:off x="3441681" y="3144042"/>
            <a:ext cx="7858180" cy="3287010"/>
            <a:chOff x="3441681" y="3072604"/>
            <a:chExt cx="7858180" cy="3143272"/>
          </a:xfrm>
        </p:grpSpPr>
        <p:sp>
          <p:nvSpPr>
            <p:cNvPr id="6" name="대각선 방향의 모서리가 잘린 사각형 5"/>
            <p:cNvSpPr/>
            <p:nvPr/>
          </p:nvSpPr>
          <p:spPr>
            <a:xfrm>
              <a:off x="3441681" y="3072604"/>
              <a:ext cx="7858180" cy="1643074"/>
            </a:xfrm>
            <a:prstGeom prst="snip2DiagRect">
              <a:avLst/>
            </a:prstGeom>
            <a:solidFill>
              <a:srgbClr val="DB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대각선 방향의 모서리가 잘린 사각형 9"/>
            <p:cNvSpPr/>
            <p:nvPr/>
          </p:nvSpPr>
          <p:spPr>
            <a:xfrm>
              <a:off x="3441681" y="4572802"/>
              <a:ext cx="7858180" cy="1643074"/>
            </a:xfrm>
            <a:prstGeom prst="snip2DiagRect">
              <a:avLst/>
            </a:prstGeom>
            <a:solidFill>
              <a:srgbClr val="DB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대각선 방향의 모서리가 잘린 사각형 13"/>
            <p:cNvSpPr/>
            <p:nvPr/>
          </p:nvSpPr>
          <p:spPr>
            <a:xfrm>
              <a:off x="3441681" y="4215612"/>
              <a:ext cx="7858180" cy="1643074"/>
            </a:xfrm>
            <a:prstGeom prst="snip2DiagRect">
              <a:avLst/>
            </a:prstGeom>
            <a:solidFill>
              <a:srgbClr val="DB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655599" y="1358092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  <a:latin typeface="+mj-ea"/>
                <a:ea typeface="+mj-ea"/>
              </a:rPr>
              <a:t>12.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화재예방</a:t>
            </a:r>
            <a:endParaRPr lang="ko-KR" altLang="en-US" sz="21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41681" y="1429530"/>
            <a:ext cx="8001056" cy="14362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latin typeface="+mn-ea"/>
              </a:rPr>
              <a:t> 왼쪽 그림은 연소의 삼각형이라고 하는 것으로 이  삼각형의 각 변을 이루는 </a:t>
            </a:r>
            <a:r>
              <a:rPr lang="en-US" altLang="ko-KR" sz="1500" b="1" spc="-133" dirty="0" smtClean="0">
                <a:latin typeface="+mn-ea"/>
              </a:rPr>
              <a:t>3</a:t>
            </a:r>
            <a:r>
              <a:rPr lang="ko-KR" altLang="en-US" sz="1500" b="1" spc="-133" dirty="0" smtClean="0">
                <a:latin typeface="+mn-ea"/>
              </a:rPr>
              <a:t>가지를 연소의 </a:t>
            </a:r>
            <a:r>
              <a:rPr lang="en-US" altLang="ko-KR" sz="1500" b="1" spc="-133" dirty="0" smtClean="0">
                <a:latin typeface="+mn-ea"/>
              </a:rPr>
              <a:t>3</a:t>
            </a:r>
            <a:r>
              <a:rPr lang="ko-KR" altLang="en-US" sz="1500" b="1" spc="-133" dirty="0" smtClean="0">
                <a:latin typeface="+mn-ea"/>
              </a:rPr>
              <a:t>요소라 함</a:t>
            </a:r>
            <a:r>
              <a:rPr lang="en-US" altLang="ko-KR" sz="1500" b="1" spc="-133" dirty="0" smtClean="0">
                <a:latin typeface="+mn-ea"/>
              </a:rPr>
              <a:t>. </a:t>
            </a:r>
          </a:p>
          <a:p>
            <a:pPr>
              <a:lnSpc>
                <a:spcPts val="2800"/>
              </a:lnSpc>
              <a:buClr>
                <a:srgbClr val="33CCCC"/>
              </a:buClr>
            </a:pPr>
            <a:r>
              <a:rPr lang="en-US" altLang="ko-KR" sz="1500" b="1" spc="-133" dirty="0" smtClean="0">
                <a:latin typeface="+mn-ea"/>
              </a:rPr>
              <a:t>   </a:t>
            </a:r>
            <a:r>
              <a:rPr lang="ko-KR" altLang="en-US" sz="1500" b="1" spc="-133" dirty="0" smtClean="0">
                <a:latin typeface="+mn-ea"/>
              </a:rPr>
              <a:t>따라서 불을 일으키기 위해서도 불을 끄는 경우에도 이 삼각형 변의 어느 한 가지를 제거하면 좋은가를</a:t>
            </a:r>
            <a:r>
              <a:rPr lang="en-US" altLang="ko-KR" sz="1500" b="1" spc="-133" dirty="0" smtClean="0">
                <a:latin typeface="+mn-ea"/>
              </a:rPr>
              <a:t/>
            </a:r>
            <a:br>
              <a:rPr lang="en-US" altLang="ko-KR" sz="1500" b="1" spc="-133" dirty="0" smtClean="0">
                <a:latin typeface="+mn-ea"/>
              </a:rPr>
            </a:br>
            <a:r>
              <a:rPr lang="en-US" altLang="ko-KR" sz="1500" b="1" spc="-133" dirty="0" smtClean="0">
                <a:latin typeface="+mn-ea"/>
              </a:rPr>
              <a:t>  </a:t>
            </a:r>
            <a:r>
              <a:rPr lang="ko-KR" altLang="en-US" sz="1500" b="1" spc="-133" dirty="0" smtClean="0">
                <a:latin typeface="+mn-ea"/>
              </a:rPr>
              <a:t> 기억할 필요가 있다</a:t>
            </a:r>
            <a:r>
              <a:rPr lang="en-US" altLang="ko-KR" sz="1500" b="1" spc="-133" dirty="0" smtClean="0">
                <a:latin typeface="+mn-ea"/>
              </a:rPr>
              <a:t>.</a:t>
            </a: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latin typeface="+mn-ea"/>
              </a:rPr>
              <a:t>  </a:t>
            </a:r>
            <a:r>
              <a:rPr lang="ko-KR" altLang="en-US" sz="1500" b="1" spc="-133" dirty="0" smtClean="0">
                <a:latin typeface="+mn-ea"/>
              </a:rPr>
              <a:t>화재를 방지하기 위해서는 다음의 사항을 준수한다</a:t>
            </a:r>
            <a:r>
              <a:rPr lang="en-US" altLang="ko-KR" sz="1500" b="1" spc="-133" dirty="0" smtClean="0">
                <a:latin typeface="+mn-ea"/>
              </a:rPr>
              <a:t>.</a:t>
            </a:r>
          </a:p>
        </p:txBody>
      </p:sp>
      <p:pic>
        <p:nvPicPr>
          <p:cNvPr id="8" name="그림 7" descr="27 불의삼각형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41351" y="2715414"/>
            <a:ext cx="1438537" cy="1395869"/>
          </a:xfrm>
          <a:prstGeom prst="rect">
            <a:avLst/>
          </a:prstGeom>
        </p:spPr>
      </p:pic>
      <p:pic>
        <p:nvPicPr>
          <p:cNvPr id="9" name="그림 8" descr="27-1 박스제목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27367" y="3001166"/>
            <a:ext cx="1071570" cy="57880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727433" y="3314814"/>
            <a:ext cx="7143800" cy="31162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latin typeface="+mn-ea"/>
              </a:rPr>
              <a:t>  화기엄금의 표시가 있는 장소에서는 화기</a:t>
            </a:r>
            <a:r>
              <a:rPr lang="en-US" altLang="ko-KR" sz="1500" b="1" spc="-133" dirty="0" smtClean="0">
                <a:latin typeface="+mn-ea"/>
              </a:rPr>
              <a:t>(</a:t>
            </a:r>
            <a:r>
              <a:rPr lang="ko-KR" altLang="en-US" sz="1500" b="1" spc="-133" dirty="0" smtClean="0">
                <a:latin typeface="+mn-ea"/>
              </a:rPr>
              <a:t>불 또는 불로 되는 것</a:t>
            </a:r>
            <a:r>
              <a:rPr lang="en-US" altLang="ko-KR" sz="1500" b="1" spc="-133" dirty="0" smtClean="0">
                <a:latin typeface="+mn-ea"/>
              </a:rPr>
              <a:t>)</a:t>
            </a:r>
            <a:r>
              <a:rPr lang="ko-KR" altLang="en-US" sz="1500" b="1" spc="-133" dirty="0" smtClean="0">
                <a:latin typeface="+mn-ea"/>
              </a:rPr>
              <a:t>를 일체 사용하면 안 됨</a:t>
            </a:r>
            <a:endParaRPr lang="en-US" altLang="ko-KR" sz="1500" b="1" spc="-133" dirty="0" smtClean="0">
              <a:latin typeface="+mn-ea"/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latin typeface="+mn-ea"/>
              </a:rPr>
              <a:t>  발화되기 쉬운 것</a:t>
            </a:r>
            <a:r>
              <a:rPr lang="en-US" altLang="ko-KR" sz="1500" b="1" spc="-133" dirty="0" smtClean="0">
                <a:latin typeface="+mn-ea"/>
              </a:rPr>
              <a:t>, </a:t>
            </a:r>
            <a:r>
              <a:rPr lang="ko-KR" altLang="en-US" sz="1500" b="1" spc="-133" dirty="0" smtClean="0">
                <a:latin typeface="+mn-ea"/>
              </a:rPr>
              <a:t>예를 들면 성냥</a:t>
            </a:r>
            <a:r>
              <a:rPr lang="en-US" altLang="ko-KR" sz="1500" b="1" spc="-133" dirty="0" smtClean="0">
                <a:latin typeface="+mn-ea"/>
              </a:rPr>
              <a:t>, </a:t>
            </a:r>
            <a:r>
              <a:rPr lang="ko-KR" altLang="en-US" sz="1500" b="1" spc="-133" dirty="0" smtClean="0">
                <a:latin typeface="+mn-ea"/>
              </a:rPr>
              <a:t>라이터와 같은 것을 소지하지 않도록 할 것</a:t>
            </a:r>
            <a:endParaRPr lang="en-US" altLang="ko-KR" sz="1500" b="1" spc="-133" dirty="0" smtClean="0">
              <a:latin typeface="+mn-ea"/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endParaRPr lang="en-US" altLang="ko-KR" sz="1500" b="1" spc="-133" dirty="0" smtClean="0">
              <a:latin typeface="+mn-ea"/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latin typeface="+mn-ea"/>
              </a:rPr>
              <a:t>  화기가 필요한 경우에 반드시 정해진 책임자의 허가 받을 것</a:t>
            </a:r>
            <a:endParaRPr lang="en-US" altLang="ko-KR" sz="1500" b="1" spc="-133" dirty="0" smtClean="0">
              <a:latin typeface="+mn-ea"/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latin typeface="+mn-ea"/>
              </a:rPr>
              <a:t>  반드시 뒤처리를 하고 확실하게 불이 꺼진 것을 확인할 것</a:t>
            </a:r>
            <a:endParaRPr lang="en-US" altLang="ko-KR" sz="1500" b="1" spc="-133" dirty="0" smtClean="0">
              <a:latin typeface="+mn-ea"/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endParaRPr lang="en-US" altLang="ko-KR" sz="1500" b="1" spc="-133" dirty="0" smtClean="0">
              <a:latin typeface="+mn-ea"/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latin typeface="+mn-ea"/>
              </a:rPr>
              <a:t>  정해진 장소 이외에서는 흡연을 하지 말 것</a:t>
            </a:r>
            <a:endParaRPr lang="en-US" altLang="ko-KR" sz="1500" b="1" spc="-133" dirty="0" smtClean="0">
              <a:latin typeface="+mn-ea"/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latin typeface="+mn-ea"/>
              </a:rPr>
              <a:t>  난방용 스토브에는 물 받침에 반드시 물을 넣고 퇴장</a:t>
            </a:r>
            <a:r>
              <a:rPr lang="en-US" altLang="ko-KR" sz="1500" b="1" spc="-133" dirty="0" smtClean="0">
                <a:latin typeface="+mn-ea"/>
              </a:rPr>
              <a:t>,  </a:t>
            </a:r>
            <a:r>
              <a:rPr lang="ko-KR" altLang="en-US" sz="1500" b="1" spc="-133" dirty="0" smtClean="0">
                <a:latin typeface="+mn-ea"/>
              </a:rPr>
              <a:t>퇴근하는 경우 완전히 소화할 것</a:t>
            </a:r>
            <a:endParaRPr lang="en-US" altLang="ko-KR" sz="1500" b="1" spc="-133" dirty="0" smtClean="0">
              <a:latin typeface="+mn-ea"/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latin typeface="+mn-ea"/>
              </a:rPr>
              <a:t>  </a:t>
            </a:r>
            <a:r>
              <a:rPr lang="ko-KR" altLang="en-US" sz="1500" b="1" spc="-133" dirty="0" err="1" smtClean="0">
                <a:latin typeface="+mn-ea"/>
              </a:rPr>
              <a:t>대피로를</a:t>
            </a:r>
            <a:r>
              <a:rPr lang="ko-KR" altLang="en-US" sz="1500" b="1" spc="-133" dirty="0" smtClean="0">
                <a:latin typeface="+mn-ea"/>
              </a:rPr>
              <a:t> </a:t>
            </a:r>
            <a:r>
              <a:rPr lang="ko-KR" altLang="en-US" sz="1500" b="1" spc="-133" dirty="0">
                <a:latin typeface="+mn-ea"/>
              </a:rPr>
              <a:t>확보하고 근로자의 대피를 유도하는 화재감시자를 지정할 것</a:t>
            </a:r>
            <a:endParaRPr lang="en-US" altLang="ko-KR" sz="1500" b="1" spc="-133" dirty="0" smtClean="0">
              <a:latin typeface="+mn-ea"/>
            </a:endParaRPr>
          </a:p>
        </p:txBody>
      </p:sp>
      <p:pic>
        <p:nvPicPr>
          <p:cNvPr id="12" name="그림 11" descr="27-2 박스제목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27367" y="4065435"/>
            <a:ext cx="1071570" cy="578805"/>
          </a:xfrm>
          <a:prstGeom prst="rect">
            <a:avLst/>
          </a:prstGeom>
        </p:spPr>
      </p:pic>
      <p:pic>
        <p:nvPicPr>
          <p:cNvPr id="13" name="그림 12" descr="27-3 박스제목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27367" y="5072868"/>
            <a:ext cx="1060483" cy="572816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98805" y="3001166"/>
            <a:ext cx="928694" cy="232176"/>
          </a:xfrm>
          <a:prstGeom prst="rect">
            <a:avLst/>
          </a:prstGeom>
          <a:solidFill>
            <a:srgbClr val="33CCCC"/>
          </a:solidFill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98805" y="4072736"/>
            <a:ext cx="928694" cy="232176"/>
          </a:xfrm>
          <a:prstGeom prst="rect">
            <a:avLst/>
          </a:prstGeom>
          <a:solidFill>
            <a:srgbClr val="33CCCC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3298805" y="3001166"/>
            <a:ext cx="857256" cy="28575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 latinLnBrk="0">
              <a:lnSpc>
                <a:spcPts val="1700"/>
              </a:lnSpc>
              <a:buClr>
                <a:srgbClr val="666699"/>
              </a:buClr>
            </a:pPr>
            <a:r>
              <a:rPr lang="ko-KR" altLang="en-US" sz="1250" b="1" spc="-133" dirty="0" smtClean="0">
                <a:solidFill>
                  <a:schemeClr val="bg1"/>
                </a:solidFill>
              </a:rPr>
              <a:t>①  화기엄금</a:t>
            </a:r>
            <a:endParaRPr lang="en-US" altLang="ko-KR" sz="1250" b="1" spc="-133" dirty="0" smtClean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98805" y="4072736"/>
            <a:ext cx="857256" cy="28575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 latinLnBrk="0">
              <a:lnSpc>
                <a:spcPts val="1700"/>
              </a:lnSpc>
              <a:buClr>
                <a:srgbClr val="666699"/>
              </a:buClr>
            </a:pPr>
            <a:r>
              <a:rPr lang="ko-KR" altLang="en-US" sz="1250" b="1" spc="-133" dirty="0" smtClean="0">
                <a:solidFill>
                  <a:schemeClr val="bg1"/>
                </a:solidFill>
              </a:rPr>
              <a:t>②  화기작업</a:t>
            </a:r>
            <a:endParaRPr lang="en-US" altLang="ko-KR" sz="1250" b="1" spc="-133" dirty="0" smtClean="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24" name="그룹 23"/>
          <p:cNvGrpSpPr/>
          <p:nvPr/>
        </p:nvGrpSpPr>
        <p:grpSpPr>
          <a:xfrm>
            <a:off x="3298805" y="5072868"/>
            <a:ext cx="928694" cy="303614"/>
            <a:chOff x="3298805" y="5072868"/>
            <a:chExt cx="928694" cy="303614"/>
          </a:xfrm>
        </p:grpSpPr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298805" y="5144306"/>
              <a:ext cx="928694" cy="232176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0" name="TextBox 19"/>
            <p:cNvSpPr txBox="1"/>
            <p:nvPr/>
          </p:nvSpPr>
          <p:spPr>
            <a:xfrm>
              <a:off x="3298805" y="5072868"/>
              <a:ext cx="857256" cy="285752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250" b="1" spc="-133" dirty="0" smtClean="0">
                  <a:solidFill>
                    <a:schemeClr val="bg1"/>
                  </a:solidFill>
                </a:rPr>
                <a:t>③ 기타사항</a:t>
              </a:r>
              <a:endParaRPr lang="en-US" altLang="ko-KR" sz="1250" b="1" spc="-133" dirty="0" smtClean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2" name="직사각형 21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2</a:t>
              </a:r>
              <a:endParaRPr lang="ko-KR" altLang="en-US" sz="3800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안전하고 건강한 직장생활을 위한 가이드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83994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869913" y="715150"/>
            <a:ext cx="10572824" cy="714380"/>
            <a:chOff x="869913" y="715150"/>
            <a:chExt cx="10572824" cy="714380"/>
          </a:xfrm>
        </p:grpSpPr>
        <p:sp>
          <p:nvSpPr>
            <p:cNvPr id="3" name="직사각형 2"/>
            <p:cNvSpPr/>
            <p:nvPr/>
          </p:nvSpPr>
          <p:spPr>
            <a:xfrm>
              <a:off x="869913" y="715150"/>
              <a:ext cx="2928958" cy="714380"/>
            </a:xfrm>
            <a:prstGeom prst="rect">
              <a:avLst/>
            </a:prstGeom>
            <a:solidFill>
              <a:srgbClr val="BF9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3798871" y="715150"/>
              <a:ext cx="7643866" cy="714380"/>
            </a:xfrm>
            <a:prstGeom prst="rect">
              <a:avLst/>
            </a:prstGeom>
            <a:solidFill>
              <a:srgbClr val="6666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4227498" y="715150"/>
            <a:ext cx="4320973" cy="5770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2500" b="1" spc="-133" dirty="0" smtClean="0">
                <a:solidFill>
                  <a:schemeClr val="bg1"/>
                </a:solidFill>
                <a:latin typeface="맑은 고딕"/>
                <a:ea typeface="맑은 고딕"/>
              </a:rPr>
              <a:t>안전보건나침반  </a:t>
            </a:r>
            <a:r>
              <a:rPr lang="en-US" altLang="ko-KR" sz="2000" spc="-133" dirty="0" smtClean="0">
                <a:solidFill>
                  <a:schemeClr val="bg1"/>
                </a:solidFill>
                <a:latin typeface="맑은 고딕"/>
                <a:ea typeface="맑은 고딕"/>
              </a:rPr>
              <a:t>_ </a:t>
            </a:r>
            <a:r>
              <a:rPr lang="ko-KR" altLang="en-US" sz="2000" spc="-133" dirty="0" smtClean="0">
                <a:solidFill>
                  <a:schemeClr val="bg1"/>
                </a:solidFill>
                <a:latin typeface="맑은 고딕"/>
                <a:ea typeface="맑은 고딕"/>
              </a:rPr>
              <a:t>목 </a:t>
            </a:r>
            <a:r>
              <a:rPr lang="ko-KR" altLang="en-US" sz="2000" spc="-133" dirty="0" smtClean="0">
                <a:solidFill>
                  <a:schemeClr val="bg1"/>
                </a:solidFill>
                <a:latin typeface="맑은 고딕"/>
                <a:ea typeface="맑은 고딕"/>
              </a:rPr>
              <a:t>차 ②</a:t>
            </a:r>
            <a:endParaRPr lang="ko-KR" altLang="en-US" sz="2000" spc="-133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84228" y="824989"/>
            <a:ext cx="2571767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 algn="ctr">
              <a:lnSpc>
                <a:spcPct val="150000"/>
              </a:lnSpc>
            </a:pPr>
            <a:r>
              <a:rPr lang="ko-KR" altLang="en-US" sz="2000" b="1" spc="-133" dirty="0" smtClean="0">
                <a:latin typeface="+mj-ea"/>
                <a:ea typeface="+mj-ea"/>
              </a:rPr>
              <a:t>예비산업인력을 위한</a:t>
            </a:r>
            <a:endParaRPr lang="ko-KR" altLang="en-US" sz="2000" b="1" spc="-133" dirty="0">
              <a:latin typeface="+mj-ea"/>
              <a:ea typeface="+mj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9913" y="1786720"/>
            <a:ext cx="2838710" cy="4021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en-US" altLang="ko-KR" sz="2000" b="1" spc="-133" dirty="0" smtClean="0">
                <a:solidFill>
                  <a:srgbClr val="33CCCC"/>
                </a:solidFill>
                <a:latin typeface="+mj-ea"/>
                <a:ea typeface="+mj-ea"/>
              </a:rPr>
              <a:t>3. </a:t>
            </a:r>
            <a:r>
              <a:rPr lang="ko-KR" altLang="en-US" sz="1600" b="1" spc="-150" dirty="0" smtClean="0">
                <a:latin typeface="+mj-ea"/>
                <a:ea typeface="+mj-ea"/>
              </a:rPr>
              <a:t>제조업 주요 사망재해 </a:t>
            </a:r>
            <a:r>
              <a:rPr lang="en-US" altLang="ko-KR" sz="1600" b="1" spc="-150" dirty="0" smtClean="0">
                <a:latin typeface="+mj-ea"/>
                <a:ea typeface="+mj-ea"/>
              </a:rPr>
              <a:t>5</a:t>
            </a:r>
            <a:r>
              <a:rPr lang="ko-KR" altLang="en-US" sz="1600" b="1" spc="-150" dirty="0" smtClean="0">
                <a:latin typeface="+mj-ea"/>
                <a:ea typeface="+mj-ea"/>
              </a:rPr>
              <a:t>대 유형</a:t>
            </a:r>
            <a:endParaRPr lang="ko-KR" altLang="en-US" sz="1600" b="1" spc="-150" dirty="0">
              <a:latin typeface="+mj-ea"/>
              <a:ea typeface="+mj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69913" y="3059353"/>
            <a:ext cx="2714644" cy="6899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altLang="ko-KR" sz="2000" b="1" spc="-133" dirty="0" smtClean="0">
                <a:solidFill>
                  <a:srgbClr val="33CCCC"/>
                </a:solidFill>
                <a:latin typeface="+mj-ea"/>
                <a:ea typeface="+mj-ea"/>
              </a:rPr>
              <a:t>4. </a:t>
            </a:r>
            <a:r>
              <a:rPr lang="ko-KR" altLang="en-US" sz="1600" b="1" spc="-133" dirty="0" smtClean="0">
                <a:latin typeface="+mj-ea"/>
                <a:ea typeface="+mj-ea"/>
              </a:rPr>
              <a:t>제조업 사망재해 </a:t>
            </a:r>
            <a:r>
              <a:rPr lang="en-US" altLang="ko-KR" sz="1600" b="1" spc="-133" dirty="0" smtClean="0">
                <a:latin typeface="+mj-ea"/>
                <a:ea typeface="+mj-ea"/>
              </a:rPr>
              <a:t>10</a:t>
            </a:r>
            <a:r>
              <a:rPr lang="ko-KR" altLang="en-US" sz="1600" b="1" spc="-133" dirty="0" smtClean="0">
                <a:latin typeface="+mj-ea"/>
                <a:ea typeface="+mj-ea"/>
              </a:rPr>
              <a:t>대 작업</a:t>
            </a:r>
          </a:p>
          <a:p>
            <a:pPr marL="383558" indent="-383558">
              <a:lnSpc>
                <a:spcPct val="150000"/>
              </a:lnSpc>
            </a:pPr>
            <a:endParaRPr lang="ko-KR" altLang="en-US" sz="1600" b="1" spc="-133" dirty="0">
              <a:latin typeface="+mj-ea"/>
              <a:ea typeface="+mj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69913" y="4653930"/>
            <a:ext cx="2714644" cy="6899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altLang="ko-KR" sz="2000" b="1" spc="-133" dirty="0" smtClean="0">
                <a:solidFill>
                  <a:srgbClr val="33CCCC"/>
                </a:solidFill>
                <a:latin typeface="+mj-ea"/>
                <a:ea typeface="+mj-ea"/>
              </a:rPr>
              <a:t>5. </a:t>
            </a:r>
            <a:r>
              <a:rPr lang="ko-KR" altLang="en-US" sz="1600" b="1" spc="-133" dirty="0" smtClean="0">
                <a:latin typeface="+mj-ea"/>
                <a:ea typeface="+mj-ea"/>
              </a:rPr>
              <a:t>재해사례와 예방대책 </a:t>
            </a:r>
          </a:p>
          <a:p>
            <a:pPr marL="383558" indent="-383558">
              <a:lnSpc>
                <a:spcPct val="150000"/>
              </a:lnSpc>
            </a:pPr>
            <a:endParaRPr lang="ko-KR" altLang="en-US" sz="1600" b="1" spc="-133" dirty="0">
              <a:latin typeface="+mj-ea"/>
              <a:ea typeface="+mj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84623" y="1868265"/>
            <a:ext cx="2360304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1. </a:t>
            </a:r>
            <a:r>
              <a:rPr lang="ko-KR" altLang="en-US" sz="1300" b="1" spc="-133" dirty="0" smtClean="0">
                <a:latin typeface="+mn-ea"/>
              </a:rPr>
              <a:t>끼임</a:t>
            </a:r>
            <a:endParaRPr lang="en-US" altLang="ko-KR" sz="1300" b="1" spc="-133" dirty="0" smtClean="0">
              <a:latin typeface="+mn-ea"/>
            </a:endParaRPr>
          </a:p>
          <a:p>
            <a:pPr>
              <a:lnSpc>
                <a:spcPts val="2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2. </a:t>
            </a:r>
            <a:r>
              <a:rPr lang="ko-KR" altLang="en-US" sz="1300" b="1" spc="-133" dirty="0" smtClean="0">
                <a:latin typeface="+mn-ea"/>
              </a:rPr>
              <a:t>떨어짐</a:t>
            </a:r>
          </a:p>
          <a:p>
            <a:pPr>
              <a:lnSpc>
                <a:spcPts val="2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3. </a:t>
            </a:r>
            <a:r>
              <a:rPr lang="ko-KR" altLang="en-US" sz="1300" b="1" spc="-133" dirty="0" smtClean="0">
                <a:latin typeface="+mn-ea"/>
              </a:rPr>
              <a:t>물체에 맞음</a:t>
            </a:r>
            <a:r>
              <a:rPr lang="en-US" altLang="ko-KR" sz="1300" b="1" spc="-133" dirty="0" smtClean="0">
                <a:latin typeface="+mn-ea"/>
              </a:rPr>
              <a:t>, </a:t>
            </a:r>
            <a:r>
              <a:rPr lang="ko-KR" altLang="en-US" sz="1300" b="1" spc="-133" dirty="0" smtClean="0">
                <a:latin typeface="+mn-ea"/>
              </a:rPr>
              <a:t>깔림</a:t>
            </a:r>
            <a:r>
              <a:rPr lang="en-US" altLang="ko-KR" sz="1300" b="1" spc="-133" dirty="0" smtClean="0">
                <a:latin typeface="맑은 고딕"/>
                <a:ea typeface="맑은 고딕"/>
              </a:rPr>
              <a:t>·</a:t>
            </a:r>
            <a:r>
              <a:rPr lang="ko-KR" altLang="en-US" sz="1300" b="1" spc="-133" dirty="0" smtClean="0">
                <a:latin typeface="맑은 고딕"/>
                <a:ea typeface="맑은 고딕"/>
              </a:rPr>
              <a:t>뒤집힘</a:t>
            </a:r>
            <a:endParaRPr lang="ko-KR" altLang="en-US" sz="1300" b="1" spc="-133" dirty="0" smtClean="0">
              <a:latin typeface="+mn-e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84623" y="3069754"/>
            <a:ext cx="3429024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1.  </a:t>
            </a:r>
            <a:r>
              <a:rPr lang="ko-KR" altLang="en-US" sz="1300" b="1" spc="-133" dirty="0" smtClean="0">
                <a:latin typeface="+mn-ea"/>
              </a:rPr>
              <a:t>전기 취급작업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2.  </a:t>
            </a:r>
            <a:r>
              <a:rPr lang="ko-KR" altLang="en-US" sz="1300" b="1" spc="-133" dirty="0" smtClean="0">
                <a:latin typeface="+mn-ea"/>
              </a:rPr>
              <a:t>크레인 취급작업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3.  </a:t>
            </a:r>
            <a:r>
              <a:rPr lang="ko-KR" altLang="en-US" sz="1300" b="1" spc="-133" dirty="0" smtClean="0">
                <a:latin typeface="+mn-ea"/>
              </a:rPr>
              <a:t>지게차 취급작업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4.  </a:t>
            </a:r>
            <a:r>
              <a:rPr lang="ko-KR" altLang="en-US" sz="1300" b="1" spc="-133" dirty="0" smtClean="0">
                <a:latin typeface="+mn-ea"/>
              </a:rPr>
              <a:t>사다리 취급작업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5.  </a:t>
            </a:r>
            <a:r>
              <a:rPr lang="ko-KR" altLang="en-US" sz="1300" b="1" spc="-133" dirty="0" smtClean="0">
                <a:latin typeface="+mn-ea"/>
              </a:rPr>
              <a:t>리프트 취급작업</a:t>
            </a:r>
            <a:endParaRPr lang="en-US" altLang="ko-KR" sz="1300" b="1" spc="-133" dirty="0" smtClean="0">
              <a:latin typeface="+mn-ea"/>
            </a:endParaRPr>
          </a:p>
        </p:txBody>
      </p:sp>
      <p:cxnSp>
        <p:nvCxnSpPr>
          <p:cNvPr id="12" name="직선 연결선 11"/>
          <p:cNvCxnSpPr/>
          <p:nvPr/>
        </p:nvCxnSpPr>
        <p:spPr>
          <a:xfrm rot="5400000">
            <a:off x="1870442" y="3858025"/>
            <a:ext cx="3857652" cy="794"/>
          </a:xfrm>
          <a:prstGeom prst="line">
            <a:avLst/>
          </a:prstGeom>
          <a:ln w="44450">
            <a:solidFill>
              <a:srgbClr val="33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8085151" y="3069754"/>
            <a:ext cx="3000396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6.  </a:t>
            </a:r>
            <a:r>
              <a:rPr lang="ko-KR" altLang="en-US" sz="1300" b="1" spc="-133" dirty="0" smtClean="0">
                <a:latin typeface="+mn-ea"/>
              </a:rPr>
              <a:t>컨베이어 취급작업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7.  </a:t>
            </a:r>
            <a:r>
              <a:rPr lang="ko-KR" altLang="en-US" sz="1300" b="1" spc="-133" dirty="0" smtClean="0">
                <a:latin typeface="+mn-ea"/>
              </a:rPr>
              <a:t>선반 취급작업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8.  </a:t>
            </a:r>
            <a:r>
              <a:rPr lang="ko-KR" altLang="en-US" sz="1300" b="1" spc="-133" dirty="0" smtClean="0">
                <a:latin typeface="+mn-ea"/>
              </a:rPr>
              <a:t>분쇄</a:t>
            </a:r>
            <a:r>
              <a:rPr lang="en-US" altLang="ko-KR" sz="1300" b="1" spc="-133" dirty="0" smtClean="0">
                <a:latin typeface="맑은 고딕"/>
                <a:ea typeface="맑은 고딕"/>
              </a:rPr>
              <a:t>·</a:t>
            </a:r>
            <a:r>
              <a:rPr lang="ko-KR" altLang="en-US" sz="1300" b="1" spc="-133" dirty="0" err="1" smtClean="0">
                <a:latin typeface="맑은 고딕"/>
                <a:ea typeface="맑은 고딕"/>
              </a:rPr>
              <a:t>혼합기</a:t>
            </a:r>
            <a:r>
              <a:rPr lang="ko-KR" altLang="en-US" sz="1300" b="1" spc="-133" dirty="0" smtClean="0">
                <a:latin typeface="맑은 고딕"/>
                <a:ea typeface="맑은 고딕"/>
              </a:rPr>
              <a:t> </a:t>
            </a:r>
            <a:r>
              <a:rPr lang="ko-KR" altLang="en-US" sz="1300" b="1" spc="-133" dirty="0" smtClean="0">
                <a:latin typeface="+mn-ea"/>
              </a:rPr>
              <a:t>취급작업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9.  </a:t>
            </a:r>
            <a:r>
              <a:rPr lang="ko-KR" altLang="en-US" sz="1300" b="1" spc="-133" dirty="0" smtClean="0">
                <a:latin typeface="+mn-ea"/>
              </a:rPr>
              <a:t>성형기 취급작업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10.  </a:t>
            </a:r>
            <a:r>
              <a:rPr lang="ko-KR" altLang="en-US" sz="1300" b="1" spc="-133" dirty="0" smtClean="0">
                <a:latin typeface="+mn-ea"/>
              </a:rPr>
              <a:t>프레스 취급작업</a:t>
            </a:r>
            <a:endParaRPr lang="en-US" altLang="ko-KR" sz="1300" b="1" spc="-133" dirty="0" smtClean="0">
              <a:latin typeface="+mn-e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117071" y="1855725"/>
            <a:ext cx="2360304" cy="5129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4. </a:t>
            </a:r>
            <a:r>
              <a:rPr lang="ko-KR" altLang="en-US" sz="1300" b="1" spc="-133" dirty="0" smtClean="0">
                <a:latin typeface="+mn-ea"/>
              </a:rPr>
              <a:t>부딪힘</a:t>
            </a:r>
            <a:endParaRPr lang="en-US" altLang="ko-KR" sz="1300" b="1" spc="-133" dirty="0" smtClean="0">
              <a:latin typeface="+mn-ea"/>
            </a:endParaRPr>
          </a:p>
          <a:p>
            <a:pPr>
              <a:lnSpc>
                <a:spcPts val="2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5.  </a:t>
            </a:r>
            <a:r>
              <a:rPr lang="ko-KR" altLang="en-US" sz="1300" b="1" spc="-133" dirty="0" smtClean="0">
                <a:latin typeface="+mn-ea"/>
              </a:rPr>
              <a:t>화재</a:t>
            </a:r>
            <a:r>
              <a:rPr lang="en-US" altLang="ko-KR" sz="1300" b="1" spc="-133" dirty="0" smtClean="0">
                <a:latin typeface="맑은 고딕"/>
                <a:ea typeface="맑은 고딕"/>
              </a:rPr>
              <a:t>·</a:t>
            </a:r>
            <a:r>
              <a:rPr lang="ko-KR" altLang="en-US" sz="1300" b="1" spc="-133" dirty="0" smtClean="0">
                <a:latin typeface="맑은 고딕"/>
                <a:ea typeface="맑은 고딕"/>
              </a:rPr>
              <a:t>폭발</a:t>
            </a:r>
            <a:r>
              <a:rPr lang="en-US" altLang="ko-KR" sz="1300" b="1" spc="-133" dirty="0" smtClean="0">
                <a:latin typeface="맑은 고딕"/>
                <a:ea typeface="맑은 고딕"/>
              </a:rPr>
              <a:t>, </a:t>
            </a:r>
            <a:r>
              <a:rPr lang="ko-KR" altLang="en-US" sz="1300" b="1" spc="-133" dirty="0" smtClean="0">
                <a:latin typeface="맑은 고딕"/>
                <a:ea typeface="맑은 고딕"/>
              </a:rPr>
              <a:t>파열</a:t>
            </a:r>
            <a:r>
              <a:rPr lang="en-US" altLang="ko-KR" sz="1300" b="1" spc="-133" dirty="0" smtClean="0">
                <a:latin typeface="맑은 고딕"/>
                <a:ea typeface="맑은 고딕"/>
              </a:rPr>
              <a:t>·</a:t>
            </a:r>
            <a:r>
              <a:rPr lang="ko-KR" altLang="en-US" sz="1300" b="1" spc="-133" dirty="0" smtClean="0">
                <a:latin typeface="맑은 고딕"/>
                <a:ea typeface="맑은 고딕"/>
              </a:rPr>
              <a:t>누출</a:t>
            </a:r>
            <a:endParaRPr lang="en-US" altLang="ko-KR" sz="1300" b="1" spc="-133" dirty="0" smtClean="0">
              <a:latin typeface="+mn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49963" y="5446018"/>
            <a:ext cx="2714644" cy="6899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altLang="ko-KR" sz="2000" b="1" spc="-133" dirty="0" smtClean="0">
                <a:solidFill>
                  <a:srgbClr val="33CCCC"/>
                </a:solidFill>
                <a:latin typeface="+mj-ea"/>
                <a:ea typeface="+mj-ea"/>
              </a:rPr>
              <a:t>6. </a:t>
            </a:r>
            <a:r>
              <a:rPr lang="ko-KR" altLang="en-US" sz="1600" b="1" spc="-133" dirty="0" smtClean="0">
                <a:latin typeface="+mj-ea"/>
                <a:ea typeface="+mj-ea"/>
              </a:rPr>
              <a:t>안전보건 </a:t>
            </a:r>
            <a:r>
              <a:rPr lang="ko-KR" altLang="en-US" sz="1600" b="1" spc="-133" dirty="0" err="1" smtClean="0">
                <a:latin typeface="+mj-ea"/>
                <a:ea typeface="+mj-ea"/>
              </a:rPr>
              <a:t>콘텐츠</a:t>
            </a:r>
            <a:r>
              <a:rPr lang="ko-KR" altLang="en-US" sz="1600" b="1" spc="-133" dirty="0" smtClean="0">
                <a:latin typeface="+mj-ea"/>
                <a:ea typeface="+mj-ea"/>
              </a:rPr>
              <a:t> 활용 가이드 </a:t>
            </a:r>
          </a:p>
          <a:p>
            <a:pPr marL="383558" indent="-383558">
              <a:lnSpc>
                <a:spcPct val="150000"/>
              </a:lnSpc>
            </a:pPr>
            <a:endParaRPr lang="ko-KR" altLang="en-US" sz="1600" b="1" spc="-133" dirty="0"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/>
          <p:cNvGrpSpPr/>
          <p:nvPr/>
        </p:nvGrpSpPr>
        <p:grpSpPr>
          <a:xfrm>
            <a:off x="3227367" y="1565106"/>
            <a:ext cx="8072494" cy="2370544"/>
            <a:chOff x="3227367" y="1707982"/>
            <a:chExt cx="8072494" cy="2370544"/>
          </a:xfrm>
        </p:grpSpPr>
        <p:grpSp>
          <p:nvGrpSpPr>
            <p:cNvPr id="4" name="그룹 3"/>
            <p:cNvGrpSpPr/>
            <p:nvPr/>
          </p:nvGrpSpPr>
          <p:grpSpPr>
            <a:xfrm>
              <a:off x="3441681" y="1786720"/>
              <a:ext cx="7858180" cy="2208788"/>
              <a:chOff x="3441681" y="3072604"/>
              <a:chExt cx="7858180" cy="2208788"/>
            </a:xfrm>
          </p:grpSpPr>
          <p:sp>
            <p:nvSpPr>
              <p:cNvPr id="5" name="대각선 방향의 모서리가 잘린 사각형 4"/>
              <p:cNvSpPr/>
              <p:nvPr/>
            </p:nvSpPr>
            <p:spPr>
              <a:xfrm>
                <a:off x="3441681" y="3072604"/>
                <a:ext cx="7858180" cy="1643074"/>
              </a:xfrm>
              <a:prstGeom prst="snip2DiagRect">
                <a:avLst/>
              </a:prstGeom>
              <a:solidFill>
                <a:srgbClr val="DBFAF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" name="대각선 방향의 모서리가 잘린 사각형 5"/>
              <p:cNvSpPr/>
              <p:nvPr/>
            </p:nvSpPr>
            <p:spPr>
              <a:xfrm>
                <a:off x="3441681" y="3501232"/>
                <a:ext cx="7858180" cy="1780160"/>
              </a:xfrm>
              <a:prstGeom prst="snip2DiagRect">
                <a:avLst/>
              </a:prstGeom>
              <a:solidFill>
                <a:srgbClr val="DBFAF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pic>
          <p:nvPicPr>
            <p:cNvPr id="9" name="그림 8" descr="27-4 박스제목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27367" y="1707982"/>
              <a:ext cx="1071570" cy="578804"/>
            </a:xfrm>
            <a:prstGeom prst="rect">
              <a:avLst/>
            </a:prstGeom>
          </p:spPr>
        </p:pic>
        <p:pic>
          <p:nvPicPr>
            <p:cNvPr id="10" name="그림 9" descr="27-5 박스제목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27367" y="2429662"/>
              <a:ext cx="1071570" cy="578804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3727433" y="2001034"/>
              <a:ext cx="7326006" cy="207749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700"/>
                </a:lnSpc>
                <a:buClr>
                  <a:srgbClr val="0070C0"/>
                </a:buClr>
                <a:buFont typeface="Arial" pitchFamily="34" charset="0"/>
                <a:buChar char="•"/>
              </a:pPr>
              <a:r>
                <a:rPr lang="ko-KR" altLang="en-US" sz="1500" b="1" spc="-133" dirty="0" smtClean="0">
                  <a:latin typeface="+mn-ea"/>
                </a:rPr>
                <a:t>  소화기가 놓여진 장소에는 </a:t>
              </a:r>
              <a:r>
                <a:rPr lang="ko-KR" altLang="en-US" sz="1500" b="1" spc="-133" dirty="0" err="1" smtClean="0">
                  <a:latin typeface="+mn-ea"/>
                </a:rPr>
                <a:t>표시판이</a:t>
              </a:r>
              <a:r>
                <a:rPr lang="ko-KR" altLang="en-US" sz="1500" b="1" spc="-133" dirty="0" smtClean="0">
                  <a:latin typeface="+mn-ea"/>
                </a:rPr>
                <a:t> 부착되어 있으며</a:t>
              </a:r>
              <a:r>
                <a:rPr lang="en-US" altLang="ko-KR" sz="1500" b="1" spc="-133" dirty="0">
                  <a:latin typeface="+mn-ea"/>
                </a:rPr>
                <a:t>,</a:t>
              </a:r>
              <a:r>
                <a:rPr lang="en-US" altLang="ko-KR" sz="1500" b="1" spc="-133" dirty="0" smtClean="0">
                  <a:latin typeface="+mn-ea"/>
                </a:rPr>
                <a:t> </a:t>
              </a:r>
              <a:r>
                <a:rPr lang="ko-KR" altLang="en-US" sz="1500" b="1" spc="-133" dirty="0" smtClean="0">
                  <a:latin typeface="+mn-ea"/>
                </a:rPr>
                <a:t>작업자는 그 위치를 잘 알고 있어야 함</a:t>
              </a:r>
              <a:endParaRPr lang="en-US" altLang="ko-KR" sz="1500" b="1" spc="-133" dirty="0" smtClean="0">
                <a:latin typeface="+mn-ea"/>
              </a:endParaRPr>
            </a:p>
            <a:p>
              <a:pPr>
                <a:lnSpc>
                  <a:spcPts val="2700"/>
                </a:lnSpc>
                <a:buClr>
                  <a:srgbClr val="0070C0"/>
                </a:buClr>
                <a:buFont typeface="Arial" pitchFamily="34" charset="0"/>
                <a:buChar char="•"/>
              </a:pPr>
              <a:endParaRPr lang="en-US" altLang="ko-KR" sz="1500" b="1" spc="-133" dirty="0" smtClean="0">
                <a:latin typeface="+mn-ea"/>
              </a:endParaRPr>
            </a:p>
            <a:p>
              <a:pPr>
                <a:lnSpc>
                  <a:spcPts val="2700"/>
                </a:lnSpc>
                <a:buClr>
                  <a:srgbClr val="0070C0"/>
                </a:buClr>
                <a:buFont typeface="Arial" pitchFamily="34" charset="0"/>
                <a:buChar char="•"/>
              </a:pPr>
              <a:r>
                <a:rPr lang="ko-KR" altLang="en-US" sz="1500" b="1" spc="-133" dirty="0" smtClean="0">
                  <a:latin typeface="+mn-ea"/>
                </a:rPr>
                <a:t>  화재를 발견하면 큰소리를 내고</a:t>
              </a:r>
              <a:r>
                <a:rPr lang="en-US" altLang="ko-KR" sz="1500" b="1" spc="-133" dirty="0" smtClean="0">
                  <a:latin typeface="+mn-ea"/>
                </a:rPr>
                <a:t>, </a:t>
              </a:r>
              <a:r>
                <a:rPr lang="ko-KR" altLang="en-US" sz="1500" b="1" spc="-133" dirty="0" smtClean="0">
                  <a:latin typeface="+mn-ea"/>
                </a:rPr>
                <a:t>혼자서 불을 끄려고 해서는 안됨</a:t>
              </a:r>
              <a:endParaRPr lang="en-US" altLang="ko-KR" sz="1500" b="1" spc="-133" dirty="0" smtClean="0">
                <a:latin typeface="+mn-ea"/>
              </a:endParaRPr>
            </a:p>
            <a:p>
              <a:pPr>
                <a:lnSpc>
                  <a:spcPts val="2700"/>
                </a:lnSpc>
                <a:buClr>
                  <a:srgbClr val="0070C0"/>
                </a:buClr>
                <a:buFont typeface="Arial" pitchFamily="34" charset="0"/>
                <a:buChar char="•"/>
              </a:pPr>
              <a:r>
                <a:rPr lang="ko-KR" altLang="en-US" sz="1500" b="1" spc="-133" dirty="0" smtClean="0">
                  <a:latin typeface="+mn-ea"/>
                </a:rPr>
                <a:t>  화재 보고는 가장 신속하게 한다</a:t>
              </a:r>
              <a:r>
                <a:rPr lang="en-US" altLang="ko-KR" sz="1500" b="1" spc="-133" dirty="0" smtClean="0">
                  <a:latin typeface="+mn-ea"/>
                </a:rPr>
                <a:t>.  </a:t>
              </a:r>
              <a:r>
                <a:rPr lang="ko-KR" altLang="en-US" sz="1500" b="1" spc="-133" dirty="0" smtClean="0">
                  <a:latin typeface="+mn-ea"/>
                </a:rPr>
                <a:t>전화연락 요령 및 비상연락망을 잘 기억할 것</a:t>
              </a:r>
              <a:endParaRPr lang="en-US" altLang="ko-KR" sz="1500" b="1" spc="-133" dirty="0" smtClean="0">
                <a:latin typeface="+mn-ea"/>
              </a:endParaRPr>
            </a:p>
            <a:p>
              <a:pPr>
                <a:lnSpc>
                  <a:spcPts val="2700"/>
                </a:lnSpc>
                <a:buClr>
                  <a:srgbClr val="0070C0"/>
                </a:buClr>
                <a:buFont typeface="Arial" pitchFamily="34" charset="0"/>
                <a:buChar char="•"/>
              </a:pPr>
              <a:r>
                <a:rPr lang="ko-KR" altLang="en-US" sz="1500" b="1" spc="-133" dirty="0" smtClean="0">
                  <a:latin typeface="+mn-ea"/>
                </a:rPr>
                <a:t>  감전을 방지하기 위하여 즉시 부근의 전원스위치를 끄도록 할 것</a:t>
              </a:r>
              <a:endParaRPr lang="en-US" altLang="ko-KR" sz="1500" b="1" spc="-133" dirty="0" smtClean="0">
                <a:latin typeface="+mn-ea"/>
              </a:endParaRPr>
            </a:p>
            <a:p>
              <a:pPr>
                <a:lnSpc>
                  <a:spcPts val="2700"/>
                </a:lnSpc>
                <a:buClr>
                  <a:srgbClr val="0070C0"/>
                </a:buClr>
                <a:buFont typeface="Arial" pitchFamily="34" charset="0"/>
                <a:buChar char="•"/>
              </a:pPr>
              <a:r>
                <a:rPr lang="ko-KR" altLang="en-US" sz="1500" b="1" spc="-133" dirty="0" smtClean="0">
                  <a:latin typeface="+mn-ea"/>
                </a:rPr>
                <a:t>  화재를 </a:t>
              </a:r>
              <a:r>
                <a:rPr lang="ko-KR" altLang="en-US" sz="1500" b="1" spc="-133" dirty="0">
                  <a:latin typeface="+mn-ea"/>
                </a:rPr>
                <a:t>발견하면 경보설비를 작동시키고 큰소리로 다른 사람에게 알린다</a:t>
              </a:r>
              <a:r>
                <a:rPr lang="en-US" altLang="ko-KR" sz="1500" b="1" spc="-133" dirty="0">
                  <a:latin typeface="+mn-ea"/>
                </a:rPr>
                <a:t>.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grpSp>
        <p:nvGrpSpPr>
          <p:cNvPr id="28" name="그룹 27"/>
          <p:cNvGrpSpPr/>
          <p:nvPr/>
        </p:nvGrpSpPr>
        <p:grpSpPr>
          <a:xfrm>
            <a:off x="869913" y="3907835"/>
            <a:ext cx="2041849" cy="379215"/>
            <a:chOff x="869913" y="3907835"/>
            <a:chExt cx="2041849" cy="379215"/>
          </a:xfrm>
        </p:grpSpPr>
        <p:pic>
          <p:nvPicPr>
            <p:cNvPr id="13" name="그림 12" descr="디자인 타이틀 박스_연보라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69913" y="3929860"/>
              <a:ext cx="2041849" cy="357190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1084227" y="3907835"/>
              <a:ext cx="1785950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400"/>
                </a:lnSpc>
                <a:buClr>
                  <a:srgbClr val="33CCCC"/>
                </a:buClr>
              </a:pPr>
              <a:r>
                <a:rPr lang="ko-KR" altLang="en-US" sz="1400" b="1" spc="-133" dirty="0" smtClean="0">
                  <a:solidFill>
                    <a:schemeClr val="bg1"/>
                  </a:solidFill>
                </a:rPr>
                <a:t>올바른 소화기 사용법</a:t>
              </a:r>
              <a:endParaRPr lang="en-US" altLang="ko-KR" sz="1400" b="1" spc="-133" dirty="0" smtClean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15" name="그룹 14"/>
          <p:cNvGrpSpPr/>
          <p:nvPr/>
        </p:nvGrpSpPr>
        <p:grpSpPr>
          <a:xfrm>
            <a:off x="3227367" y="1554544"/>
            <a:ext cx="928694" cy="303614"/>
            <a:chOff x="3298805" y="5072868"/>
            <a:chExt cx="928694" cy="303614"/>
          </a:xfrm>
        </p:grpSpPr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298805" y="5144306"/>
              <a:ext cx="928694" cy="232176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8" name="TextBox 17"/>
            <p:cNvSpPr txBox="1"/>
            <p:nvPr/>
          </p:nvSpPr>
          <p:spPr>
            <a:xfrm>
              <a:off x="3298805" y="5072868"/>
              <a:ext cx="857256" cy="285752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250" b="1" spc="-133" dirty="0" smtClean="0">
                  <a:solidFill>
                    <a:schemeClr val="bg1"/>
                  </a:solidFill>
                </a:rPr>
                <a:t>④ 소화기구</a:t>
              </a:r>
              <a:endParaRPr lang="en-US" altLang="ko-KR" sz="1250" b="1" spc="-133" dirty="0" smtClean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19" name="그룹 18"/>
          <p:cNvGrpSpPr/>
          <p:nvPr/>
        </p:nvGrpSpPr>
        <p:grpSpPr>
          <a:xfrm>
            <a:off x="3227367" y="2268924"/>
            <a:ext cx="1071570" cy="303614"/>
            <a:chOff x="3298805" y="5072868"/>
            <a:chExt cx="928694" cy="303614"/>
          </a:xfrm>
        </p:grpSpPr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298805" y="5144306"/>
              <a:ext cx="928694" cy="232176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1" name="TextBox 20"/>
            <p:cNvSpPr txBox="1"/>
            <p:nvPr/>
          </p:nvSpPr>
          <p:spPr>
            <a:xfrm>
              <a:off x="3298805" y="5072868"/>
              <a:ext cx="928694" cy="285752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250" b="1" spc="-133" dirty="0" smtClean="0">
                  <a:solidFill>
                    <a:schemeClr val="bg1"/>
                  </a:solidFill>
                </a:rPr>
                <a:t>⑤ 불이 </a:t>
              </a:r>
              <a:r>
                <a:rPr lang="ko-KR" altLang="en-US" sz="1250" b="1" spc="-133" dirty="0" err="1" smtClean="0">
                  <a:solidFill>
                    <a:schemeClr val="bg1"/>
                  </a:solidFill>
                </a:rPr>
                <a:t>났을때</a:t>
              </a:r>
              <a:endParaRPr lang="en-US" altLang="ko-KR" sz="1250" b="1" spc="-133" dirty="0" smtClean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27" name="그룹 26"/>
          <p:cNvGrpSpPr/>
          <p:nvPr/>
        </p:nvGrpSpPr>
        <p:grpSpPr>
          <a:xfrm>
            <a:off x="3441682" y="3929860"/>
            <a:ext cx="7858180" cy="2335152"/>
            <a:chOff x="3441682" y="3929860"/>
            <a:chExt cx="7858180" cy="2335152"/>
          </a:xfrm>
        </p:grpSpPr>
        <p:pic>
          <p:nvPicPr>
            <p:cNvPr id="16" name="그림 15" descr="28 소화기 사용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41682" y="3929860"/>
              <a:ext cx="7858180" cy="2335152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3798871" y="5644372"/>
              <a:ext cx="1428760" cy="56252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108000">
                <a:lnSpc>
                  <a:spcPts val="1500"/>
                </a:lnSpc>
                <a:buClr>
                  <a:schemeClr val="bg1"/>
                </a:buClr>
              </a:pPr>
              <a:r>
                <a:rPr lang="ko-KR" altLang="en-US" sz="1200" b="1" spc="-133" dirty="0" smtClean="0">
                  <a:latin typeface="+mn-ea"/>
                </a:rPr>
                <a:t>① 소화기를 </a:t>
              </a:r>
            </a:p>
            <a:p>
              <a:pPr marL="108000">
                <a:lnSpc>
                  <a:spcPts val="1500"/>
                </a:lnSpc>
                <a:buClr>
                  <a:schemeClr val="bg1"/>
                </a:buClr>
              </a:pPr>
              <a:r>
                <a:rPr lang="ko-KR" altLang="en-US" sz="1200" b="1" spc="-133" dirty="0" smtClean="0">
                  <a:latin typeface="+mn-ea"/>
                </a:rPr>
                <a:t>    불이 난 곳으로</a:t>
              </a:r>
            </a:p>
            <a:p>
              <a:pPr marL="108000">
                <a:lnSpc>
                  <a:spcPts val="1500"/>
                </a:lnSpc>
                <a:buClr>
                  <a:schemeClr val="bg1"/>
                </a:buClr>
              </a:pPr>
              <a:r>
                <a:rPr lang="ko-KR" altLang="en-US" sz="1200" b="1" spc="-133" dirty="0" smtClean="0">
                  <a:latin typeface="+mn-ea"/>
                </a:rPr>
                <a:t>    옮긴다</a:t>
              </a:r>
              <a:r>
                <a:rPr lang="en-US" altLang="ko-KR" sz="1200" b="1" spc="-133" dirty="0" smtClean="0">
                  <a:latin typeface="+mn-ea"/>
                </a:rPr>
                <a:t>.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441945" y="5644372"/>
              <a:ext cx="1428760" cy="5000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marL="108000">
                <a:lnSpc>
                  <a:spcPts val="1500"/>
                </a:lnSpc>
                <a:buClr>
                  <a:schemeClr val="bg1"/>
                </a:buClr>
              </a:pPr>
              <a:r>
                <a:rPr lang="ko-KR" altLang="en-US" sz="1200" b="1" spc="-133" dirty="0" smtClean="0">
                  <a:latin typeface="+mn-ea"/>
                </a:rPr>
                <a:t>② 손잡이 부분의 </a:t>
              </a:r>
            </a:p>
            <a:p>
              <a:pPr marL="108000">
                <a:lnSpc>
                  <a:spcPts val="1500"/>
                </a:lnSpc>
                <a:buClr>
                  <a:schemeClr val="bg1"/>
                </a:buClr>
              </a:pPr>
              <a:r>
                <a:rPr lang="ko-KR" altLang="en-US" sz="1200" b="1" spc="-133" dirty="0" smtClean="0">
                  <a:latin typeface="+mn-ea"/>
                </a:rPr>
                <a:t>    안전핀을 뽑는다</a:t>
              </a:r>
              <a:r>
                <a:rPr lang="en-US" altLang="ko-KR" sz="1200" b="1" spc="-133" dirty="0" smtClean="0">
                  <a:latin typeface="+mn-ea"/>
                </a:rPr>
                <a:t>.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7156457" y="5644372"/>
              <a:ext cx="2143140" cy="5000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marL="108000">
                <a:lnSpc>
                  <a:spcPts val="1500"/>
                </a:lnSpc>
                <a:buClr>
                  <a:schemeClr val="bg1"/>
                </a:buClr>
              </a:pPr>
              <a:r>
                <a:rPr lang="ko-KR" altLang="en-US" sz="1200" b="1" spc="-133" dirty="0" smtClean="0">
                  <a:latin typeface="+mn-ea"/>
                </a:rPr>
                <a:t>③ 바람을 등지고 서서 </a:t>
              </a:r>
            </a:p>
            <a:p>
              <a:pPr marL="108000">
                <a:lnSpc>
                  <a:spcPts val="1500"/>
                </a:lnSpc>
                <a:buClr>
                  <a:schemeClr val="bg1"/>
                </a:buClr>
              </a:pPr>
              <a:r>
                <a:rPr lang="ko-KR" altLang="en-US" sz="1200" b="1" spc="-133" dirty="0" smtClean="0">
                  <a:latin typeface="+mn-ea"/>
                </a:rPr>
                <a:t>    호스를 불꽃으로 향하게 한다</a:t>
              </a:r>
              <a:r>
                <a:rPr lang="en-US" altLang="ko-KR" sz="1200" b="1" spc="-133" dirty="0" smtClean="0">
                  <a:latin typeface="+mn-ea"/>
                </a:rPr>
                <a:t>.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9371035" y="5644372"/>
              <a:ext cx="1857388" cy="5000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marL="108000">
                <a:lnSpc>
                  <a:spcPts val="1500"/>
                </a:lnSpc>
                <a:buClr>
                  <a:schemeClr val="bg1"/>
                </a:buClr>
              </a:pPr>
              <a:r>
                <a:rPr lang="ko-KR" altLang="en-US" sz="1200" b="1" spc="-133" dirty="0" smtClean="0">
                  <a:latin typeface="+mn-ea"/>
                </a:rPr>
                <a:t>④ 손잡이를 힘껏 움켜쥐고 </a:t>
              </a:r>
            </a:p>
            <a:p>
              <a:pPr marL="108000">
                <a:lnSpc>
                  <a:spcPts val="1500"/>
                </a:lnSpc>
                <a:buClr>
                  <a:schemeClr val="bg1"/>
                </a:buClr>
              </a:pPr>
              <a:r>
                <a:rPr lang="ko-KR" altLang="en-US" sz="1200" b="1" spc="-133" dirty="0" smtClean="0">
                  <a:latin typeface="+mn-ea"/>
                </a:rPr>
                <a:t>    빗자루로 쓸 듯이 뿌린다</a:t>
              </a:r>
              <a:endParaRPr lang="en-US" altLang="ko-KR" sz="1200" b="1" spc="-133" dirty="0" smtClean="0">
                <a:latin typeface="+mn-ea"/>
              </a:endParaRPr>
            </a:p>
          </p:txBody>
        </p:sp>
      </p:grpSp>
      <p:grpSp>
        <p:nvGrpSpPr>
          <p:cNvPr id="29" name="그룹 28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30" name="직사각형 29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2</a:t>
              </a:r>
              <a:endParaRPr lang="ko-KR" altLang="en-US" sz="3800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안전하고 건강한 직장생활을 위한 가이드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42674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869913" y="1643844"/>
            <a:ext cx="2041849" cy="379215"/>
            <a:chOff x="869913" y="1643844"/>
            <a:chExt cx="2041849" cy="379215"/>
          </a:xfrm>
        </p:grpSpPr>
        <p:pic>
          <p:nvPicPr>
            <p:cNvPr id="4" name="그림 3" descr="디자인 타이틀 박스_연보라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9913" y="1665869"/>
              <a:ext cx="2041849" cy="357190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1084227" y="1643844"/>
              <a:ext cx="1785950" cy="2700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400"/>
                </a:lnSpc>
                <a:buClr>
                  <a:srgbClr val="33CCCC"/>
                </a:buClr>
              </a:pPr>
              <a:r>
                <a:rPr lang="ko-KR" altLang="en-US" sz="1400" b="1" spc="-133" dirty="0" smtClean="0">
                  <a:solidFill>
                    <a:schemeClr val="bg1"/>
                  </a:solidFill>
                </a:rPr>
                <a:t>옥내 소화전 사용법</a:t>
              </a:r>
              <a:endParaRPr lang="en-US" altLang="ko-KR" sz="1400" b="1" spc="-133" dirty="0" smtClean="0">
                <a:solidFill>
                  <a:schemeClr val="bg1"/>
                </a:solidFill>
                <a:latin typeface="+mn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441681" y="1572406"/>
            <a:ext cx="8001056" cy="1077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latin typeface="+mn-ea"/>
              </a:rPr>
              <a:t>  소화전함을 열어 </a:t>
            </a:r>
            <a:r>
              <a:rPr lang="ko-KR" altLang="en-US" sz="1500" b="1" spc="-133" dirty="0" err="1" smtClean="0">
                <a:latin typeface="+mn-ea"/>
              </a:rPr>
              <a:t>관창을</a:t>
            </a:r>
            <a:r>
              <a:rPr lang="ko-KR" altLang="en-US" sz="1500" b="1" spc="-133" dirty="0" smtClean="0">
                <a:latin typeface="+mn-ea"/>
              </a:rPr>
              <a:t> 잡고 적재된 호스를 밖으로 끄집어 낸다</a:t>
            </a:r>
            <a:r>
              <a:rPr lang="en-US" altLang="ko-KR" sz="1500" b="1" spc="-133" dirty="0" smtClean="0">
                <a:latin typeface="+mn-ea"/>
              </a:rPr>
              <a:t>.</a:t>
            </a: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latin typeface="+mn-ea"/>
              </a:rPr>
              <a:t>  소화전밸브를 시계 반대 방향으로 돌려서 개방한다</a:t>
            </a:r>
            <a:r>
              <a:rPr lang="en-US" altLang="ko-KR" sz="1500" b="1" spc="-133" dirty="0" smtClean="0">
                <a:latin typeface="+mn-ea"/>
              </a:rPr>
              <a:t>.</a:t>
            </a: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latin typeface="+mn-ea"/>
              </a:rPr>
              <a:t>  두 손으로 </a:t>
            </a:r>
            <a:r>
              <a:rPr lang="ko-KR" altLang="en-US" sz="1500" b="1" spc="-133" dirty="0" err="1" smtClean="0">
                <a:latin typeface="+mn-ea"/>
              </a:rPr>
              <a:t>관창을</a:t>
            </a:r>
            <a:r>
              <a:rPr lang="ko-KR" altLang="en-US" sz="1500" b="1" spc="-133" dirty="0" smtClean="0">
                <a:latin typeface="+mn-ea"/>
              </a:rPr>
              <a:t> 잡고 불이 난 곳까지 호스를 전개하여 불을 끈다</a:t>
            </a:r>
            <a:r>
              <a:rPr lang="en-US" altLang="ko-KR" sz="1500" b="1" spc="-133" dirty="0" smtClean="0">
                <a:latin typeface="+mn-ea"/>
              </a:rPr>
              <a:t>.</a:t>
            </a:r>
          </a:p>
        </p:txBody>
      </p:sp>
      <p:grpSp>
        <p:nvGrpSpPr>
          <p:cNvPr id="15" name="그룹 14"/>
          <p:cNvGrpSpPr/>
          <p:nvPr/>
        </p:nvGrpSpPr>
        <p:grpSpPr>
          <a:xfrm>
            <a:off x="4156061" y="3001166"/>
            <a:ext cx="4357718" cy="3101185"/>
            <a:chOff x="4156061" y="3001166"/>
            <a:chExt cx="4357718" cy="3101185"/>
          </a:xfrm>
        </p:grpSpPr>
        <p:pic>
          <p:nvPicPr>
            <p:cNvPr id="7" name="그림 6" descr="29 삽화 옥내소화전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27499" y="3001166"/>
              <a:ext cx="3858449" cy="3053844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4156061" y="3715546"/>
              <a:ext cx="1357322" cy="19236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108000">
                <a:lnSpc>
                  <a:spcPts val="1500"/>
                </a:lnSpc>
                <a:buClr>
                  <a:schemeClr val="bg1"/>
                </a:buClr>
              </a:pPr>
              <a:r>
                <a:rPr lang="ko-KR" altLang="en-US" sz="1000" b="1" spc="-133" dirty="0" smtClean="0">
                  <a:latin typeface="+mn-ea"/>
                </a:rPr>
                <a:t>개폐밸브</a:t>
              </a:r>
              <a:r>
                <a:rPr lang="en-US" altLang="ko-KR" sz="1000" b="1" spc="-133" dirty="0" smtClean="0">
                  <a:latin typeface="+mn-ea"/>
                </a:rPr>
                <a:t>(</a:t>
              </a:r>
              <a:r>
                <a:rPr lang="ko-KR" altLang="en-US" sz="1000" b="1" spc="-133" dirty="0" smtClean="0">
                  <a:latin typeface="+mn-ea"/>
                </a:rPr>
                <a:t>앵글밸브</a:t>
              </a:r>
              <a:r>
                <a:rPr lang="en-US" altLang="ko-KR" sz="1000" b="1" spc="-133" dirty="0" smtClean="0">
                  <a:latin typeface="+mn-ea"/>
                </a:rPr>
                <a:t>)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799003" y="3144042"/>
              <a:ext cx="1143008" cy="17222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108000">
                <a:lnSpc>
                  <a:spcPts val="1500"/>
                </a:lnSpc>
                <a:buClr>
                  <a:schemeClr val="bg1"/>
                </a:buClr>
              </a:pPr>
              <a:r>
                <a:rPr lang="ko-KR" altLang="en-US" sz="1000" b="1" spc="-133" dirty="0" smtClean="0">
                  <a:latin typeface="+mn-ea"/>
                </a:rPr>
                <a:t>표시등</a:t>
              </a:r>
              <a:r>
                <a:rPr lang="en-US" altLang="ko-KR" sz="1000" b="1" spc="-133" dirty="0" smtClean="0">
                  <a:latin typeface="+mn-ea"/>
                </a:rPr>
                <a:t>(</a:t>
              </a:r>
              <a:r>
                <a:rPr lang="ko-KR" altLang="en-US" sz="1000" b="1" spc="-133" dirty="0" smtClean="0">
                  <a:latin typeface="+mn-ea"/>
                </a:rPr>
                <a:t>적색</a:t>
              </a:r>
              <a:r>
                <a:rPr lang="en-US" altLang="ko-KR" sz="1000" b="1" spc="-133" dirty="0" smtClean="0">
                  <a:latin typeface="+mn-ea"/>
                </a:rPr>
                <a:t>)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870573" y="3001167"/>
              <a:ext cx="785818" cy="19236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108000">
                <a:lnSpc>
                  <a:spcPts val="1500"/>
                </a:lnSpc>
                <a:buClr>
                  <a:schemeClr val="bg1"/>
                </a:buClr>
              </a:pPr>
              <a:r>
                <a:rPr lang="en-US" altLang="ko-KR" sz="1000" b="1" spc="-133" dirty="0" smtClean="0">
                  <a:latin typeface="+mn-ea"/>
                </a:rPr>
                <a:t>P</a:t>
              </a:r>
              <a:r>
                <a:rPr lang="ko-KR" altLang="en-US" sz="1000" b="1" spc="-133" dirty="0" smtClean="0">
                  <a:latin typeface="+mn-ea"/>
                </a:rPr>
                <a:t>형 발신기</a:t>
              </a:r>
              <a:endParaRPr lang="en-US" altLang="ko-KR" sz="1000" b="1" spc="-133" dirty="0" smtClean="0">
                <a:latin typeface="+mn-ea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584953" y="3144043"/>
              <a:ext cx="1000132" cy="19236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108000">
                <a:lnSpc>
                  <a:spcPts val="1500"/>
                </a:lnSpc>
                <a:buClr>
                  <a:schemeClr val="bg1"/>
                </a:buClr>
              </a:pPr>
              <a:r>
                <a:rPr lang="ko-KR" altLang="en-US" sz="1000" b="1" spc="-133" dirty="0" smtClean="0">
                  <a:latin typeface="+mn-ea"/>
                </a:rPr>
                <a:t>음향장치</a:t>
              </a:r>
              <a:r>
                <a:rPr lang="en-US" altLang="ko-KR" sz="1000" b="1" spc="-133" dirty="0" smtClean="0">
                  <a:latin typeface="+mn-ea"/>
                </a:rPr>
                <a:t>(</a:t>
              </a:r>
              <a:r>
                <a:rPr lang="ko-KR" altLang="en-US" sz="1000" b="1" spc="-133" dirty="0" smtClean="0">
                  <a:latin typeface="+mn-ea"/>
                </a:rPr>
                <a:t>내장</a:t>
              </a:r>
              <a:r>
                <a:rPr lang="en-US" altLang="ko-KR" sz="1000" b="1" spc="-133" dirty="0" smtClean="0">
                  <a:latin typeface="+mn-ea"/>
                </a:rPr>
                <a:t>)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370771" y="4215612"/>
              <a:ext cx="1000132" cy="19236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108000">
                <a:lnSpc>
                  <a:spcPts val="1500"/>
                </a:lnSpc>
                <a:buClr>
                  <a:schemeClr val="bg1"/>
                </a:buClr>
              </a:pPr>
              <a:r>
                <a:rPr lang="ko-KR" altLang="en-US" sz="1000" b="1" spc="-133" dirty="0" smtClean="0">
                  <a:latin typeface="+mn-ea"/>
                </a:rPr>
                <a:t>노즐</a:t>
              </a:r>
              <a:r>
                <a:rPr lang="en-US" altLang="ko-KR" sz="1000" b="1" dirty="0" smtClean="0">
                  <a:latin typeface="+mn-ea"/>
                </a:rPr>
                <a:t>(13mm)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584953" y="5930124"/>
              <a:ext cx="1928826" cy="17222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108000">
                <a:lnSpc>
                  <a:spcPts val="1500"/>
                </a:lnSpc>
                <a:buClr>
                  <a:schemeClr val="bg1"/>
                </a:buClr>
              </a:pPr>
              <a:r>
                <a:rPr lang="ko-KR" altLang="en-US" sz="1000" b="1" spc="-133" dirty="0" smtClean="0">
                  <a:latin typeface="+mn-ea"/>
                </a:rPr>
                <a:t>호스</a:t>
              </a:r>
              <a:r>
                <a:rPr lang="en-US" altLang="ko-KR" sz="1000" b="1" dirty="0" smtClean="0">
                  <a:latin typeface="+mn-ea"/>
                </a:rPr>
                <a:t>(40mm×15mm×2</a:t>
              </a:r>
              <a:r>
                <a:rPr lang="ko-KR" altLang="en-US" sz="1000" b="1" dirty="0" smtClean="0">
                  <a:latin typeface="+mn-ea"/>
                </a:rPr>
                <a:t>개</a:t>
              </a:r>
              <a:r>
                <a:rPr lang="en-US" altLang="ko-KR" sz="1000" b="1" dirty="0" smtClean="0">
                  <a:latin typeface="+mn-ea"/>
                </a:rPr>
                <a:t>)</a:t>
              </a:r>
            </a:p>
          </p:txBody>
        </p:sp>
      </p:grpSp>
      <p:grpSp>
        <p:nvGrpSpPr>
          <p:cNvPr id="16" name="그룹 1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7" name="직사각형 16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2</a:t>
              </a:r>
              <a:endParaRPr lang="ko-KR" altLang="en-US" sz="380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안전하고 건강한 직장생활을 위한 가이드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618762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358092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  <a:latin typeface="+mj-ea"/>
                <a:ea typeface="+mj-ea"/>
              </a:rPr>
              <a:t>13.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화학물질 안전보건</a:t>
            </a:r>
            <a:endParaRPr lang="ko-KR" altLang="en-US" sz="21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70243" y="1482802"/>
            <a:ext cx="8072493" cy="49013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    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물질안전보건자료</a:t>
            </a:r>
            <a:r>
              <a:rPr lang="en-US" altLang="ko-KR" sz="1500" dirty="0" smtClean="0">
                <a:solidFill>
                  <a:srgbClr val="666699"/>
                </a:solidFill>
              </a:rPr>
              <a:t>(MSDS, Material Safety Data Sheet)</a:t>
            </a:r>
            <a:r>
              <a:rPr lang="ko-KR" altLang="en-US" sz="1500" b="1" spc="-133" dirty="0" smtClean="0">
                <a:solidFill>
                  <a:srgbClr val="666699"/>
                </a:solidFill>
              </a:rPr>
              <a:t>란</a:t>
            </a:r>
            <a:r>
              <a:rPr lang="en-US" altLang="ko-KR" sz="1500" b="1" spc="-133" dirty="0" smtClean="0">
                <a:solidFill>
                  <a:srgbClr val="666699"/>
                </a:solidFill>
              </a:rPr>
              <a:t>?</a:t>
            </a:r>
            <a:endParaRPr lang="en-US" altLang="ko-KR" sz="1500" b="1" spc="-133" dirty="0" smtClean="0">
              <a:latin typeface="+mn-ea"/>
            </a:endParaRPr>
          </a:p>
          <a:p>
            <a:pPr marL="252000" latinLnBrk="0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 smtClean="0">
                <a:latin typeface="+mn-ea"/>
              </a:rPr>
              <a:t>  </a:t>
            </a:r>
            <a:r>
              <a:rPr lang="ko-KR" altLang="en-US" sz="1500" b="1" spc="-133" dirty="0">
                <a:latin typeface="+mn-ea"/>
              </a:rPr>
              <a:t>약국에서 약을 구입하면 봉투에 약의 성상이나 복용법</a:t>
            </a:r>
            <a:r>
              <a:rPr lang="en-US" altLang="ko-KR" sz="1500" b="1" spc="-133" dirty="0">
                <a:latin typeface="+mn-ea"/>
              </a:rPr>
              <a:t>, </a:t>
            </a:r>
            <a:r>
              <a:rPr lang="ko-KR" altLang="en-US" sz="1500" b="1" spc="-133" dirty="0">
                <a:latin typeface="+mn-ea"/>
              </a:rPr>
              <a:t>독성에 관한 정보가 있듯이 </a:t>
            </a:r>
            <a:r>
              <a:rPr lang="ko-KR" altLang="en-US" sz="1500" b="1" spc="-133" dirty="0" err="1">
                <a:latin typeface="+mn-ea"/>
              </a:rPr>
              <a:t>유해성ㆍ위험성</a:t>
            </a:r>
            <a:r>
              <a:rPr lang="ko-KR" altLang="en-US" sz="1500" b="1" spc="-133" dirty="0">
                <a:latin typeface="+mn-ea"/>
              </a:rPr>
              <a:t> </a:t>
            </a:r>
            <a:r>
              <a:rPr lang="en-US" altLang="ko-KR" sz="1500" b="1" spc="-133" dirty="0" smtClean="0">
                <a:latin typeface="+mn-ea"/>
              </a:rPr>
              <a:t>,                    </a:t>
            </a:r>
          </a:p>
          <a:p>
            <a:pPr marL="252000" latinLnBrk="0">
              <a:lnSpc>
                <a:spcPct val="150000"/>
              </a:lnSpc>
              <a:buClr>
                <a:srgbClr val="33CCCC"/>
              </a:buClr>
            </a:pPr>
            <a:r>
              <a:rPr lang="en-US" altLang="ko-KR" sz="1500" b="1" spc="-133" dirty="0">
                <a:latin typeface="+mn-ea"/>
              </a:rPr>
              <a:t> </a:t>
            </a:r>
            <a:r>
              <a:rPr lang="en-US" altLang="ko-KR" sz="1500" b="1" spc="-133" dirty="0" smtClean="0">
                <a:latin typeface="+mn-ea"/>
              </a:rPr>
              <a:t>   </a:t>
            </a:r>
            <a:r>
              <a:rPr lang="ko-KR" altLang="en-US" sz="1500" b="1" spc="-133" dirty="0" smtClean="0">
                <a:latin typeface="+mn-ea"/>
              </a:rPr>
              <a:t>취급방법 등 정보를 상세하게 설명해주는 자료</a:t>
            </a:r>
            <a:endParaRPr lang="en-US" altLang="ko-KR" sz="1500" b="1" spc="-133" dirty="0" smtClean="0">
              <a:latin typeface="+mn-ea"/>
            </a:endParaRPr>
          </a:p>
          <a:p>
            <a:pPr marL="252000" latinLnBrk="0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endParaRPr lang="en-US" altLang="ko-KR" sz="1500" b="1" spc="-133" dirty="0" smtClean="0">
              <a:latin typeface="+mn-ea"/>
            </a:endParaRPr>
          </a:p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     MSDS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구성항목</a:t>
            </a:r>
            <a:endParaRPr lang="en-US" altLang="ko-KR" sz="1800" b="1" spc="-133" dirty="0" smtClean="0">
              <a:latin typeface="+mn-ea"/>
            </a:endParaRPr>
          </a:p>
          <a:p>
            <a:pPr marL="252000" latinLnBrk="0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 smtClean="0">
                <a:latin typeface="+mn-ea"/>
              </a:rPr>
              <a:t>   </a:t>
            </a:r>
            <a:r>
              <a:rPr lang="en-US" altLang="ko-KR" sz="1500" b="1" spc="-133" dirty="0" smtClean="0">
                <a:latin typeface="+mn-ea"/>
              </a:rPr>
              <a:t>MSDS</a:t>
            </a:r>
            <a:r>
              <a:rPr lang="ko-KR" altLang="en-US" sz="1500" b="1" spc="-133" dirty="0" smtClean="0">
                <a:latin typeface="+mn-ea"/>
              </a:rPr>
              <a:t>는 화학물질별로 </a:t>
            </a:r>
            <a:r>
              <a:rPr lang="ko-KR" altLang="en-US" sz="1500" b="1" spc="-133" dirty="0" err="1" smtClean="0">
                <a:latin typeface="+mn-ea"/>
              </a:rPr>
              <a:t>제조ㆍ공급자</a:t>
            </a:r>
            <a:r>
              <a:rPr lang="ko-KR" altLang="en-US" sz="1500" b="1" spc="-133" dirty="0" smtClean="0">
                <a:latin typeface="+mn-ea"/>
              </a:rPr>
              <a:t> 정보</a:t>
            </a:r>
            <a:r>
              <a:rPr lang="en-US" altLang="ko-KR" sz="1500" b="1" spc="-133" dirty="0" smtClean="0">
                <a:latin typeface="+mn-ea"/>
              </a:rPr>
              <a:t>, </a:t>
            </a:r>
            <a:r>
              <a:rPr lang="ko-KR" altLang="en-US" sz="1500" b="1" spc="-133" dirty="0" err="1" smtClean="0">
                <a:latin typeface="+mn-ea"/>
              </a:rPr>
              <a:t>유해성ㆍ위험성</a:t>
            </a:r>
            <a:r>
              <a:rPr lang="ko-KR" altLang="en-US" sz="1500" b="1" spc="-133" dirty="0" smtClean="0">
                <a:latin typeface="+mn-ea"/>
              </a:rPr>
              <a:t> 정보</a:t>
            </a:r>
            <a:r>
              <a:rPr lang="en-US" altLang="ko-KR" sz="1500" b="1" spc="-133" dirty="0" smtClean="0">
                <a:latin typeface="+mn-ea"/>
              </a:rPr>
              <a:t>, </a:t>
            </a:r>
            <a:r>
              <a:rPr lang="ko-KR" altLang="en-US" sz="1500" b="1" spc="-133" dirty="0" err="1" smtClean="0">
                <a:latin typeface="+mn-ea"/>
              </a:rPr>
              <a:t>물리ㆍ화학적</a:t>
            </a:r>
            <a:r>
              <a:rPr lang="ko-KR" altLang="en-US" sz="1500" b="1" spc="-133" dirty="0" smtClean="0">
                <a:latin typeface="+mn-ea"/>
              </a:rPr>
              <a:t> 성질</a:t>
            </a:r>
            <a:r>
              <a:rPr lang="en-US" altLang="ko-KR" sz="1500" b="1" spc="-133" dirty="0" smtClean="0">
                <a:latin typeface="+mn-ea"/>
              </a:rPr>
              <a:t>, </a:t>
            </a:r>
            <a:r>
              <a:rPr lang="ko-KR" altLang="en-US" sz="1500" b="1" spc="-133" dirty="0" err="1" smtClean="0">
                <a:latin typeface="+mn-ea"/>
              </a:rPr>
              <a:t>사고시</a:t>
            </a:r>
            <a:r>
              <a:rPr lang="ko-KR" altLang="en-US" sz="1500" b="1" spc="-133" dirty="0" smtClean="0">
                <a:latin typeface="+mn-ea"/>
              </a:rPr>
              <a:t> </a:t>
            </a:r>
            <a:r>
              <a:rPr lang="en-US" altLang="ko-KR" sz="1500" b="1" spc="-133" dirty="0" smtClean="0">
                <a:latin typeface="+mn-ea"/>
              </a:rPr>
              <a:t/>
            </a:r>
            <a:br>
              <a:rPr lang="en-US" altLang="ko-KR" sz="1500" b="1" spc="-133" dirty="0" smtClean="0">
                <a:latin typeface="+mn-ea"/>
              </a:rPr>
            </a:br>
            <a:r>
              <a:rPr lang="en-US" altLang="ko-KR" sz="1500" b="1" spc="-133" dirty="0" smtClean="0">
                <a:latin typeface="+mn-ea"/>
              </a:rPr>
              <a:t>    </a:t>
            </a:r>
            <a:r>
              <a:rPr lang="ko-KR" altLang="en-US" sz="1500" b="1" spc="-133" dirty="0" smtClean="0">
                <a:latin typeface="+mn-ea"/>
              </a:rPr>
              <a:t>대처방법</a:t>
            </a:r>
            <a:r>
              <a:rPr lang="en-US" altLang="ko-KR" sz="1500" b="1" spc="-133" dirty="0" smtClean="0">
                <a:latin typeface="+mn-ea"/>
              </a:rPr>
              <a:t>, </a:t>
            </a:r>
            <a:r>
              <a:rPr lang="ko-KR" altLang="en-US" sz="1500" b="1" spc="-133" dirty="0" err="1" smtClean="0">
                <a:latin typeface="+mn-ea"/>
              </a:rPr>
              <a:t>취급ㆍ저장에</a:t>
            </a:r>
            <a:r>
              <a:rPr lang="ko-KR" altLang="en-US" sz="1500" b="1" spc="-133" dirty="0" smtClean="0">
                <a:latin typeface="+mn-ea"/>
              </a:rPr>
              <a:t> 관한 정보</a:t>
            </a:r>
            <a:r>
              <a:rPr lang="en-US" altLang="ko-KR" sz="1500" b="1" spc="-133" dirty="0" smtClean="0">
                <a:latin typeface="+mn-ea"/>
              </a:rPr>
              <a:t>, </a:t>
            </a:r>
            <a:r>
              <a:rPr lang="ko-KR" altLang="en-US" sz="1500" b="1" spc="-133" dirty="0" err="1" smtClean="0">
                <a:latin typeface="+mn-ea"/>
              </a:rPr>
              <a:t>운송ㆍ</a:t>
            </a:r>
            <a:r>
              <a:rPr lang="ko-KR" altLang="en-US" sz="1500" b="1" spc="-133" dirty="0" smtClean="0">
                <a:latin typeface="+mn-ea"/>
              </a:rPr>
              <a:t> 폐기에 대한 정보 등을 포함하여 </a:t>
            </a:r>
            <a:r>
              <a:rPr lang="en-US" altLang="ko-KR" sz="1500" b="1" spc="-133" dirty="0" smtClean="0">
                <a:latin typeface="+mn-ea"/>
              </a:rPr>
              <a:t>16</a:t>
            </a:r>
            <a:r>
              <a:rPr lang="ko-KR" altLang="en-US" sz="1500" b="1" spc="-133" dirty="0" smtClean="0">
                <a:latin typeface="+mn-ea"/>
              </a:rPr>
              <a:t>개 항목으로 </a:t>
            </a:r>
            <a:r>
              <a:rPr lang="en-US" altLang="ko-KR" sz="1500" b="1" spc="-133" dirty="0" smtClean="0">
                <a:latin typeface="+mn-ea"/>
              </a:rPr>
              <a:t/>
            </a:r>
            <a:br>
              <a:rPr lang="en-US" altLang="ko-KR" sz="1500" b="1" spc="-133" dirty="0" smtClean="0">
                <a:latin typeface="+mn-ea"/>
              </a:rPr>
            </a:br>
            <a:r>
              <a:rPr lang="en-US" altLang="ko-KR" sz="1500" b="1" spc="-133" dirty="0" smtClean="0">
                <a:latin typeface="+mn-ea"/>
              </a:rPr>
              <a:t>    </a:t>
            </a:r>
            <a:r>
              <a:rPr lang="ko-KR" altLang="en-US" sz="1500" b="1" spc="-133" dirty="0" smtClean="0">
                <a:latin typeface="+mn-ea"/>
              </a:rPr>
              <a:t>작성되어 있다</a:t>
            </a:r>
            <a:r>
              <a:rPr lang="en-US" altLang="ko-KR" sz="1500" b="1" spc="-133" dirty="0" smtClean="0">
                <a:latin typeface="+mn-ea"/>
              </a:rPr>
              <a:t>.</a:t>
            </a:r>
          </a:p>
          <a:p>
            <a:pPr marL="252000" latinLnBrk="0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endParaRPr lang="en-US" altLang="ko-KR" sz="1500" b="1" spc="-133" dirty="0" smtClean="0">
              <a:latin typeface="+mn-ea"/>
            </a:endParaRPr>
          </a:p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 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사업주 준수사항</a:t>
            </a:r>
            <a:endParaRPr lang="en-US" altLang="ko-KR" sz="1800" b="1" spc="-133" dirty="0" smtClean="0">
              <a:latin typeface="+mn-ea"/>
            </a:endParaRPr>
          </a:p>
          <a:p>
            <a:pPr marL="252000" latinLnBrk="0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 smtClean="0">
                <a:latin typeface="+mn-ea"/>
              </a:rPr>
              <a:t>  </a:t>
            </a:r>
            <a:r>
              <a:rPr lang="en-US" altLang="ko-KR" sz="1500" b="1" spc="-133" dirty="0" smtClean="0">
                <a:latin typeface="+mn-ea"/>
              </a:rPr>
              <a:t>MSDS </a:t>
            </a:r>
            <a:r>
              <a:rPr lang="ko-KR" altLang="en-US" sz="1500" b="1" spc="-133" dirty="0" err="1" smtClean="0">
                <a:latin typeface="+mn-ea"/>
              </a:rPr>
              <a:t>게시ㆍ비치</a:t>
            </a:r>
            <a:r>
              <a:rPr lang="ko-KR" altLang="en-US" sz="1500" b="1" spc="-133" dirty="0" smtClean="0">
                <a:latin typeface="+mn-ea"/>
              </a:rPr>
              <a:t> 및 </a:t>
            </a:r>
            <a:r>
              <a:rPr lang="ko-KR" altLang="en-US" sz="1500" b="1" spc="-133" dirty="0" err="1" smtClean="0">
                <a:latin typeface="+mn-ea"/>
              </a:rPr>
              <a:t>작업공정별</a:t>
            </a:r>
            <a:r>
              <a:rPr lang="ko-KR" altLang="en-US" sz="1500" b="1" spc="-133" dirty="0" smtClean="0">
                <a:latin typeface="+mn-ea"/>
              </a:rPr>
              <a:t> 관리요령 게시</a:t>
            </a:r>
          </a:p>
          <a:p>
            <a:pPr marL="252000" latinLnBrk="0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en-US" altLang="ko-KR" sz="1500" b="1" spc="-133" dirty="0" smtClean="0">
                <a:latin typeface="+mn-ea"/>
              </a:rPr>
              <a:t>  MSDS </a:t>
            </a:r>
            <a:r>
              <a:rPr lang="ko-KR" altLang="en-US" sz="1500" b="1" spc="-133" dirty="0" smtClean="0">
                <a:latin typeface="+mn-ea"/>
              </a:rPr>
              <a:t>교육 실시</a:t>
            </a:r>
          </a:p>
          <a:p>
            <a:pPr marL="252000" latinLnBrk="0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 smtClean="0">
                <a:latin typeface="+mn-ea"/>
              </a:rPr>
              <a:t>  경고표지 부착</a:t>
            </a:r>
            <a:endParaRPr lang="en-US" altLang="ko-KR" sz="1500" b="1" spc="-133" dirty="0" smtClean="0">
              <a:latin typeface="+mn-ea"/>
            </a:endParaRPr>
          </a:p>
        </p:txBody>
      </p:sp>
      <p:pic>
        <p:nvPicPr>
          <p:cNvPr id="7" name="그림 6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1643844"/>
            <a:ext cx="142876" cy="142876"/>
          </a:xfrm>
          <a:prstGeom prst="rect">
            <a:avLst/>
          </a:prstGeom>
        </p:spPr>
      </p:pic>
      <p:pic>
        <p:nvPicPr>
          <p:cNvPr id="8" name="그림 7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3144042"/>
            <a:ext cx="142876" cy="142876"/>
          </a:xfrm>
          <a:prstGeom prst="rect">
            <a:avLst/>
          </a:prstGeom>
        </p:spPr>
      </p:pic>
      <p:pic>
        <p:nvPicPr>
          <p:cNvPr id="9" name="그림 8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5001430"/>
            <a:ext cx="142876" cy="142876"/>
          </a:xfrm>
          <a:prstGeom prst="rect">
            <a:avLst/>
          </a:prstGeom>
        </p:spPr>
      </p:pic>
      <p:grpSp>
        <p:nvGrpSpPr>
          <p:cNvPr id="10" name="그룹 9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1" name="직사각형 10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2</a:t>
              </a:r>
              <a:endParaRPr lang="ko-KR" altLang="en-US" sz="38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안전하고 건강한 직장생활을 위한 가이드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485040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1643844"/>
            <a:ext cx="142876" cy="14287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441682" y="1500968"/>
            <a:ext cx="8072493" cy="268535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   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근로자 준수사항</a:t>
            </a:r>
            <a:endParaRPr lang="en-US" altLang="ko-KR" sz="1800" b="1" spc="-133" dirty="0" smtClean="0">
              <a:latin typeface="+mn-ea"/>
            </a:endParaRPr>
          </a:p>
          <a:p>
            <a:pPr marL="252000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 smtClean="0">
                <a:latin typeface="+mn-ea"/>
              </a:rPr>
              <a:t>  사용하는 화학물질에 대하여 취급하기 전에 반드시 </a:t>
            </a:r>
            <a:r>
              <a:rPr lang="en-US" altLang="ko-KR" sz="1500" b="1" spc="-133" dirty="0" smtClean="0">
                <a:latin typeface="+mn-ea"/>
              </a:rPr>
              <a:t>MSDS </a:t>
            </a:r>
            <a:r>
              <a:rPr lang="ko-KR" altLang="en-US" sz="1500" b="1" spc="-133" dirty="0" smtClean="0">
                <a:latin typeface="+mn-ea"/>
              </a:rPr>
              <a:t>교육 이수</a:t>
            </a:r>
            <a:endParaRPr lang="en-US" altLang="ko-KR" sz="1500" b="1" spc="-133" dirty="0" smtClean="0">
              <a:latin typeface="+mn-ea"/>
            </a:endParaRPr>
          </a:p>
          <a:p>
            <a:pPr marL="252000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</a:pPr>
            <a:r>
              <a:rPr lang="en-US" altLang="ko-KR" sz="1500" b="1" spc="-133" dirty="0" smtClean="0">
                <a:latin typeface="+mn-ea"/>
              </a:rPr>
              <a:t>    - </a:t>
            </a:r>
            <a:r>
              <a:rPr lang="ko-KR" altLang="en-US" sz="1500" b="1" spc="-133" dirty="0" smtClean="0">
                <a:latin typeface="+mn-ea"/>
              </a:rPr>
              <a:t>교육내용 </a:t>
            </a:r>
            <a:r>
              <a:rPr lang="en-US" altLang="ko-KR" sz="1500" b="1" spc="-133" dirty="0" smtClean="0">
                <a:latin typeface="+mn-ea"/>
              </a:rPr>
              <a:t>: </a:t>
            </a:r>
            <a:r>
              <a:rPr lang="ko-KR" altLang="en-US" sz="1400" spc="-133" dirty="0" smtClean="0">
                <a:latin typeface="+mn-ea"/>
              </a:rPr>
              <a:t>해당 화학물질의 </a:t>
            </a:r>
            <a:r>
              <a:rPr lang="ko-KR" altLang="en-US" sz="1400" spc="-133" dirty="0" err="1" smtClean="0">
                <a:latin typeface="+mn-ea"/>
              </a:rPr>
              <a:t>유해성ㆍ위험성</a:t>
            </a:r>
            <a:r>
              <a:rPr lang="en-US" altLang="ko-KR" sz="1400" spc="-133" dirty="0" smtClean="0">
                <a:latin typeface="+mn-ea"/>
              </a:rPr>
              <a:t>, </a:t>
            </a:r>
            <a:r>
              <a:rPr lang="ko-KR" altLang="en-US" sz="1400" spc="-133" dirty="0" smtClean="0">
                <a:latin typeface="+mn-ea"/>
              </a:rPr>
              <a:t>취급상의 주의사항</a:t>
            </a:r>
            <a:r>
              <a:rPr lang="en-US" altLang="ko-KR" sz="1400" spc="-133" dirty="0" smtClean="0">
                <a:latin typeface="+mn-ea"/>
              </a:rPr>
              <a:t>, </a:t>
            </a:r>
            <a:r>
              <a:rPr lang="ko-KR" altLang="en-US" sz="1400" spc="-133" dirty="0" smtClean="0">
                <a:latin typeface="+mn-ea"/>
              </a:rPr>
              <a:t>적절한 보호구</a:t>
            </a:r>
            <a:r>
              <a:rPr lang="en-US" altLang="ko-KR" sz="1400" spc="-133" dirty="0" smtClean="0">
                <a:latin typeface="+mn-ea"/>
              </a:rPr>
              <a:t>, </a:t>
            </a:r>
            <a:r>
              <a:rPr lang="ko-KR" altLang="en-US" sz="1400" spc="-133" dirty="0" err="1" smtClean="0">
                <a:latin typeface="+mn-ea"/>
              </a:rPr>
              <a:t>사고시</a:t>
            </a:r>
            <a:r>
              <a:rPr lang="ko-KR" altLang="en-US" sz="1400" spc="-133" dirty="0" smtClean="0">
                <a:latin typeface="+mn-ea"/>
              </a:rPr>
              <a:t> 대처방법 등</a:t>
            </a:r>
          </a:p>
          <a:p>
            <a:pPr marL="252000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 smtClean="0">
                <a:latin typeface="+mn-ea"/>
              </a:rPr>
              <a:t>  화학물질을 </a:t>
            </a:r>
            <a:r>
              <a:rPr lang="ko-KR" altLang="en-US" sz="1500" b="1" spc="-133" dirty="0" err="1" smtClean="0">
                <a:latin typeface="+mn-ea"/>
              </a:rPr>
              <a:t>소분용기에</a:t>
            </a:r>
            <a:r>
              <a:rPr lang="ko-KR" altLang="en-US" sz="1500" b="1" spc="-133" dirty="0" smtClean="0">
                <a:latin typeface="+mn-ea"/>
              </a:rPr>
              <a:t> 덜어서 사용하는 경우 </a:t>
            </a:r>
            <a:r>
              <a:rPr lang="ko-KR" altLang="en-US" sz="1500" b="1" spc="-133" dirty="0" err="1" smtClean="0">
                <a:latin typeface="+mn-ea"/>
              </a:rPr>
              <a:t>소분용기에</a:t>
            </a:r>
            <a:r>
              <a:rPr lang="ko-KR" altLang="en-US" sz="1500" b="1" spc="-133" dirty="0" smtClean="0">
                <a:latin typeface="+mn-ea"/>
              </a:rPr>
              <a:t> 경고표지 부착</a:t>
            </a:r>
            <a:endParaRPr lang="en-US" altLang="ko-KR" sz="1500" b="1" spc="-133" dirty="0" smtClean="0">
              <a:latin typeface="+mn-ea"/>
            </a:endParaRPr>
          </a:p>
          <a:p>
            <a:pPr marL="252000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en-US" altLang="ko-KR" sz="1500" b="1" spc="-133" dirty="0" smtClean="0">
                <a:latin typeface="+mn-ea"/>
              </a:rPr>
              <a:t>  </a:t>
            </a:r>
            <a:r>
              <a:rPr lang="ko-KR" altLang="en-US" sz="1500" b="1" spc="-133" dirty="0" err="1" smtClean="0">
                <a:latin typeface="+mn-ea"/>
              </a:rPr>
              <a:t>작업공정별</a:t>
            </a:r>
            <a:r>
              <a:rPr lang="ko-KR" altLang="en-US" sz="1500" b="1" spc="-133" dirty="0" smtClean="0">
                <a:latin typeface="+mn-ea"/>
              </a:rPr>
              <a:t> 관리요령을 준수하여 작업</a:t>
            </a:r>
            <a:endParaRPr lang="en-US" altLang="ko-KR" sz="1500" b="1" spc="-133" dirty="0" smtClean="0">
              <a:latin typeface="+mn-ea"/>
            </a:endParaRPr>
          </a:p>
          <a:p>
            <a:pPr marL="252000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en-US" altLang="ko-KR" sz="1500" b="1" spc="-133" dirty="0" smtClean="0">
                <a:latin typeface="+mn-ea"/>
              </a:rPr>
              <a:t>  </a:t>
            </a:r>
            <a:r>
              <a:rPr lang="ko-KR" altLang="en-US" sz="1500" b="1" spc="-133" dirty="0" smtClean="0">
                <a:latin typeface="+mn-ea"/>
              </a:rPr>
              <a:t>화학물질을 취급하기 전에 </a:t>
            </a:r>
            <a:r>
              <a:rPr lang="en-US" altLang="ko-KR" sz="1500" b="1" spc="-133" dirty="0" smtClean="0">
                <a:latin typeface="+mn-ea"/>
              </a:rPr>
              <a:t>MSDS</a:t>
            </a:r>
            <a:r>
              <a:rPr lang="ko-KR" altLang="en-US" sz="1500" b="1" spc="-133" dirty="0" smtClean="0">
                <a:latin typeface="+mn-ea"/>
              </a:rPr>
              <a:t>에서 제시한 적절한 개인보호구 착용</a:t>
            </a:r>
            <a:endParaRPr lang="en-US" altLang="ko-KR" sz="1500" b="1" spc="-133" dirty="0" smtClean="0">
              <a:latin typeface="+mn-ea"/>
            </a:endParaRPr>
          </a:p>
          <a:p>
            <a:pPr marL="252000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en-US" altLang="ko-KR" sz="1500" b="1" spc="-133" dirty="0" smtClean="0">
                <a:latin typeface="+mn-ea"/>
              </a:rPr>
              <a:t>  </a:t>
            </a:r>
            <a:r>
              <a:rPr lang="ko-KR" altLang="en-US" sz="1500" b="1" spc="-133" dirty="0" smtClean="0">
                <a:latin typeface="+mn-ea"/>
              </a:rPr>
              <a:t>화학물질 취급으로 건강이상이 발생되는 경우 사업주에게 즉시 보고하여 조치</a:t>
            </a:r>
            <a:endParaRPr lang="en-US" altLang="ko-KR" sz="1500" b="1" spc="-133" dirty="0" smtClean="0">
              <a:latin typeface="+mn-ea"/>
            </a:endParaRPr>
          </a:p>
        </p:txBody>
      </p:sp>
      <p:grpSp>
        <p:nvGrpSpPr>
          <p:cNvPr id="9" name="그룹 8"/>
          <p:cNvGrpSpPr/>
          <p:nvPr/>
        </p:nvGrpSpPr>
        <p:grpSpPr>
          <a:xfrm>
            <a:off x="1227103" y="4715678"/>
            <a:ext cx="10246941" cy="1357322"/>
            <a:chOff x="1227103" y="4715678"/>
            <a:chExt cx="10246941" cy="1357322"/>
          </a:xfrm>
        </p:grpSpPr>
        <p:pic>
          <p:nvPicPr>
            <p:cNvPr id="11" name="그림 10" descr="체크박스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27103" y="4787116"/>
              <a:ext cx="1410739" cy="230602"/>
            </a:xfrm>
            <a:prstGeom prst="rect">
              <a:avLst/>
            </a:prstGeom>
          </p:spPr>
        </p:pic>
        <p:grpSp>
          <p:nvGrpSpPr>
            <p:cNvPr id="15" name="그룹 14"/>
            <p:cNvGrpSpPr/>
            <p:nvPr/>
          </p:nvGrpSpPr>
          <p:grpSpPr>
            <a:xfrm>
              <a:off x="3370243" y="4715678"/>
              <a:ext cx="2857520" cy="566502"/>
              <a:chOff x="3370244" y="5001430"/>
              <a:chExt cx="2857520" cy="566502"/>
            </a:xfrm>
          </p:grpSpPr>
          <p:sp>
            <p:nvSpPr>
              <p:cNvPr id="4" name="TextBox 3"/>
              <p:cNvSpPr txBox="1"/>
              <p:nvPr/>
            </p:nvSpPr>
            <p:spPr>
              <a:xfrm>
                <a:off x="3370244" y="5001430"/>
                <a:ext cx="2857520" cy="56650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144000" indent="-144000" latinLnBrk="0">
                  <a:lnSpc>
                    <a:spcPts val="2300"/>
                  </a:lnSpc>
                  <a:buClr>
                    <a:srgbClr val="33CCCC"/>
                  </a:buClr>
                </a:pPr>
                <a:r>
                  <a:rPr lang="ko-KR" altLang="en-US" sz="1600" b="1" spc="-133" dirty="0" smtClean="0">
                    <a:solidFill>
                      <a:srgbClr val="666699"/>
                    </a:solidFill>
                  </a:rPr>
                  <a:t>     </a:t>
                </a:r>
                <a:r>
                  <a:rPr lang="en-US" altLang="ko-KR" sz="1800" b="1" spc="-133" dirty="0" smtClean="0">
                    <a:solidFill>
                      <a:srgbClr val="666699"/>
                    </a:solidFill>
                  </a:rPr>
                  <a:t> </a:t>
                </a:r>
                <a:r>
                  <a:rPr lang="ko-KR" altLang="en-US" sz="1800" b="1" spc="-133" dirty="0" smtClean="0">
                    <a:solidFill>
                      <a:srgbClr val="666699"/>
                    </a:solidFill>
                  </a:rPr>
                  <a:t>물질안전보건자료 정보 </a:t>
                </a:r>
                <a:endParaRPr lang="en-US" altLang="ko-KR" sz="1800" b="1" spc="-133" dirty="0" smtClean="0">
                  <a:solidFill>
                    <a:srgbClr val="666699"/>
                  </a:solidFill>
                </a:endParaRPr>
              </a:p>
              <a:p>
                <a:pPr marL="144000" indent="-144000" latinLnBrk="0">
                  <a:lnSpc>
                    <a:spcPts val="2300"/>
                  </a:lnSpc>
                  <a:buClr>
                    <a:srgbClr val="33CCCC"/>
                  </a:buClr>
                </a:pPr>
                <a:r>
                  <a:rPr lang="en-US" altLang="ko-KR" sz="1800" b="1" spc="-133" dirty="0" smtClean="0">
                    <a:solidFill>
                      <a:srgbClr val="666699"/>
                    </a:solidFill>
                  </a:rPr>
                  <a:t>      </a:t>
                </a:r>
                <a:r>
                  <a:rPr lang="ko-KR" altLang="en-US" sz="1800" b="1" spc="-133" dirty="0" smtClean="0">
                    <a:solidFill>
                      <a:srgbClr val="666699"/>
                    </a:solidFill>
                  </a:rPr>
                  <a:t>쉽게 접하기</a:t>
                </a:r>
                <a:endParaRPr lang="en-US" altLang="ko-KR" sz="1800" b="1" spc="-133" dirty="0" smtClean="0">
                  <a:latin typeface="+mn-ea"/>
                </a:endParaRPr>
              </a:p>
            </p:txBody>
          </p:sp>
          <p:pic>
            <p:nvPicPr>
              <p:cNvPr id="13" name="그림 12" descr="동그란 아이콘 다크그레이.png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3441681" y="5091034"/>
                <a:ext cx="142876" cy="142876"/>
              </a:xfrm>
              <a:prstGeom prst="rect">
                <a:avLst/>
              </a:prstGeom>
            </p:spPr>
          </p:pic>
        </p:grpSp>
        <p:pic>
          <p:nvPicPr>
            <p:cNvPr id="14" name="그림 13" descr="31 물질정보 쉽게 접하기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27763" y="4715678"/>
              <a:ext cx="5246281" cy="1357322"/>
            </a:xfrm>
            <a:prstGeom prst="rect">
              <a:avLst/>
            </a:prstGeom>
          </p:spPr>
        </p:pic>
      </p:grpSp>
      <p:grpSp>
        <p:nvGrpSpPr>
          <p:cNvPr id="33" name="그룹 32"/>
          <p:cNvGrpSpPr/>
          <p:nvPr/>
        </p:nvGrpSpPr>
        <p:grpSpPr>
          <a:xfrm>
            <a:off x="6442077" y="4929992"/>
            <a:ext cx="5072098" cy="1000132"/>
            <a:chOff x="6442077" y="4929992"/>
            <a:chExt cx="5072098" cy="1000132"/>
          </a:xfrm>
        </p:grpSpPr>
        <p:grpSp>
          <p:nvGrpSpPr>
            <p:cNvPr id="18" name="그룹 17"/>
            <p:cNvGrpSpPr/>
            <p:nvPr/>
          </p:nvGrpSpPr>
          <p:grpSpPr>
            <a:xfrm>
              <a:off x="6442077" y="4929992"/>
              <a:ext cx="1285884" cy="285752"/>
              <a:chOff x="6442077" y="4929992"/>
              <a:chExt cx="1285884" cy="285752"/>
            </a:xfrm>
          </p:grpSpPr>
          <p:sp>
            <p:nvSpPr>
              <p:cNvPr id="16" name="모서리가 둥근 직사각형 15"/>
              <p:cNvSpPr/>
              <p:nvPr/>
            </p:nvSpPr>
            <p:spPr>
              <a:xfrm>
                <a:off x="6442077" y="4929992"/>
                <a:ext cx="1285884" cy="28575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6513515" y="4951946"/>
                <a:ext cx="1214446" cy="19236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108000">
                  <a:lnSpc>
                    <a:spcPts val="1500"/>
                  </a:lnSpc>
                  <a:buClr>
                    <a:schemeClr val="bg1"/>
                  </a:buClr>
                </a:pPr>
                <a:r>
                  <a:rPr lang="ko-KR" altLang="en-US" sz="1300" b="1" spc="-133" dirty="0" smtClean="0">
                    <a:solidFill>
                      <a:schemeClr val="accent6">
                        <a:lumMod val="75000"/>
                      </a:schemeClr>
                    </a:solidFill>
                    <a:latin typeface="+mn-ea"/>
                  </a:rPr>
                  <a:t>공단 홈페이지</a:t>
                </a:r>
                <a:endParaRPr lang="en-US" altLang="ko-KR" sz="1300" b="1" spc="-133" dirty="0" smtClean="0">
                  <a:solidFill>
                    <a:schemeClr val="accent6">
                      <a:lumMod val="75000"/>
                    </a:schemeClr>
                  </a:solidFill>
                  <a:latin typeface="+mn-ea"/>
                </a:endParaRPr>
              </a:p>
            </p:txBody>
          </p:sp>
        </p:grpSp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870837" y="4929992"/>
              <a:ext cx="3500462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1" name="TextBox 20"/>
            <p:cNvSpPr txBox="1"/>
            <p:nvPr/>
          </p:nvSpPr>
          <p:spPr>
            <a:xfrm>
              <a:off x="7799399" y="4951946"/>
              <a:ext cx="3714776" cy="19236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1500"/>
                </a:lnSpc>
                <a:buClr>
                  <a:schemeClr val="bg1"/>
                </a:buClr>
              </a:pPr>
              <a:r>
                <a:rPr lang="en-US" altLang="ko-KR" sz="1300" b="1" dirty="0" smtClean="0">
                  <a:latin typeface="+mn-ea"/>
                </a:rPr>
                <a:t>www.kosha.or.kr</a:t>
              </a:r>
              <a:r>
                <a:rPr lang="en-US" altLang="ko-KR" sz="1300" b="1" spc="-133" dirty="0" smtClean="0">
                  <a:latin typeface="+mn-ea"/>
                </a:rPr>
                <a:t> </a:t>
              </a:r>
              <a:r>
                <a:rPr lang="ko-KR" altLang="en-US" sz="1300" b="1" spc="-133" dirty="0" smtClean="0">
                  <a:solidFill>
                    <a:srgbClr val="33CCCC"/>
                  </a:solidFill>
                  <a:latin typeface="+mn-ea"/>
                </a:rPr>
                <a:t>→</a:t>
              </a:r>
              <a:r>
                <a:rPr lang="en-US" altLang="ko-KR" sz="1300" b="1" spc="-133" dirty="0" smtClean="0">
                  <a:latin typeface="+mn-ea"/>
                </a:rPr>
                <a:t> </a:t>
              </a:r>
              <a:r>
                <a:rPr lang="ko-KR" altLang="en-US" sz="1300" b="1" spc="-133" dirty="0" smtClean="0">
                  <a:latin typeface="+mn-ea"/>
                </a:rPr>
                <a:t>직업건강정보 </a:t>
              </a:r>
              <a:r>
                <a:rPr lang="ko-KR" altLang="en-US" sz="1300" b="1" spc="-133" dirty="0" smtClean="0">
                  <a:solidFill>
                    <a:srgbClr val="33CCCC"/>
                  </a:solidFill>
                  <a:latin typeface="+mn-ea"/>
                </a:rPr>
                <a:t>→</a:t>
              </a:r>
              <a:r>
                <a:rPr lang="ko-KR" altLang="en-US" sz="1300" b="1" spc="-133" dirty="0" smtClean="0">
                  <a:latin typeface="+mn-ea"/>
                </a:rPr>
                <a:t> </a:t>
              </a:r>
              <a:r>
                <a:rPr lang="en-US" altLang="ko-KR" sz="1300" b="1" dirty="0" smtClean="0">
                  <a:latin typeface="+mn-ea"/>
                </a:rPr>
                <a:t>MSDS/GHS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7799399" y="5287182"/>
              <a:ext cx="3286148" cy="19236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1500"/>
                </a:lnSpc>
                <a:buClr>
                  <a:schemeClr val="bg1"/>
                </a:buClr>
              </a:pPr>
              <a:r>
                <a:rPr lang="en-US" altLang="ko-KR" sz="1300" b="1" dirty="0" smtClean="0">
                  <a:latin typeface="+mn-ea"/>
                </a:rPr>
                <a:t>msds.kosha.or.kr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7799399" y="5644372"/>
              <a:ext cx="3714776" cy="19236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1500"/>
                </a:lnSpc>
                <a:buClr>
                  <a:schemeClr val="bg1"/>
                </a:buClr>
              </a:pPr>
              <a:r>
                <a:rPr lang="ko-KR" altLang="en-US" sz="1300" b="1" spc="-100" smtClean="0">
                  <a:latin typeface="+mn-ea"/>
                </a:rPr>
                <a:t>플레이</a:t>
              </a:r>
              <a:r>
                <a:rPr lang="en-US" altLang="ko-KR" sz="1300" b="1" spc="-100" dirty="0" smtClean="0">
                  <a:latin typeface="+mn-ea"/>
                </a:rPr>
                <a:t>/</a:t>
              </a:r>
              <a:r>
                <a:rPr lang="ko-KR" altLang="en-US" sz="1300" b="1" spc="-100" dirty="0" err="1" smtClean="0">
                  <a:latin typeface="+mn-ea"/>
                </a:rPr>
                <a:t>앱</a:t>
              </a:r>
              <a:r>
                <a:rPr lang="ko-KR" altLang="en-US" sz="1300" b="1" spc="-100" dirty="0" smtClean="0">
                  <a:latin typeface="+mn-ea"/>
                </a:rPr>
                <a:t> 스토어 </a:t>
              </a:r>
              <a:r>
                <a:rPr lang="ko-KR" altLang="en-US" sz="1300" b="1" spc="-133" dirty="0" smtClean="0">
                  <a:solidFill>
                    <a:srgbClr val="33CCCC"/>
                  </a:solidFill>
                  <a:latin typeface="+mn-ea"/>
                </a:rPr>
                <a:t>→ </a:t>
              </a:r>
              <a:r>
                <a:rPr lang="ko-KR" altLang="en-US" sz="1300" b="1" spc="-100" dirty="0" err="1" smtClean="0">
                  <a:latin typeface="+mn-ea"/>
                </a:rPr>
                <a:t>안전보건통합앱</a:t>
              </a:r>
              <a:r>
                <a:rPr lang="ko-KR" altLang="en-US" sz="1300" b="1" spc="-100" dirty="0" smtClean="0">
                  <a:latin typeface="+mn-ea"/>
                </a:rPr>
                <a:t> 다운 </a:t>
              </a:r>
              <a:r>
                <a:rPr lang="ko-KR" altLang="en-US" sz="1300" b="1" spc="-133" dirty="0" smtClean="0">
                  <a:solidFill>
                    <a:srgbClr val="33CCCC"/>
                  </a:solidFill>
                  <a:latin typeface="+mn-ea"/>
                </a:rPr>
                <a:t>→</a:t>
              </a:r>
              <a:r>
                <a:rPr lang="ko-KR" altLang="en-US" sz="1300" b="1" spc="-100" dirty="0" smtClean="0">
                  <a:latin typeface="+mn-ea"/>
                </a:rPr>
                <a:t> </a:t>
              </a:r>
              <a:r>
                <a:rPr lang="en-US" altLang="ko-KR" sz="1300" b="1" dirty="0" smtClean="0">
                  <a:latin typeface="+mn-ea"/>
                </a:rPr>
                <a:t>MSDS</a:t>
              </a:r>
            </a:p>
          </p:txBody>
        </p:sp>
        <p:grpSp>
          <p:nvGrpSpPr>
            <p:cNvPr id="27" name="그룹 26"/>
            <p:cNvGrpSpPr/>
            <p:nvPr/>
          </p:nvGrpSpPr>
          <p:grpSpPr>
            <a:xfrm>
              <a:off x="6442077" y="5287182"/>
              <a:ext cx="1285884" cy="285752"/>
              <a:chOff x="6442077" y="4929992"/>
              <a:chExt cx="1285884" cy="285752"/>
            </a:xfrm>
          </p:grpSpPr>
          <p:sp>
            <p:nvSpPr>
              <p:cNvPr id="28" name="모서리가 둥근 직사각형 27"/>
              <p:cNvSpPr/>
              <p:nvPr/>
            </p:nvSpPr>
            <p:spPr>
              <a:xfrm>
                <a:off x="6442077" y="4929992"/>
                <a:ext cx="1285884" cy="28575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6513515" y="4951946"/>
                <a:ext cx="1214446" cy="19236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108000">
                  <a:lnSpc>
                    <a:spcPts val="1500"/>
                  </a:lnSpc>
                  <a:buClr>
                    <a:schemeClr val="bg1"/>
                  </a:buClr>
                </a:pPr>
                <a:r>
                  <a:rPr lang="en-US" altLang="ko-KR" sz="1300" b="1" spc="-133" dirty="0" smtClean="0">
                    <a:solidFill>
                      <a:schemeClr val="accent6">
                        <a:lumMod val="75000"/>
                      </a:schemeClr>
                    </a:solidFill>
                    <a:latin typeface="+mn-ea"/>
                  </a:rPr>
                  <a:t>URL </a:t>
                </a:r>
                <a:r>
                  <a:rPr lang="ko-KR" altLang="en-US" sz="1300" b="1" spc="-133" dirty="0" smtClean="0">
                    <a:solidFill>
                      <a:schemeClr val="accent6">
                        <a:lumMod val="75000"/>
                      </a:schemeClr>
                    </a:solidFill>
                    <a:latin typeface="+mn-ea"/>
                  </a:rPr>
                  <a:t>직접 주소</a:t>
                </a:r>
                <a:endParaRPr lang="en-US" altLang="ko-KR" sz="1300" b="1" spc="-133" dirty="0" smtClean="0">
                  <a:solidFill>
                    <a:schemeClr val="accent6">
                      <a:lumMod val="75000"/>
                    </a:schemeClr>
                  </a:solidFill>
                  <a:latin typeface="+mn-ea"/>
                </a:endParaRPr>
              </a:p>
            </p:txBody>
          </p:sp>
        </p:grpSp>
        <p:grpSp>
          <p:nvGrpSpPr>
            <p:cNvPr id="30" name="그룹 29"/>
            <p:cNvGrpSpPr/>
            <p:nvPr/>
          </p:nvGrpSpPr>
          <p:grpSpPr>
            <a:xfrm>
              <a:off x="6442077" y="5644372"/>
              <a:ext cx="1285884" cy="285752"/>
              <a:chOff x="6442077" y="4929992"/>
              <a:chExt cx="1285884" cy="285752"/>
            </a:xfrm>
          </p:grpSpPr>
          <p:sp>
            <p:nvSpPr>
              <p:cNvPr id="31" name="모서리가 둥근 직사각형 30"/>
              <p:cNvSpPr/>
              <p:nvPr/>
            </p:nvSpPr>
            <p:spPr>
              <a:xfrm>
                <a:off x="6442077" y="4929992"/>
                <a:ext cx="1285884" cy="28575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6513515" y="4951946"/>
                <a:ext cx="1214446" cy="19236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108000">
                  <a:lnSpc>
                    <a:spcPts val="1500"/>
                  </a:lnSpc>
                  <a:buClr>
                    <a:schemeClr val="bg1"/>
                  </a:buClr>
                </a:pPr>
                <a:r>
                  <a:rPr lang="ko-KR" altLang="en-US" sz="1300" b="1" spc="-133" dirty="0" err="1" smtClean="0">
                    <a:solidFill>
                      <a:schemeClr val="accent6">
                        <a:lumMod val="75000"/>
                      </a:schemeClr>
                    </a:solidFill>
                    <a:latin typeface="+mn-ea"/>
                  </a:rPr>
                  <a:t>스마트폰</a:t>
                </a:r>
                <a:r>
                  <a:rPr lang="ko-KR" altLang="en-US" sz="1300" b="1" spc="-133" dirty="0" smtClean="0">
                    <a:solidFill>
                      <a:schemeClr val="accent6">
                        <a:lumMod val="75000"/>
                      </a:schemeClr>
                    </a:solidFill>
                    <a:latin typeface="+mn-ea"/>
                  </a:rPr>
                  <a:t> </a:t>
                </a:r>
                <a:r>
                  <a:rPr lang="ko-KR" altLang="en-US" sz="1300" b="1" spc="-133" dirty="0" err="1" smtClean="0">
                    <a:solidFill>
                      <a:schemeClr val="accent6">
                        <a:lumMod val="75000"/>
                      </a:schemeClr>
                    </a:solidFill>
                    <a:latin typeface="+mn-ea"/>
                  </a:rPr>
                  <a:t>앱</a:t>
                </a:r>
                <a:endParaRPr lang="en-US" altLang="ko-KR" sz="1300" b="1" spc="-133" dirty="0" smtClean="0">
                  <a:solidFill>
                    <a:schemeClr val="accent6">
                      <a:lumMod val="75000"/>
                    </a:schemeClr>
                  </a:solidFill>
                  <a:latin typeface="+mn-ea"/>
                </a:endParaRPr>
              </a:p>
            </p:txBody>
          </p:sp>
        </p:grpSp>
      </p:grpSp>
      <p:grpSp>
        <p:nvGrpSpPr>
          <p:cNvPr id="25" name="그룹 24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34" name="직사각형 3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2</a:t>
              </a:r>
              <a:endParaRPr lang="ko-KR" altLang="en-US" sz="3800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안전하고 건강한 직장생활을 위한 가이드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23151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358092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  <a:latin typeface="+mj-ea"/>
                <a:ea typeface="+mj-ea"/>
              </a:rPr>
              <a:t>14.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위험물질</a:t>
            </a:r>
            <a:r>
              <a:rPr lang="en-US" altLang="ko-KR" sz="2100" b="1" spc="-133" dirty="0" smtClean="0">
                <a:solidFill>
                  <a:srgbClr val="33CCCC"/>
                </a:solidFill>
                <a:latin typeface="+mj-ea"/>
                <a:ea typeface="+mj-ea"/>
              </a:rPr>
              <a:t>, </a:t>
            </a:r>
            <a:r>
              <a:rPr lang="ko-KR" altLang="en-US" sz="21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안전한 취급</a:t>
            </a:r>
            <a:endParaRPr lang="ko-KR" altLang="en-US" sz="21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70243" y="1482802"/>
            <a:ext cx="8072493" cy="8027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물질 </a:t>
            </a:r>
            <a:r>
              <a:rPr lang="ko-KR" altLang="en-US" sz="1600" b="1" spc="-133" dirty="0">
                <a:latin typeface="+mn-ea"/>
              </a:rPr>
              <a:t>중에서 화재</a:t>
            </a:r>
            <a:r>
              <a:rPr lang="en-US" altLang="ko-KR" sz="1600" b="1" spc="-133" dirty="0">
                <a:latin typeface="+mn-ea"/>
              </a:rPr>
              <a:t>·</a:t>
            </a:r>
            <a:r>
              <a:rPr lang="ko-KR" altLang="en-US" sz="1600" b="1" spc="-133" dirty="0">
                <a:latin typeface="+mn-ea"/>
              </a:rPr>
              <a:t>폭발 등의 원인이 되는 위험성을 가진 물질을 위험물이라고 함</a:t>
            </a:r>
            <a:r>
              <a:rPr lang="en-US" altLang="ko-KR" sz="1600" b="1" spc="-133" dirty="0">
                <a:latin typeface="+mn-ea"/>
              </a:rPr>
              <a:t>. </a:t>
            </a:r>
            <a:endParaRPr lang="en-US" altLang="ko-KR" sz="1600" b="1" spc="-133" dirty="0" smtClean="0">
              <a:latin typeface="+mn-ea"/>
            </a:endParaRPr>
          </a:p>
          <a:p>
            <a:pPr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ko-KR" altLang="en-US" sz="1600" b="1" spc="-133" dirty="0" smtClean="0">
                <a:latin typeface="+mn-ea"/>
              </a:rPr>
              <a:t>   이러한 </a:t>
            </a:r>
            <a:r>
              <a:rPr lang="ko-KR" altLang="en-US" sz="1600" b="1" spc="-133" dirty="0">
                <a:latin typeface="+mn-ea"/>
              </a:rPr>
              <a:t>물질들은 취급부주의 등에 따라 대형사고가 일어나므로 안전수칙을 반드시 준수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9" name="대각선 방향의 모서리가 잘린 사각형 8"/>
          <p:cNvSpPr/>
          <p:nvPr/>
        </p:nvSpPr>
        <p:spPr>
          <a:xfrm>
            <a:off x="3441681" y="3183316"/>
            <a:ext cx="5643602" cy="1246610"/>
          </a:xfrm>
          <a:prstGeom prst="snip2DiagRect">
            <a:avLst/>
          </a:prstGeom>
          <a:solidFill>
            <a:srgbClr val="DBFA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2897564"/>
            <a:ext cx="142876" cy="14287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70244" y="2715414"/>
            <a:ext cx="3429024" cy="16030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en-US" altLang="ko-KR" sz="20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위험물질의 종류</a:t>
            </a:r>
            <a:endParaRPr lang="en-US" altLang="ko-KR" sz="1800" b="1" spc="-133" dirty="0" smtClean="0">
              <a:latin typeface="+mn-ea"/>
            </a:endParaRPr>
          </a:p>
          <a:p>
            <a:pPr marL="360000" latinLnBrk="0">
              <a:lnSpc>
                <a:spcPts val="2100"/>
              </a:lnSpc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srgbClr val="33CCCC"/>
                </a:solidFill>
                <a:latin typeface="+mn-ea"/>
              </a:rPr>
              <a:t>•  </a:t>
            </a:r>
            <a:r>
              <a:rPr lang="ko-KR" altLang="en-US" sz="1500" b="1" spc="-133" dirty="0" err="1" smtClean="0">
                <a:latin typeface="+mn-ea"/>
              </a:rPr>
              <a:t>폭발성</a:t>
            </a:r>
            <a:r>
              <a:rPr lang="ko-KR" altLang="en-US" sz="1500" b="1" spc="-133" dirty="0" smtClean="0">
                <a:latin typeface="+mn-ea"/>
              </a:rPr>
              <a:t> 물질 및 </a:t>
            </a:r>
            <a:r>
              <a:rPr lang="ko-KR" altLang="en-US" sz="1500" b="1" spc="-133" dirty="0" err="1" smtClean="0">
                <a:latin typeface="+mn-ea"/>
              </a:rPr>
              <a:t>유기과산화물</a:t>
            </a:r>
            <a:r>
              <a:rPr lang="ko-KR" altLang="en-US" sz="1500" b="1" spc="-133" dirty="0" smtClean="0">
                <a:latin typeface="+mn-ea"/>
              </a:rPr>
              <a:t> </a:t>
            </a:r>
          </a:p>
          <a:p>
            <a:pPr marL="360000" latinLnBrk="0">
              <a:lnSpc>
                <a:spcPts val="2100"/>
              </a:lnSpc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srgbClr val="33CCCC"/>
                </a:solidFill>
                <a:latin typeface="+mn-ea"/>
              </a:rPr>
              <a:t>•  </a:t>
            </a:r>
            <a:r>
              <a:rPr lang="ko-KR" altLang="en-US" sz="1500" b="1" spc="-133" dirty="0" err="1" smtClean="0">
                <a:latin typeface="+mn-ea"/>
              </a:rPr>
              <a:t>물반응성</a:t>
            </a:r>
            <a:r>
              <a:rPr lang="ko-KR" altLang="en-US" sz="1500" b="1" spc="-133" dirty="0" smtClean="0">
                <a:latin typeface="+mn-ea"/>
              </a:rPr>
              <a:t> 물질 및 인화성 고체 </a:t>
            </a:r>
          </a:p>
          <a:p>
            <a:pPr marL="360000" latinLnBrk="0">
              <a:lnSpc>
                <a:spcPts val="2100"/>
              </a:lnSpc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srgbClr val="33CCCC"/>
                </a:solidFill>
                <a:latin typeface="+mn-ea"/>
              </a:rPr>
              <a:t>• </a:t>
            </a:r>
            <a:r>
              <a:rPr lang="ko-KR" altLang="en-US" sz="1500" b="1" spc="-133" dirty="0" smtClean="0">
                <a:latin typeface="+mn-ea"/>
              </a:rPr>
              <a:t> </a:t>
            </a:r>
            <a:r>
              <a:rPr lang="ko-KR" altLang="en-US" sz="1500" b="1" spc="-133" dirty="0" err="1" smtClean="0">
                <a:latin typeface="+mn-ea"/>
              </a:rPr>
              <a:t>산화성</a:t>
            </a:r>
            <a:r>
              <a:rPr lang="ko-KR" altLang="en-US" sz="1500" b="1" spc="-133" dirty="0" smtClean="0">
                <a:latin typeface="+mn-ea"/>
              </a:rPr>
              <a:t> 액체 및 고체</a:t>
            </a:r>
            <a:endParaRPr lang="en-US" altLang="ko-KR" sz="1500" b="1" spc="-133" dirty="0" smtClean="0">
              <a:latin typeface="+mn-ea"/>
            </a:endParaRPr>
          </a:p>
          <a:p>
            <a:pPr marL="360000" latinLnBrk="0">
              <a:lnSpc>
                <a:spcPts val="2100"/>
              </a:lnSpc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srgbClr val="33CCCC"/>
                </a:solidFill>
                <a:latin typeface="+mn-ea"/>
              </a:rPr>
              <a:t>•  </a:t>
            </a:r>
            <a:r>
              <a:rPr lang="ko-KR" altLang="en-US" sz="1500" b="1" spc="-133" dirty="0" smtClean="0">
                <a:latin typeface="+mn-ea"/>
              </a:rPr>
              <a:t>급성 독성물질</a:t>
            </a:r>
            <a:endParaRPr lang="en-US" altLang="ko-KR" sz="1500" b="1" spc="-133" dirty="0" smtClean="0">
              <a:latin typeface="+mn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85019" y="3215480"/>
            <a:ext cx="1928826" cy="8079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100"/>
              </a:lnSpc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srgbClr val="33CCCC"/>
                </a:solidFill>
                <a:latin typeface="+mn-ea"/>
              </a:rPr>
              <a:t>•  </a:t>
            </a:r>
            <a:r>
              <a:rPr lang="ko-KR" altLang="en-US" sz="1500" b="1" spc="-133" dirty="0" smtClean="0">
                <a:latin typeface="+mn-ea"/>
              </a:rPr>
              <a:t>인화성 액체 </a:t>
            </a:r>
          </a:p>
          <a:p>
            <a:pPr latinLnBrk="0">
              <a:lnSpc>
                <a:spcPts val="2100"/>
              </a:lnSpc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srgbClr val="33CCCC"/>
                </a:solidFill>
                <a:latin typeface="+mn-ea"/>
              </a:rPr>
              <a:t>•  </a:t>
            </a:r>
            <a:r>
              <a:rPr lang="ko-KR" altLang="en-US" sz="1500" b="1" spc="-133" dirty="0" smtClean="0">
                <a:latin typeface="+mn-ea"/>
              </a:rPr>
              <a:t>인화성 가스 </a:t>
            </a:r>
          </a:p>
          <a:p>
            <a:pPr latinLnBrk="0">
              <a:lnSpc>
                <a:spcPts val="2100"/>
              </a:lnSpc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srgbClr val="33CCCC"/>
                </a:solidFill>
                <a:latin typeface="+mn-ea"/>
              </a:rPr>
              <a:t>•  </a:t>
            </a:r>
            <a:r>
              <a:rPr lang="ko-KR" altLang="en-US" sz="1500" b="1" spc="-133" dirty="0" err="1" smtClean="0">
                <a:latin typeface="+mn-ea"/>
              </a:rPr>
              <a:t>부식성</a:t>
            </a:r>
            <a:r>
              <a:rPr lang="ko-KR" altLang="en-US" sz="1500" b="1" spc="-133" dirty="0" smtClean="0">
                <a:latin typeface="+mn-ea"/>
              </a:rPr>
              <a:t> 물질</a:t>
            </a:r>
          </a:p>
        </p:txBody>
      </p:sp>
      <p:grpSp>
        <p:nvGrpSpPr>
          <p:cNvPr id="13" name="그룹 12"/>
          <p:cNvGrpSpPr/>
          <p:nvPr/>
        </p:nvGrpSpPr>
        <p:grpSpPr>
          <a:xfrm>
            <a:off x="3441681" y="4501364"/>
            <a:ext cx="7929618" cy="1608133"/>
            <a:chOff x="3441681" y="4501364"/>
            <a:chExt cx="7929618" cy="1608133"/>
          </a:xfrm>
        </p:grpSpPr>
        <p:sp>
          <p:nvSpPr>
            <p:cNvPr id="11" name="TextBox 10"/>
            <p:cNvSpPr txBox="1"/>
            <p:nvPr/>
          </p:nvSpPr>
          <p:spPr>
            <a:xfrm>
              <a:off x="3441681" y="4501364"/>
              <a:ext cx="7929618" cy="16081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44000" indent="-144000" latinLnBrk="0">
                <a:lnSpc>
                  <a:spcPct val="150000"/>
                </a:lnSpc>
                <a:spcAft>
                  <a:spcPts val="500"/>
                </a:spcAft>
                <a:buClr>
                  <a:srgbClr val="33CCCC"/>
                </a:buClr>
              </a:pPr>
              <a:r>
                <a:rPr lang="ko-KR" altLang="en-US" sz="1800" b="1" spc="-133" dirty="0" smtClean="0">
                  <a:solidFill>
                    <a:srgbClr val="666699"/>
                  </a:solidFill>
                </a:rPr>
                <a:t>    위험물질관련 재해사례</a:t>
              </a:r>
              <a:endParaRPr lang="en-US" altLang="ko-KR" sz="1800" b="1" spc="-133" dirty="0" smtClean="0">
                <a:latin typeface="+mn-ea"/>
              </a:endParaRPr>
            </a:p>
            <a:p>
              <a:pPr marL="216000" latinLnBrk="0">
                <a:lnSpc>
                  <a:spcPts val="2200"/>
                </a:lnSpc>
                <a:buClr>
                  <a:srgbClr val="33CCCC"/>
                </a:buClr>
                <a:buFont typeface="Wingdings" pitchFamily="2" charset="2"/>
                <a:buChar char="§"/>
              </a:pPr>
              <a:r>
                <a:rPr lang="ko-KR" altLang="en-US" sz="1600" b="1" spc="-133" dirty="0" smtClean="0">
                  <a:latin typeface="+mn-ea"/>
                </a:rPr>
                <a:t> 유류가 들어 있던 빈 드럼통에 불을 가까이 해 폭발한 예</a:t>
              </a:r>
            </a:p>
            <a:p>
              <a:pPr marL="216000" latinLnBrk="0">
                <a:lnSpc>
                  <a:spcPts val="2200"/>
                </a:lnSpc>
                <a:buClr>
                  <a:srgbClr val="33CCCC"/>
                </a:buClr>
                <a:buFont typeface="Wingdings" pitchFamily="2" charset="2"/>
                <a:buChar char="§"/>
              </a:pPr>
              <a:r>
                <a:rPr lang="ko-KR" altLang="en-US" sz="1600" b="1" spc="-133" dirty="0" smtClean="0">
                  <a:latin typeface="+mn-ea"/>
                </a:rPr>
                <a:t> 스토브에 기름을 붓다가 폭발한 예</a:t>
              </a:r>
            </a:p>
            <a:p>
              <a:pPr marL="216000" latinLnBrk="0">
                <a:lnSpc>
                  <a:spcPts val="2200"/>
                </a:lnSpc>
                <a:buClr>
                  <a:srgbClr val="33CCCC"/>
                </a:buClr>
                <a:buFont typeface="Wingdings" pitchFamily="2" charset="2"/>
                <a:buChar char="§"/>
              </a:pPr>
              <a:r>
                <a:rPr lang="ko-KR" altLang="en-US" sz="1600" b="1" spc="-133" dirty="0" smtClean="0">
                  <a:latin typeface="+mn-ea"/>
                </a:rPr>
                <a:t> </a:t>
              </a:r>
              <a:r>
                <a:rPr lang="ko-KR" altLang="en-US" sz="1600" b="1" spc="-133" dirty="0">
                  <a:latin typeface="+mn-ea"/>
                </a:rPr>
                <a:t>환기가 완벽하게 </a:t>
              </a:r>
              <a:r>
                <a:rPr lang="ko-KR" altLang="en-US" sz="1600" b="1" spc="-133" dirty="0" smtClean="0">
                  <a:latin typeface="+mn-ea"/>
                </a:rPr>
                <a:t>되지 않은 </a:t>
              </a:r>
              <a:r>
                <a:rPr lang="ko-KR" altLang="en-US" sz="1600" b="1" spc="-133" dirty="0">
                  <a:latin typeface="+mn-ea"/>
                </a:rPr>
                <a:t>도장한 공간에 화기를 가까이 하여 폭발한 예</a:t>
              </a:r>
              <a:endParaRPr lang="ko-KR" altLang="en-US" sz="1600" b="1" spc="-133" dirty="0" smtClean="0">
                <a:latin typeface="+mn-ea"/>
              </a:endParaRPr>
            </a:p>
            <a:p>
              <a:pPr marL="216000" latinLnBrk="0">
                <a:lnSpc>
                  <a:spcPts val="2200"/>
                </a:lnSpc>
                <a:buClr>
                  <a:srgbClr val="33CCCC"/>
                </a:buClr>
                <a:buFont typeface="Wingdings" pitchFamily="2" charset="2"/>
                <a:buChar char="§"/>
              </a:pPr>
              <a:r>
                <a:rPr lang="ko-KR" altLang="en-US" sz="1600" b="1" spc="-133" dirty="0" smtClean="0">
                  <a:latin typeface="+mn-ea"/>
                </a:rPr>
                <a:t> 빈 드럼통을 사용하기 위해서 절단</a:t>
              </a:r>
              <a:r>
                <a:rPr lang="en-US" altLang="ko-KR" sz="1600" b="1" spc="-133" dirty="0" smtClean="0">
                  <a:latin typeface="+mn-ea"/>
                </a:rPr>
                <a:t>(</a:t>
              </a:r>
              <a:r>
                <a:rPr lang="ko-KR" altLang="en-US" sz="1600" b="1" spc="-133" dirty="0" smtClean="0">
                  <a:latin typeface="+mn-ea"/>
                </a:rPr>
                <a:t>핸드그라인더</a:t>
              </a:r>
              <a:r>
                <a:rPr lang="en-US" altLang="ko-KR" sz="1600" b="1" spc="-133" dirty="0" smtClean="0">
                  <a:latin typeface="+mn-ea"/>
                </a:rPr>
                <a:t>, </a:t>
              </a:r>
              <a:r>
                <a:rPr lang="ko-KR" altLang="en-US" sz="1600" b="1" spc="-133" dirty="0" smtClean="0">
                  <a:latin typeface="+mn-ea"/>
                </a:rPr>
                <a:t>산소절단기 등</a:t>
              </a:r>
              <a:r>
                <a:rPr lang="en-US" altLang="ko-KR" sz="1600" b="1" spc="-133" dirty="0" smtClean="0">
                  <a:latin typeface="+mn-ea"/>
                </a:rPr>
                <a:t>)</a:t>
              </a:r>
              <a:r>
                <a:rPr lang="ko-KR" altLang="en-US" sz="1600" b="1" spc="-133" dirty="0" smtClean="0">
                  <a:latin typeface="+mn-ea"/>
                </a:rPr>
                <a:t>하던 중 폭발한 예 등</a:t>
              </a:r>
              <a:endParaRPr lang="en-US" altLang="ko-KR" sz="1600" b="1" spc="-133" dirty="0" smtClean="0">
                <a:latin typeface="+mn-ea"/>
              </a:endParaRPr>
            </a:p>
          </p:txBody>
        </p:sp>
        <p:pic>
          <p:nvPicPr>
            <p:cNvPr id="12" name="그림 11" descr="아이콘 화살표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41681" y="4644240"/>
              <a:ext cx="142876" cy="142876"/>
            </a:xfrm>
            <a:prstGeom prst="rect">
              <a:avLst/>
            </a:prstGeom>
          </p:spPr>
        </p:pic>
      </p:grpSp>
      <p:pic>
        <p:nvPicPr>
          <p:cNvPr id="14" name="그림 13" descr="32 삽화 위험물질관련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016771" y="4314457"/>
            <a:ext cx="2571768" cy="1374707"/>
          </a:xfrm>
          <a:prstGeom prst="rect">
            <a:avLst/>
          </a:prstGeom>
        </p:spPr>
      </p:pic>
      <p:grpSp>
        <p:nvGrpSpPr>
          <p:cNvPr id="15" name="그룹 14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6" name="직사각형 15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2</a:t>
              </a:r>
              <a:endParaRPr lang="ko-KR" altLang="en-US" sz="380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안전하고 건강한 직장생활을 위한 가이드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947248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358092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  <a:latin typeface="+mj-ea"/>
                <a:ea typeface="+mj-ea"/>
              </a:rPr>
              <a:t>15.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유해물질</a:t>
            </a:r>
            <a:r>
              <a:rPr lang="en-US" altLang="ko-KR" sz="2100" b="1" spc="-133" dirty="0" smtClean="0">
                <a:solidFill>
                  <a:srgbClr val="33CCCC"/>
                </a:solidFill>
                <a:latin typeface="+mj-ea"/>
                <a:ea typeface="+mj-ea"/>
              </a:rPr>
              <a:t>, </a:t>
            </a:r>
            <a:r>
              <a:rPr lang="ko-KR" altLang="en-US" sz="21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안전한 취급</a:t>
            </a:r>
            <a:endParaRPr lang="ko-KR" altLang="en-US" sz="21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84557" y="3286918"/>
            <a:ext cx="8260970" cy="327525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유해물질을 비산시키거나 바닥에 흘리거나 방치하지 말 것</a:t>
            </a:r>
            <a:endParaRPr lang="en-US" altLang="ko-KR" sz="1600" b="1" spc="-133" dirty="0" smtClean="0">
              <a:latin typeface="+mn-ea"/>
            </a:endParaRPr>
          </a:p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유해물질이 들어 있는 용기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들어 있던 빈 용기도</a:t>
            </a:r>
            <a:r>
              <a:rPr lang="en-US" altLang="ko-KR" sz="1600" b="1" spc="-133" dirty="0" smtClean="0">
                <a:latin typeface="+mn-ea"/>
              </a:rPr>
              <a:t>)</a:t>
            </a:r>
            <a:r>
              <a:rPr lang="ko-KR" altLang="en-US" sz="1600" b="1" spc="-133" dirty="0" smtClean="0">
                <a:latin typeface="+mn-ea"/>
              </a:rPr>
              <a:t>는 밀폐해 유해물이 불어 날린다거나 가스가 발생되지 않도록 할 것</a:t>
            </a:r>
            <a:endParaRPr lang="en-US" altLang="ko-KR" sz="1600" b="1" spc="-133" dirty="0" smtClean="0">
              <a:latin typeface="+mn-ea"/>
            </a:endParaRPr>
          </a:p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유해물질을 마음대로 갖고 다니거나 다른 작업장으로 옮기지 않도록 할 것</a:t>
            </a:r>
            <a:endParaRPr lang="en-US" altLang="ko-KR" sz="1600" b="1" spc="-133" dirty="0" smtClean="0">
              <a:latin typeface="+mn-ea"/>
            </a:endParaRPr>
          </a:p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손으로 직접 만지지 말고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작업한 손으로 담배 등을 피우지 말 것</a:t>
            </a:r>
            <a:endParaRPr lang="en-US" altLang="ko-KR" sz="1600" b="1" spc="-133" dirty="0" smtClean="0">
              <a:latin typeface="+mn-ea"/>
            </a:endParaRPr>
          </a:p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>
                <a:latin typeface="+mn-ea"/>
              </a:rPr>
              <a:t>유해물질을 사용하는 장소에서 흡연을 하거나 음식물을 먹지 않도록 한다</a:t>
            </a:r>
            <a:r>
              <a:rPr lang="en-US" altLang="ko-KR" sz="1600" b="1" spc="-133" dirty="0" smtClean="0">
                <a:latin typeface="+mn-ea"/>
              </a:rPr>
              <a:t>.</a:t>
            </a:r>
          </a:p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>
                <a:latin typeface="+mn-ea"/>
              </a:rPr>
              <a:t>유해물질에서 발생하는 분진</a:t>
            </a:r>
            <a:r>
              <a:rPr lang="en-US" altLang="ko-KR" sz="1600" b="1" spc="-133" dirty="0">
                <a:latin typeface="+mn-ea"/>
              </a:rPr>
              <a:t>, </a:t>
            </a:r>
            <a:r>
              <a:rPr lang="ko-KR" altLang="en-US" sz="1600" b="1" spc="-133" dirty="0">
                <a:latin typeface="+mn-ea"/>
              </a:rPr>
              <a:t>가스 및 증기가 국소배기장치의 후드와 공기정화장치를 거쳐 외부배기가 되도록 한다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6" name="대각선 방향의 모서리가 잘린 사각형 5"/>
          <p:cNvSpPr/>
          <p:nvPr/>
        </p:nvSpPr>
        <p:spPr>
          <a:xfrm>
            <a:off x="3441681" y="2143910"/>
            <a:ext cx="6572296" cy="428628"/>
          </a:xfrm>
          <a:prstGeom prst="snip2DiagRect">
            <a:avLst/>
          </a:prstGeom>
          <a:solidFill>
            <a:srgbClr val="DBFA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3370243" y="1661961"/>
            <a:ext cx="6286543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en-US" altLang="ko-KR" sz="20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유해물질의 종류</a:t>
            </a:r>
            <a:endParaRPr lang="en-US" altLang="ko-KR" sz="1800" b="1" spc="-133" dirty="0" smtClean="0">
              <a:latin typeface="+mn-ea"/>
            </a:endParaRPr>
          </a:p>
          <a:p>
            <a:pPr marL="360000" latinLnBrk="0">
              <a:lnSpc>
                <a:spcPts val="23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  <a:latin typeface="+mn-ea"/>
              </a:rPr>
              <a:t>• </a:t>
            </a:r>
            <a:r>
              <a:rPr lang="ko-KR" altLang="en-US" sz="1600" b="1" spc="-133" dirty="0" smtClean="0">
                <a:latin typeface="+mn-ea"/>
              </a:rPr>
              <a:t>유기화합물        </a:t>
            </a:r>
            <a:r>
              <a:rPr lang="en-US" altLang="ko-KR" sz="1600" b="1" spc="-133" dirty="0" smtClean="0">
                <a:solidFill>
                  <a:srgbClr val="33CCCC"/>
                </a:solidFill>
                <a:latin typeface="+mn-ea"/>
              </a:rPr>
              <a:t>• </a:t>
            </a:r>
            <a:r>
              <a:rPr lang="ko-KR" altLang="en-US" sz="1600" b="1" spc="-133" dirty="0" smtClean="0">
                <a:latin typeface="+mn-ea"/>
              </a:rPr>
              <a:t>금속류       </a:t>
            </a:r>
            <a:r>
              <a:rPr lang="en-US" altLang="ko-KR" sz="1600" b="1" spc="-133" dirty="0" smtClean="0">
                <a:solidFill>
                  <a:srgbClr val="33CCCC"/>
                </a:solidFill>
                <a:latin typeface="+mn-ea"/>
              </a:rPr>
              <a:t>• </a:t>
            </a:r>
            <a:r>
              <a:rPr lang="ko-KR" altLang="en-US" sz="1600" b="1" spc="-133" dirty="0" err="1" smtClean="0">
                <a:latin typeface="+mn-ea"/>
              </a:rPr>
              <a:t>산ㆍ알칼리류</a:t>
            </a:r>
            <a:r>
              <a:rPr lang="ko-KR" altLang="en-US" sz="1600" b="1" spc="-133" dirty="0" smtClean="0">
                <a:latin typeface="+mn-ea"/>
              </a:rPr>
              <a:t>      </a:t>
            </a:r>
            <a:r>
              <a:rPr lang="en-US" altLang="ko-KR" sz="1600" b="1" spc="-133" dirty="0" smtClean="0">
                <a:solidFill>
                  <a:srgbClr val="33CCCC"/>
                </a:solidFill>
                <a:latin typeface="+mn-ea"/>
              </a:rPr>
              <a:t>• </a:t>
            </a:r>
            <a:r>
              <a:rPr lang="ko-KR" altLang="en-US" sz="1600" b="1" spc="-133" dirty="0" smtClean="0">
                <a:latin typeface="+mn-ea"/>
              </a:rPr>
              <a:t>가스상태 </a:t>
            </a:r>
            <a:r>
              <a:rPr lang="ko-KR" altLang="en-US" sz="1600" b="1" spc="-133" dirty="0" err="1" smtClean="0">
                <a:latin typeface="+mn-ea"/>
              </a:rPr>
              <a:t>물질류</a:t>
            </a:r>
            <a:endParaRPr lang="en-US" altLang="ko-KR" sz="1600" b="1" spc="-133" dirty="0" smtClean="0">
              <a:latin typeface="+mn-ea"/>
            </a:endParaRPr>
          </a:p>
        </p:txBody>
      </p:sp>
      <p:pic>
        <p:nvPicPr>
          <p:cNvPr id="8" name="그림 7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1858158"/>
            <a:ext cx="142876" cy="14287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370243" y="2751932"/>
            <a:ext cx="6286543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en-US" altLang="ko-KR" sz="20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유해물질 취급 시 주의사항</a:t>
            </a:r>
            <a:endParaRPr lang="en-US" altLang="ko-KR" sz="1800" b="1" spc="-133" dirty="0" smtClean="0">
              <a:latin typeface="+mn-ea"/>
            </a:endParaRPr>
          </a:p>
        </p:txBody>
      </p:sp>
      <p:pic>
        <p:nvPicPr>
          <p:cNvPr id="10" name="그림 9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2948129"/>
            <a:ext cx="142876" cy="142876"/>
          </a:xfrm>
          <a:prstGeom prst="rect">
            <a:avLst/>
          </a:prstGeom>
        </p:spPr>
      </p:pic>
      <p:grpSp>
        <p:nvGrpSpPr>
          <p:cNvPr id="11" name="그룹 10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2" name="직사각형 11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2</a:t>
              </a:r>
              <a:endParaRPr lang="ko-KR" altLang="en-US" sz="38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안전하고 건강한 직장생활을 위한 가이드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84598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3513119" y="1786720"/>
            <a:ext cx="7429552" cy="3214710"/>
          </a:xfrm>
          <a:prstGeom prst="rect">
            <a:avLst/>
          </a:prstGeom>
          <a:solidFill>
            <a:srgbClr val="33CCC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" name="그룹 10"/>
          <p:cNvGrpSpPr/>
          <p:nvPr/>
        </p:nvGrpSpPr>
        <p:grpSpPr>
          <a:xfrm>
            <a:off x="4584689" y="1500968"/>
            <a:ext cx="5143536" cy="642942"/>
            <a:chOff x="4799003" y="1572406"/>
            <a:chExt cx="5143536" cy="642942"/>
          </a:xfrm>
        </p:grpSpPr>
        <p:pic>
          <p:nvPicPr>
            <p:cNvPr id="8" name="그림 7" descr="안전팁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99003" y="1572406"/>
              <a:ext cx="1815074" cy="642942"/>
            </a:xfrm>
            <a:prstGeom prst="rect">
              <a:avLst/>
            </a:prstGeom>
          </p:spPr>
        </p:pic>
        <p:sp>
          <p:nvSpPr>
            <p:cNvPr id="9" name="모서리가 둥근 직사각형 8"/>
            <p:cNvSpPr/>
            <p:nvPr/>
          </p:nvSpPr>
          <p:spPr>
            <a:xfrm>
              <a:off x="6084887" y="1715282"/>
              <a:ext cx="3643338" cy="35719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rgbClr val="4F87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370639" y="1703140"/>
              <a:ext cx="3571900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ct val="150000"/>
                </a:lnSpc>
              </a:pPr>
              <a:r>
                <a:rPr lang="ko-KR" altLang="en-US" sz="1600" b="1" spc="-133" dirty="0" smtClean="0">
                  <a:latin typeface="+mj-ea"/>
                  <a:ea typeface="+mj-ea"/>
                </a:rPr>
                <a:t>화학물질 취급자 </a:t>
              </a:r>
              <a:r>
                <a:rPr lang="en-US" altLang="ko-KR" sz="1600" b="1" spc="-133" dirty="0" smtClean="0">
                  <a:latin typeface="+mj-ea"/>
                  <a:ea typeface="+mj-ea"/>
                </a:rPr>
                <a:t>5</a:t>
              </a:r>
              <a:r>
                <a:rPr lang="ko-KR" altLang="en-US" sz="1600" b="1" spc="-133" dirty="0" smtClean="0">
                  <a:latin typeface="+mj-ea"/>
                  <a:ea typeface="+mj-ea"/>
                </a:rPr>
                <a:t>대 안전보건수칙</a:t>
              </a:r>
              <a:endParaRPr lang="ko-KR" altLang="en-US" sz="1600" b="1" spc="-133" dirty="0">
                <a:latin typeface="+mj-ea"/>
                <a:ea typeface="+mj-ea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3941747" y="2429662"/>
            <a:ext cx="7215238" cy="23083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  <a:spcAft>
                <a:spcPts val="1000"/>
              </a:spcAft>
              <a:buClr>
                <a:srgbClr val="666699"/>
              </a:buClr>
            </a:pPr>
            <a:r>
              <a:rPr lang="ko-KR" altLang="en-US" sz="1600" b="1" spc="-133" dirty="0" smtClean="0">
                <a:solidFill>
                  <a:srgbClr val="33CCCC"/>
                </a:solidFill>
                <a:latin typeface="+mn-ea"/>
              </a:rPr>
              <a:t>➊</a:t>
            </a:r>
            <a:r>
              <a:rPr lang="ko-KR" altLang="en-US" sz="1600" b="1" spc="-133" dirty="0" smtClean="0">
                <a:latin typeface="+mn-ea"/>
              </a:rPr>
              <a:t>  내가 사용하는 물질이 무엇이고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어떤 독성이 있는지 제대로 알 것</a:t>
            </a:r>
            <a:endParaRPr lang="en-US" altLang="ko-KR" sz="1600" b="1" spc="-133" dirty="0" smtClean="0">
              <a:latin typeface="+mn-ea"/>
            </a:endParaRPr>
          </a:p>
          <a:p>
            <a:pPr>
              <a:lnSpc>
                <a:spcPts val="2800"/>
              </a:lnSpc>
              <a:spcAft>
                <a:spcPts val="1000"/>
              </a:spcAft>
              <a:buClr>
                <a:srgbClr val="666699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  <a:latin typeface="+mn-ea"/>
              </a:rPr>
              <a:t>➋</a:t>
            </a:r>
            <a:r>
              <a:rPr lang="en-US" altLang="ko-KR" sz="1600" b="1" spc="-133" dirty="0" smtClean="0">
                <a:latin typeface="+mn-ea"/>
              </a:rPr>
              <a:t>  </a:t>
            </a:r>
            <a:r>
              <a:rPr lang="ko-KR" altLang="en-US" sz="1600" b="1" spc="-133" dirty="0" smtClean="0">
                <a:latin typeface="+mn-ea"/>
              </a:rPr>
              <a:t>공기 중에 화학물질이 섞이지 않도록 용기뚜껑을 잘 닫을 것</a:t>
            </a:r>
            <a:endParaRPr lang="en-US" altLang="ko-KR" sz="1600" b="1" spc="-133" dirty="0" smtClean="0">
              <a:latin typeface="+mn-ea"/>
            </a:endParaRPr>
          </a:p>
          <a:p>
            <a:pPr>
              <a:lnSpc>
                <a:spcPts val="2800"/>
              </a:lnSpc>
              <a:spcAft>
                <a:spcPts val="1000"/>
              </a:spcAft>
              <a:buClr>
                <a:srgbClr val="666699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  <a:latin typeface="+mn-ea"/>
              </a:rPr>
              <a:t>➌</a:t>
            </a:r>
            <a:r>
              <a:rPr lang="en-US" altLang="ko-KR" sz="1600" b="1" spc="-133" dirty="0" smtClean="0">
                <a:latin typeface="+mn-ea"/>
              </a:rPr>
              <a:t>  </a:t>
            </a:r>
            <a:r>
              <a:rPr lang="ko-KR" altLang="en-US" sz="1600" b="1" spc="-133" dirty="0" smtClean="0">
                <a:latin typeface="+mn-ea"/>
              </a:rPr>
              <a:t>환기시설을 잘 가동하여 작업장의 공기가 깨끗하도록 해야 함</a:t>
            </a:r>
            <a:endParaRPr lang="en-US" altLang="ko-KR" sz="1600" b="1" spc="-133" dirty="0" smtClean="0">
              <a:latin typeface="+mn-ea"/>
            </a:endParaRPr>
          </a:p>
          <a:p>
            <a:pPr>
              <a:lnSpc>
                <a:spcPts val="2800"/>
              </a:lnSpc>
              <a:spcAft>
                <a:spcPts val="1000"/>
              </a:spcAft>
              <a:buClr>
                <a:srgbClr val="666699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  <a:latin typeface="+mn-ea"/>
              </a:rPr>
              <a:t>➍ </a:t>
            </a:r>
            <a:r>
              <a:rPr lang="en-US" altLang="ko-KR" sz="1600" b="1" spc="-133" dirty="0" smtClean="0">
                <a:latin typeface="+mn-ea"/>
              </a:rPr>
              <a:t> </a:t>
            </a:r>
            <a:r>
              <a:rPr lang="ko-KR" altLang="en-US" sz="1600" b="1" spc="-133" dirty="0" smtClean="0">
                <a:latin typeface="+mn-ea"/>
              </a:rPr>
              <a:t>적합한 개인용 보호구를 잘 착용할 것</a:t>
            </a:r>
            <a:endParaRPr lang="en-US" altLang="ko-KR" sz="1600" b="1" spc="-133" dirty="0" smtClean="0">
              <a:latin typeface="+mn-ea"/>
            </a:endParaRPr>
          </a:p>
          <a:p>
            <a:pPr>
              <a:lnSpc>
                <a:spcPts val="2800"/>
              </a:lnSpc>
              <a:spcAft>
                <a:spcPts val="1000"/>
              </a:spcAft>
              <a:buClr>
                <a:srgbClr val="666699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  <a:latin typeface="+mn-ea"/>
              </a:rPr>
              <a:t>➎ </a:t>
            </a:r>
            <a:r>
              <a:rPr lang="en-US" altLang="ko-KR" sz="1600" b="1" spc="-133" dirty="0" smtClean="0">
                <a:latin typeface="+mn-ea"/>
              </a:rPr>
              <a:t> </a:t>
            </a:r>
            <a:r>
              <a:rPr lang="ko-KR" altLang="en-US" sz="1600" b="1" spc="-133" dirty="0" smtClean="0">
                <a:latin typeface="+mn-ea"/>
              </a:rPr>
              <a:t>정기적으로 건강진단을 받아야 함</a:t>
            </a:r>
            <a:endParaRPr lang="en-US" altLang="ko-KR" sz="1600" b="1" spc="-133" dirty="0" smtClean="0">
              <a:latin typeface="+mn-ea"/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4" name="직사각형 1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2</a:t>
              </a:r>
              <a:endParaRPr lang="ko-KR" altLang="en-US" sz="38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안전하고 건강한 직장생활을 위한 가이드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806433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대각선 방향의 모서리가 잘린 사각형 14"/>
          <p:cNvSpPr/>
          <p:nvPr/>
        </p:nvSpPr>
        <p:spPr>
          <a:xfrm>
            <a:off x="3441681" y="4929992"/>
            <a:ext cx="5786478" cy="1143008"/>
          </a:xfrm>
          <a:prstGeom prst="snip2DiagRect">
            <a:avLst/>
          </a:prstGeom>
          <a:solidFill>
            <a:srgbClr val="DBFA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655599" y="1358092"/>
            <a:ext cx="2643206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  <a:latin typeface="+mj-ea"/>
                <a:ea typeface="+mj-ea"/>
              </a:rPr>
              <a:t>16.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유해위험장소에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출입제한</a:t>
            </a:r>
            <a:endParaRPr lang="ko-KR" altLang="en-US" sz="21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5" name="대각선 방향의 모서리가 잘린 사각형 4"/>
          <p:cNvSpPr/>
          <p:nvPr/>
        </p:nvSpPr>
        <p:spPr>
          <a:xfrm>
            <a:off x="3441681" y="2143910"/>
            <a:ext cx="5786478" cy="1143008"/>
          </a:xfrm>
          <a:prstGeom prst="snip2DiagRect">
            <a:avLst/>
          </a:prstGeom>
          <a:solidFill>
            <a:srgbClr val="DBFA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3370243" y="1661961"/>
            <a:ext cx="6286543" cy="15260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en-US" altLang="ko-KR" sz="20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산소결핍의 위험성이 있는 장소의 예</a:t>
            </a:r>
            <a:endParaRPr lang="en-US" altLang="ko-KR" sz="1800" b="1" spc="-133" dirty="0" smtClean="0">
              <a:latin typeface="+mn-ea"/>
            </a:endParaRPr>
          </a:p>
          <a:p>
            <a:pPr marL="360000" latinLnBrk="0">
              <a:lnSpc>
                <a:spcPts val="26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  <a:latin typeface="+mn-ea"/>
              </a:rPr>
              <a:t>• </a:t>
            </a:r>
            <a:r>
              <a:rPr lang="en-US" altLang="ko-KR" sz="1600" b="1" spc="-133" dirty="0" smtClean="0">
                <a:latin typeface="+mn-ea"/>
              </a:rPr>
              <a:t> </a:t>
            </a:r>
            <a:r>
              <a:rPr lang="ko-KR" altLang="en-US" sz="1600" b="1" spc="-133" dirty="0" smtClean="0">
                <a:latin typeface="+mn-ea"/>
              </a:rPr>
              <a:t>금속의 녹이 발생된 장소</a:t>
            </a:r>
          </a:p>
          <a:p>
            <a:pPr marL="360000" latinLnBrk="0">
              <a:lnSpc>
                <a:spcPts val="26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  <a:latin typeface="+mn-ea"/>
              </a:rPr>
              <a:t>•  </a:t>
            </a:r>
            <a:r>
              <a:rPr lang="ko-KR" altLang="en-US" sz="1600" b="1" spc="-133" dirty="0" err="1" smtClean="0">
                <a:latin typeface="+mn-ea"/>
              </a:rPr>
              <a:t>세균류가</a:t>
            </a:r>
            <a:r>
              <a:rPr lang="ko-KR" altLang="en-US" sz="1600" b="1" spc="-133" dirty="0" smtClean="0">
                <a:latin typeface="+mn-ea"/>
              </a:rPr>
              <a:t> 번식되어 있는 장소</a:t>
            </a:r>
          </a:p>
          <a:p>
            <a:pPr marL="360000" latinLnBrk="0">
              <a:lnSpc>
                <a:spcPts val="26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  <a:latin typeface="+mn-ea"/>
              </a:rPr>
              <a:t>•  </a:t>
            </a:r>
            <a:r>
              <a:rPr lang="ko-KR" altLang="en-US" sz="1600" b="1" spc="-133" dirty="0" smtClean="0">
                <a:latin typeface="+mn-ea"/>
              </a:rPr>
              <a:t>식물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곡물을 저장하거나 발효 등을 위한 장소 등</a:t>
            </a:r>
            <a:endParaRPr lang="en-US" altLang="ko-KR" sz="1600" b="1" spc="-133" dirty="0" smtClean="0">
              <a:latin typeface="+mn-ea"/>
            </a:endParaRPr>
          </a:p>
        </p:txBody>
      </p:sp>
      <p:pic>
        <p:nvPicPr>
          <p:cNvPr id="7" name="그림 6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1858158"/>
            <a:ext cx="142876" cy="142876"/>
          </a:xfrm>
          <a:prstGeom prst="rect">
            <a:avLst/>
          </a:prstGeom>
        </p:spPr>
      </p:pic>
      <p:grpSp>
        <p:nvGrpSpPr>
          <p:cNvPr id="11" name="그룹 10"/>
          <p:cNvGrpSpPr/>
          <p:nvPr/>
        </p:nvGrpSpPr>
        <p:grpSpPr>
          <a:xfrm>
            <a:off x="3370243" y="4358488"/>
            <a:ext cx="6286543" cy="887744"/>
            <a:chOff x="3370243" y="4287050"/>
            <a:chExt cx="6286543" cy="887744"/>
          </a:xfrm>
        </p:grpSpPr>
        <p:sp>
          <p:nvSpPr>
            <p:cNvPr id="8" name="TextBox 7"/>
            <p:cNvSpPr txBox="1"/>
            <p:nvPr/>
          </p:nvSpPr>
          <p:spPr>
            <a:xfrm>
              <a:off x="3370243" y="4287050"/>
              <a:ext cx="6286543" cy="8877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44000" indent="-144000" latinLnBrk="0">
                <a:lnSpc>
                  <a:spcPct val="150000"/>
                </a:lnSpc>
                <a:spcAft>
                  <a:spcPts val="500"/>
                </a:spcAft>
                <a:buClr>
                  <a:srgbClr val="33CCCC"/>
                </a:buClr>
              </a:pPr>
              <a:r>
                <a:rPr lang="en-US" altLang="ko-KR" sz="2000" b="1" spc="-133" dirty="0" smtClean="0">
                  <a:solidFill>
                    <a:srgbClr val="666699"/>
                  </a:solidFill>
                </a:rPr>
                <a:t>    </a:t>
              </a:r>
              <a:r>
                <a:rPr lang="ko-KR" altLang="en-US" sz="1800" b="1" spc="-133" dirty="0" smtClean="0">
                  <a:solidFill>
                    <a:srgbClr val="666699"/>
                  </a:solidFill>
                </a:rPr>
                <a:t>화재폭발의 위험성이 있는 장소의 예 </a:t>
              </a:r>
            </a:p>
            <a:p>
              <a:pPr marL="144000" indent="-144000" latinLnBrk="0">
                <a:lnSpc>
                  <a:spcPct val="150000"/>
                </a:lnSpc>
                <a:spcAft>
                  <a:spcPts val="500"/>
                </a:spcAft>
                <a:buClr>
                  <a:srgbClr val="33CCCC"/>
                </a:buClr>
              </a:pPr>
              <a:endParaRPr lang="en-US" altLang="ko-KR" sz="1800" b="1" spc="-133" dirty="0" smtClean="0">
                <a:latin typeface="+mn-ea"/>
              </a:endParaRPr>
            </a:p>
          </p:txBody>
        </p:sp>
        <p:pic>
          <p:nvPicPr>
            <p:cNvPr id="9" name="그림 8" descr="아이콘 화살표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41681" y="4438276"/>
              <a:ext cx="142876" cy="142876"/>
            </a:xfrm>
            <a:prstGeom prst="rect">
              <a:avLst/>
            </a:prstGeom>
          </p:spPr>
        </p:pic>
      </p:grpSp>
      <p:sp>
        <p:nvSpPr>
          <p:cNvPr id="14" name="TextBox 13"/>
          <p:cNvSpPr txBox="1"/>
          <p:nvPr/>
        </p:nvSpPr>
        <p:spPr>
          <a:xfrm>
            <a:off x="3655995" y="5001430"/>
            <a:ext cx="7000924" cy="9618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500"/>
              </a:lnSpc>
              <a:buClr>
                <a:srgbClr val="666699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latin typeface="+mn-ea"/>
              </a:rPr>
              <a:t>  인화성 액체의 증기</a:t>
            </a:r>
            <a:r>
              <a:rPr lang="en-US" altLang="ko-KR" sz="1500" b="1" spc="-133" dirty="0" smtClean="0">
                <a:latin typeface="+mn-ea"/>
              </a:rPr>
              <a:t>, </a:t>
            </a:r>
            <a:r>
              <a:rPr lang="ko-KR" altLang="en-US" sz="1500" b="1" spc="-133" dirty="0" smtClean="0">
                <a:latin typeface="+mn-ea"/>
              </a:rPr>
              <a:t>인화성 가스 또는 인화성 고체가 존재하여 </a:t>
            </a:r>
            <a:r>
              <a:rPr lang="en-US" altLang="ko-KR" sz="1500" b="1" spc="-133" dirty="0" smtClean="0">
                <a:latin typeface="+mn-ea"/>
              </a:rPr>
              <a:t/>
            </a:r>
            <a:br>
              <a:rPr lang="en-US" altLang="ko-KR" sz="1500" b="1" spc="-133" dirty="0" smtClean="0">
                <a:latin typeface="+mn-ea"/>
              </a:rPr>
            </a:br>
            <a:r>
              <a:rPr lang="en-US" altLang="ko-KR" sz="1500" b="1" spc="-133" dirty="0" smtClean="0">
                <a:latin typeface="+mn-ea"/>
              </a:rPr>
              <a:t>   </a:t>
            </a:r>
            <a:r>
              <a:rPr lang="ko-KR" altLang="en-US" sz="1500" b="1" spc="-133" dirty="0" smtClean="0">
                <a:latin typeface="+mn-ea"/>
              </a:rPr>
              <a:t>폭발이나 화재가 발생할 우려가 있는 장소</a:t>
            </a:r>
          </a:p>
          <a:p>
            <a:pPr>
              <a:lnSpc>
                <a:spcPts val="2500"/>
              </a:lnSpc>
              <a:buClr>
                <a:srgbClr val="666699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latin typeface="+mn-ea"/>
              </a:rPr>
              <a:t>  </a:t>
            </a:r>
            <a:r>
              <a:rPr lang="ko-KR" altLang="en-US" sz="1500" b="1" spc="-133" dirty="0" err="1" smtClean="0">
                <a:latin typeface="+mn-ea"/>
              </a:rPr>
              <a:t>화재ㆍ폭발</a:t>
            </a:r>
            <a:r>
              <a:rPr lang="ko-KR" altLang="en-US" sz="1500" b="1" spc="-133" dirty="0" smtClean="0">
                <a:latin typeface="+mn-ea"/>
              </a:rPr>
              <a:t> 등 유해위험물질 보관 취급 장소 등</a:t>
            </a:r>
            <a:endParaRPr lang="en-US" altLang="ko-KR" sz="1500" b="1" spc="-133" dirty="0" smtClean="0">
              <a:latin typeface="+mn-ea"/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3441681" y="3429794"/>
            <a:ext cx="7858180" cy="738664"/>
            <a:chOff x="3441681" y="3358356"/>
            <a:chExt cx="7858180" cy="738664"/>
          </a:xfrm>
        </p:grpSpPr>
        <p:sp>
          <p:nvSpPr>
            <p:cNvPr id="10" name="TextBox 9"/>
            <p:cNvSpPr txBox="1"/>
            <p:nvPr/>
          </p:nvSpPr>
          <p:spPr>
            <a:xfrm>
              <a:off x="3655995" y="3358356"/>
              <a:ext cx="7643866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ct val="150000"/>
                </a:lnSpc>
                <a:spcAft>
                  <a:spcPts val="500"/>
                </a:spcAft>
                <a:buClr>
                  <a:srgbClr val="33CCCC"/>
                </a:buClr>
              </a:pPr>
              <a:r>
                <a:rPr lang="ko-KR" altLang="en-US" sz="1600" b="1" spc="-133" dirty="0">
                  <a:latin typeface="+mn-ea"/>
                </a:rPr>
                <a:t>이들 장소에서는  산소가 부족할 위험이</a:t>
              </a:r>
              <a:r>
                <a:rPr lang="en-US" altLang="ko-KR" sz="1600" b="1" spc="-133" dirty="0">
                  <a:latin typeface="+mn-ea"/>
                </a:rPr>
                <a:t>(</a:t>
              </a:r>
              <a:r>
                <a:rPr lang="ko-KR" altLang="en-US" sz="1600" b="1" spc="-133" dirty="0">
                  <a:latin typeface="+mn-ea"/>
                </a:rPr>
                <a:t>해당 물질이 산소를 빨아들임</a:t>
              </a:r>
              <a:r>
                <a:rPr lang="en-US" altLang="ko-KR" sz="1600" b="1" spc="-133" dirty="0">
                  <a:latin typeface="+mn-ea"/>
                </a:rPr>
                <a:t>)</a:t>
              </a:r>
              <a:r>
                <a:rPr lang="ko-KR" altLang="en-US" sz="1600" b="1" spc="-133" dirty="0">
                  <a:latin typeface="+mn-ea"/>
                </a:rPr>
                <a:t>있기 </a:t>
              </a:r>
              <a:r>
                <a:rPr lang="ko-KR" altLang="en-US" sz="1600" b="1" spc="-133" dirty="0" smtClean="0">
                  <a:latin typeface="+mn-ea"/>
                </a:rPr>
                <a:t>때문에 어디에서나 산소 결핍에 의한 사고가 일어날 염려가 있다</a:t>
              </a:r>
              <a:r>
                <a:rPr lang="en-US" altLang="ko-KR" sz="1600" b="1" spc="-133" dirty="0" smtClean="0">
                  <a:latin typeface="+mn-ea"/>
                </a:rPr>
                <a:t>.</a:t>
              </a:r>
            </a:p>
          </p:txBody>
        </p:sp>
        <p:pic>
          <p:nvPicPr>
            <p:cNvPr id="12" name="그림 11" descr="아이콘 화살표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41681" y="3501232"/>
              <a:ext cx="142876" cy="142876"/>
            </a:xfrm>
            <a:prstGeom prst="rect">
              <a:avLst/>
            </a:prstGeom>
          </p:spPr>
        </p:pic>
      </p:grpSp>
      <p:grpSp>
        <p:nvGrpSpPr>
          <p:cNvPr id="16" name="그룹 1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7" name="직사각형 16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2</a:t>
              </a:r>
              <a:endParaRPr lang="ko-KR" altLang="en-US" sz="380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안전하고 건강한 직장생활을 위한 가이드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10577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 descr="36 삽화 사고발생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56655" y="3572670"/>
            <a:ext cx="2700528" cy="27249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55599" y="1358092"/>
            <a:ext cx="2643206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  <a:latin typeface="+mj-ea"/>
                <a:ea typeface="+mj-ea"/>
              </a:rPr>
              <a:t>17.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사고 발생시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대처 사항</a:t>
            </a:r>
            <a:endParaRPr lang="ko-KR" altLang="en-US" sz="21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41681" y="1429530"/>
            <a:ext cx="8001056" cy="26930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  당황하지 말고 심호흡을 한번 하기</a:t>
            </a:r>
            <a:endParaRPr lang="en-US" altLang="ko-KR" sz="1600" b="1" spc="-133" dirty="0" smtClean="0">
              <a:latin typeface="+mn-ea"/>
            </a:endParaRP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  경솔한 행동을 하지 말고 마음을 단단히 먹을 것</a:t>
            </a:r>
            <a:endParaRPr lang="en-US" altLang="ko-KR" sz="1600" b="1" spc="-133" dirty="0" smtClean="0">
              <a:latin typeface="+mn-ea"/>
            </a:endParaRP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  어떠한 조치를 할 때는 그 조치로 일어날 수 있는 것을 예상해보기</a:t>
            </a:r>
            <a:endParaRPr lang="en-US" altLang="ko-KR" sz="1600" b="1" spc="-133" dirty="0" smtClean="0">
              <a:latin typeface="+mn-ea"/>
            </a:endParaRP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  다른 사람에게 연락을 신속하게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그러나 오해가 생기지 않도록 정확하게 하기</a:t>
            </a:r>
            <a:endParaRPr lang="en-US" altLang="ko-KR" sz="1600" b="1" spc="-133" dirty="0" smtClean="0">
              <a:latin typeface="+mn-ea"/>
            </a:endParaRP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  될 수 있는 한 선배나 상사의 지시를 따라 행동</a:t>
            </a:r>
            <a:endParaRPr lang="en-US" altLang="ko-KR" sz="1600" b="1" spc="-133" dirty="0" smtClean="0">
              <a:latin typeface="+mn-ea"/>
            </a:endParaRP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  보통 순서를 무작정 바꾸지 않고 행동</a:t>
            </a:r>
            <a:endParaRPr lang="en-US" altLang="ko-KR" sz="1600" b="1" spc="-133" dirty="0" smtClean="0">
              <a:latin typeface="+mn-ea"/>
            </a:endParaRP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  부상을 입지 않은 사고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어느 정도 작은 부상이라도 결코 숨기지 말 것</a:t>
            </a:r>
            <a:endParaRPr lang="en-US" altLang="ko-KR" sz="1600" b="1" spc="-133" dirty="0" smtClean="0">
              <a:latin typeface="+mn-ea"/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8" name="직사각형 7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2</a:t>
              </a:r>
              <a:endParaRPr lang="ko-KR" altLang="en-US" sz="38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안전하고 건강한 직장생활을 위한 가이드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9572129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500968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  <a:latin typeface="+mj-ea"/>
                <a:ea typeface="+mj-ea"/>
              </a:rPr>
              <a:t>18.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응급조치</a:t>
            </a:r>
            <a:endParaRPr lang="ko-KR" altLang="en-US" sz="21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27433" y="2174398"/>
            <a:ext cx="8001056" cy="34624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  환자와 자신의 안전성 등 현장 현황 파악</a:t>
            </a: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  호흡정지 등 우선순위를 파악</a:t>
            </a:r>
            <a:r>
              <a:rPr lang="en-US" altLang="ko-KR" sz="1600" b="1" spc="-133" dirty="0" smtClean="0">
                <a:latin typeface="+mn-ea"/>
              </a:rPr>
              <a:t> </a:t>
            </a:r>
            <a:r>
              <a:rPr lang="ko-KR" altLang="en-US" sz="1600" b="1" spc="-133" dirty="0" smtClean="0">
                <a:latin typeface="+mn-ea"/>
              </a:rPr>
              <a:t>후 알맞은 처치 실시</a:t>
            </a: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  무의식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상태 위급 시 </a:t>
            </a:r>
            <a:r>
              <a:rPr lang="en-US" altLang="ko-KR" sz="1600" b="1" spc="-133" dirty="0" smtClean="0">
                <a:latin typeface="+mn-ea"/>
              </a:rPr>
              <a:t>119</a:t>
            </a:r>
            <a:r>
              <a:rPr lang="ko-KR" altLang="en-US" sz="1600" b="1" spc="-133" dirty="0" smtClean="0">
                <a:latin typeface="+mn-ea"/>
              </a:rPr>
              <a:t>에 도움 요청</a:t>
            </a: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  주위의 협력을 요청하되 구체적으로 지시</a:t>
            </a: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  불안해 하지 않도록 조용한 대화로 환자의 안정 유지</a:t>
            </a: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  모포나 옷으로 체온 유지와 의식이 있는 경우 음료 준비</a:t>
            </a: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  현장에 대한 관찰과 증거물 파악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소지품 보존</a:t>
            </a: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  모든 처치를 기록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병원 이송 후 제시 </a:t>
            </a: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  환부 고정 등의 조치 후 주의하며 조용히 운반</a:t>
            </a:r>
            <a:endParaRPr lang="en-US" altLang="ko-KR" sz="1600" b="1" spc="-133" dirty="0" smtClean="0">
              <a:latin typeface="+mn-ea"/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3513119" y="1572406"/>
            <a:ext cx="6286543" cy="941283"/>
            <a:chOff x="3370243" y="4287050"/>
            <a:chExt cx="6286543" cy="941283"/>
          </a:xfrm>
        </p:grpSpPr>
        <p:sp>
          <p:nvSpPr>
            <p:cNvPr id="7" name="TextBox 6"/>
            <p:cNvSpPr txBox="1"/>
            <p:nvPr/>
          </p:nvSpPr>
          <p:spPr>
            <a:xfrm>
              <a:off x="3370243" y="4287050"/>
              <a:ext cx="6286543" cy="9412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44000" indent="-144000" latinLnBrk="0">
                <a:lnSpc>
                  <a:spcPct val="150000"/>
                </a:lnSpc>
                <a:spcAft>
                  <a:spcPts val="500"/>
                </a:spcAft>
                <a:buClr>
                  <a:srgbClr val="33CCCC"/>
                </a:buClr>
              </a:pPr>
              <a:r>
                <a:rPr lang="en-US" altLang="ko-KR" sz="2000" b="1" spc="-133" dirty="0" smtClean="0">
                  <a:solidFill>
                    <a:srgbClr val="666699"/>
                  </a:solidFill>
                </a:rPr>
                <a:t>    </a:t>
              </a:r>
              <a:r>
                <a:rPr lang="ko-KR" altLang="en-US" sz="1800" b="1" spc="-133" dirty="0" smtClean="0">
                  <a:solidFill>
                    <a:srgbClr val="666699"/>
                  </a:solidFill>
                </a:rPr>
                <a:t>구급조치의 일반적 주의사항</a:t>
              </a:r>
            </a:p>
            <a:p>
              <a:pPr marL="144000" indent="-144000" latinLnBrk="0">
                <a:lnSpc>
                  <a:spcPct val="150000"/>
                </a:lnSpc>
                <a:spcAft>
                  <a:spcPts val="500"/>
                </a:spcAft>
                <a:buClr>
                  <a:srgbClr val="33CCCC"/>
                </a:buClr>
              </a:pPr>
              <a:endParaRPr lang="en-US" altLang="ko-KR" sz="1800" b="1" spc="-133" dirty="0" smtClean="0">
                <a:latin typeface="+mn-ea"/>
              </a:endParaRPr>
            </a:p>
          </p:txBody>
        </p:sp>
        <p:pic>
          <p:nvPicPr>
            <p:cNvPr id="8" name="그림 7" descr="아이콘 화살표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41681" y="4460414"/>
              <a:ext cx="142876" cy="142876"/>
            </a:xfrm>
            <a:prstGeom prst="rect">
              <a:avLst/>
            </a:prstGeom>
          </p:spPr>
        </p:pic>
      </p:grpSp>
      <p:pic>
        <p:nvPicPr>
          <p:cNvPr id="10" name="그림 9" descr="37 삽화 응급조치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42407" y="3215480"/>
            <a:ext cx="2428892" cy="2362347"/>
          </a:xfrm>
          <a:prstGeom prst="rect">
            <a:avLst/>
          </a:prstGeom>
        </p:spPr>
      </p:pic>
      <p:grpSp>
        <p:nvGrpSpPr>
          <p:cNvPr id="14" name="그룹 13"/>
          <p:cNvGrpSpPr/>
          <p:nvPr/>
        </p:nvGrpSpPr>
        <p:grpSpPr>
          <a:xfrm>
            <a:off x="727037" y="4144174"/>
            <a:ext cx="2000264" cy="1431767"/>
            <a:chOff x="727037" y="4144174"/>
            <a:chExt cx="2000264" cy="1431767"/>
          </a:xfrm>
        </p:grpSpPr>
        <p:pic>
          <p:nvPicPr>
            <p:cNvPr id="9" name="그림 8" descr="37 구급조치 체크박스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7037" y="4144174"/>
              <a:ext cx="2000264" cy="1431767"/>
            </a:xfrm>
            <a:prstGeom prst="rect">
              <a:avLst/>
            </a:prstGeom>
          </p:spPr>
        </p:pic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98475" y="4358488"/>
              <a:ext cx="1857388" cy="1214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3" name="TextBox 12"/>
            <p:cNvSpPr txBox="1"/>
            <p:nvPr/>
          </p:nvSpPr>
          <p:spPr>
            <a:xfrm>
              <a:off x="869913" y="4475574"/>
              <a:ext cx="1714512" cy="10259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2000"/>
                </a:lnSpc>
              </a:pPr>
              <a:r>
                <a:rPr lang="ko-KR" altLang="en-US" sz="1200" b="1" kern="0" spc="-133" dirty="0" smtClean="0">
                  <a:latin typeface="+mj-ea"/>
                  <a:ea typeface="+mj-ea"/>
                </a:rPr>
                <a:t>자세한 응급조치에 대한 </a:t>
              </a:r>
              <a:endParaRPr lang="en-US" altLang="ko-KR" sz="1200" b="1" kern="0" spc="-133" dirty="0" smtClean="0">
                <a:latin typeface="+mj-ea"/>
                <a:ea typeface="+mj-ea"/>
              </a:endParaRPr>
            </a:p>
            <a:p>
              <a:pPr algn="ctr">
                <a:lnSpc>
                  <a:spcPts val="2000"/>
                </a:lnSpc>
              </a:pPr>
              <a:r>
                <a:rPr lang="ko-KR" altLang="en-US" sz="1200" b="1" kern="0" spc="-133" dirty="0" smtClean="0">
                  <a:latin typeface="+mj-ea"/>
                  <a:ea typeface="+mj-ea"/>
                </a:rPr>
                <a:t>궁금한 사항은</a:t>
              </a:r>
              <a:endParaRPr lang="en-US" altLang="ko-KR" sz="1200" b="1" kern="0" spc="-133" dirty="0" smtClean="0">
                <a:latin typeface="+mj-ea"/>
                <a:ea typeface="+mj-ea"/>
              </a:endParaRPr>
            </a:p>
            <a:p>
              <a:pPr algn="ctr">
                <a:lnSpc>
                  <a:spcPts val="2000"/>
                </a:lnSpc>
              </a:pPr>
              <a:r>
                <a:rPr lang="ko-KR" altLang="en-US" sz="1200" b="1" kern="0" spc="-133" dirty="0" smtClean="0">
                  <a:solidFill>
                    <a:srgbClr val="33CCCC"/>
                  </a:solidFill>
                  <a:latin typeface="+mj-ea"/>
                  <a:ea typeface="+mj-ea"/>
                </a:rPr>
                <a:t> “안전보건공단 </a:t>
              </a:r>
              <a:r>
                <a:rPr lang="ko-KR" altLang="en-US" sz="1200" b="1" kern="0" spc="-133" dirty="0" err="1" smtClean="0">
                  <a:solidFill>
                    <a:srgbClr val="33CCCC"/>
                  </a:solidFill>
                  <a:latin typeface="+mj-ea"/>
                  <a:ea typeface="+mj-ea"/>
                </a:rPr>
                <a:t>앱</a:t>
              </a:r>
              <a:r>
                <a:rPr lang="ko-KR" altLang="en-US" sz="1200" b="1" kern="0" spc="-133" dirty="0" smtClean="0">
                  <a:solidFill>
                    <a:srgbClr val="33CCCC"/>
                  </a:solidFill>
                  <a:latin typeface="+mj-ea"/>
                  <a:ea typeface="+mj-ea"/>
                </a:rPr>
                <a:t>”</a:t>
              </a:r>
              <a:r>
                <a:rPr lang="ko-KR" altLang="en-US" sz="1200" b="1" kern="0" spc="-133" dirty="0" smtClean="0">
                  <a:latin typeface="+mj-ea"/>
                  <a:ea typeface="+mj-ea"/>
                </a:rPr>
                <a:t>을 </a:t>
              </a:r>
              <a:endParaRPr lang="en-US" altLang="ko-KR" sz="1200" b="1" kern="0" spc="-133" dirty="0" smtClean="0">
                <a:latin typeface="+mj-ea"/>
                <a:ea typeface="+mj-ea"/>
              </a:endParaRPr>
            </a:p>
            <a:p>
              <a:pPr algn="ctr">
                <a:lnSpc>
                  <a:spcPts val="2000"/>
                </a:lnSpc>
              </a:pPr>
              <a:r>
                <a:rPr lang="ko-KR" altLang="en-US" sz="1200" b="1" kern="0" spc="-133" dirty="0" smtClean="0">
                  <a:latin typeface="+mj-ea"/>
                  <a:ea typeface="+mj-ea"/>
                </a:rPr>
                <a:t>설치하여 사용해보세요</a:t>
              </a:r>
              <a:r>
                <a:rPr lang="en-US" altLang="ko-KR" sz="1200" b="1" kern="0" spc="-133" dirty="0" smtClean="0">
                  <a:latin typeface="+mj-ea"/>
                  <a:ea typeface="+mj-ea"/>
                </a:rPr>
                <a:t>! </a:t>
              </a:r>
              <a:endParaRPr lang="ko-KR" altLang="en-US" sz="1100" b="1" kern="0" spc="-133" baseline="0" dirty="0">
                <a:latin typeface="+mj-ea"/>
                <a:ea typeface="+mj-ea"/>
              </a:endParaRPr>
            </a:p>
          </p:txBody>
        </p:sp>
      </p:grpSp>
      <p:grpSp>
        <p:nvGrpSpPr>
          <p:cNvPr id="15" name="그룹 14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6" name="직사각형 15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2</a:t>
              </a:r>
              <a:endParaRPr lang="ko-KR" altLang="en-US" sz="380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안전하고 건강한 직장생활을 위한 가이드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01977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0"/>
            <a:ext cx="12169775" cy="6859588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80" tIns="60890" rIns="121780" bIns="60890"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70243" y="2572538"/>
            <a:ext cx="6929486" cy="21278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20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직장에 들어가면</a:t>
            </a:r>
            <a:r>
              <a:rPr lang="en-US" altLang="ko-KR" sz="1800" b="1" spc="-133" dirty="0" smtClean="0">
                <a:solidFill>
                  <a:prstClr val="black"/>
                </a:solidFill>
              </a:rPr>
              <a:t>…</a:t>
            </a:r>
          </a:p>
          <a:p>
            <a:pPr>
              <a:lnSpc>
                <a:spcPct val="20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2.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신규입사자 재해발생현황</a:t>
            </a:r>
          </a:p>
          <a:p>
            <a:pPr>
              <a:lnSpc>
                <a:spcPct val="20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3.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안전보건 활동의 첫걸음</a:t>
            </a:r>
            <a:r>
              <a:rPr lang="en-US" altLang="ko-KR" sz="18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안전보건교육</a:t>
            </a:r>
          </a:p>
          <a:p>
            <a:pPr>
              <a:lnSpc>
                <a:spcPct val="20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4.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작업 전 안전점검 등 안전의 </a:t>
            </a:r>
            <a:r>
              <a:rPr lang="ko-KR" altLang="en-US" sz="1800" b="1" spc="-133" dirty="0" err="1" smtClean="0">
                <a:solidFill>
                  <a:prstClr val="black"/>
                </a:solidFill>
              </a:rPr>
              <a:t>습관화ㆍ생활화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 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2370111" y="1016149"/>
            <a:ext cx="9787006" cy="984885"/>
            <a:chOff x="2370111" y="658959"/>
            <a:chExt cx="9787006" cy="984885"/>
          </a:xfrm>
        </p:grpSpPr>
        <p:sp>
          <p:nvSpPr>
            <p:cNvPr id="5" name="TextBox 4"/>
            <p:cNvSpPr txBox="1"/>
            <p:nvPr/>
          </p:nvSpPr>
          <p:spPr>
            <a:xfrm>
              <a:off x="3298805" y="726865"/>
              <a:ext cx="8858312" cy="8043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4000" b="1" spc="-133" dirty="0" smtClean="0">
                  <a:solidFill>
                    <a:prstClr val="white"/>
                  </a:solidFill>
                </a:rPr>
                <a:t>신규 입사자의 직장생활</a:t>
              </a:r>
              <a:endParaRPr lang="ko-KR" altLang="en-US" sz="4000" b="1" spc="-133" dirty="0">
                <a:solidFill>
                  <a:prstClr val="white"/>
                </a:solidFill>
              </a:endParaRPr>
            </a:p>
          </p:txBody>
        </p:sp>
        <p:grpSp>
          <p:nvGrpSpPr>
            <p:cNvPr id="9" name="그룹 8"/>
            <p:cNvGrpSpPr/>
            <p:nvPr/>
          </p:nvGrpSpPr>
          <p:grpSpPr>
            <a:xfrm>
              <a:off x="2370111" y="658959"/>
              <a:ext cx="928694" cy="984885"/>
              <a:chOff x="2370111" y="658959"/>
              <a:chExt cx="928694" cy="984885"/>
            </a:xfrm>
          </p:grpSpPr>
          <p:sp>
            <p:nvSpPr>
              <p:cNvPr id="6" name="직사각형 5"/>
              <p:cNvSpPr/>
              <p:nvPr/>
            </p:nvSpPr>
            <p:spPr>
              <a:xfrm>
                <a:off x="2370111" y="929464"/>
                <a:ext cx="642942" cy="6429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2584425" y="658959"/>
                <a:ext cx="714380" cy="98488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200000"/>
                  </a:lnSpc>
                  <a:buClr>
                    <a:srgbClr val="33CCCC"/>
                  </a:buClr>
                </a:pPr>
                <a:r>
                  <a:rPr lang="en-US" altLang="ko-KR" sz="3200" b="1" spc="-133" dirty="0" smtClean="0">
                    <a:solidFill>
                      <a:srgbClr val="33CCCC"/>
                    </a:solidFill>
                  </a:rPr>
                  <a:t>1</a:t>
                </a:r>
                <a:r>
                  <a:rPr lang="en-US" altLang="ko-KR" sz="2800" b="1" spc="-133" dirty="0" smtClean="0">
                    <a:solidFill>
                      <a:prstClr val="black"/>
                    </a:solidFill>
                  </a:rPr>
                  <a:t>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83624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그룹 24"/>
          <p:cNvGrpSpPr/>
          <p:nvPr/>
        </p:nvGrpSpPr>
        <p:grpSpPr>
          <a:xfrm>
            <a:off x="4227499" y="1358092"/>
            <a:ext cx="7215238" cy="4806512"/>
            <a:chOff x="4227499" y="1358092"/>
            <a:chExt cx="7215238" cy="4806512"/>
          </a:xfrm>
        </p:grpSpPr>
        <p:pic>
          <p:nvPicPr>
            <p:cNvPr id="13" name="그림 12" descr="38 요양신청절차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27499" y="1500968"/>
              <a:ext cx="7140240" cy="4663636"/>
            </a:xfrm>
            <a:prstGeom prst="rect">
              <a:avLst/>
            </a:prstGeom>
          </p:spPr>
        </p:pic>
        <p:pic>
          <p:nvPicPr>
            <p:cNvPr id="7172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513647" y="5215744"/>
              <a:ext cx="1500198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942539" y="4358488"/>
              <a:ext cx="1428760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173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227499" y="5215744"/>
              <a:ext cx="1428760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174" name="Picture 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9942539" y="2929728"/>
              <a:ext cx="1500198" cy="4286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3" name="Picture 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9942539" y="1929596"/>
              <a:ext cx="1500198" cy="4286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" name="TextBox 8"/>
            <p:cNvSpPr txBox="1"/>
            <p:nvPr/>
          </p:nvSpPr>
          <p:spPr>
            <a:xfrm>
              <a:off x="10371167" y="2037542"/>
              <a:ext cx="642942" cy="17780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1500"/>
                </a:lnSpc>
                <a:buClr>
                  <a:schemeClr val="bg1"/>
                </a:buClr>
              </a:pPr>
              <a:r>
                <a:rPr lang="ko-KR" altLang="en-US" sz="1200" b="1" spc="-100" dirty="0" smtClean="0">
                  <a:solidFill>
                    <a:schemeClr val="bg1"/>
                  </a:solidFill>
                  <a:latin typeface="+mn-ea"/>
                </a:rPr>
                <a:t>응급조치</a:t>
              </a:r>
              <a:endParaRPr lang="en-US" altLang="ko-KR" sz="1200" b="1" spc="-100" dirty="0" smtClean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0013977" y="3358356"/>
              <a:ext cx="1357322" cy="33342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1300"/>
                </a:lnSpc>
                <a:buClr>
                  <a:schemeClr val="bg1"/>
                </a:buClr>
              </a:pPr>
              <a:r>
                <a:rPr lang="ko-KR" altLang="en-US" sz="1100" b="1" spc="-100" dirty="0" smtClean="0">
                  <a:latin typeface="+mn-ea"/>
                </a:rPr>
                <a:t>산재지정 의료기관 </a:t>
              </a:r>
            </a:p>
            <a:p>
              <a:pPr algn="ctr">
                <a:lnSpc>
                  <a:spcPts val="1300"/>
                </a:lnSpc>
                <a:buClr>
                  <a:schemeClr val="bg1"/>
                </a:buClr>
              </a:pPr>
              <a:r>
                <a:rPr lang="ko-KR" altLang="en-US" sz="1100" b="1" spc="-100" dirty="0" smtClean="0">
                  <a:latin typeface="+mn-ea"/>
                </a:rPr>
                <a:t>여부 확인</a:t>
              </a:r>
              <a:endParaRPr lang="en-US" altLang="ko-KR" sz="1100" b="1" spc="-100" dirty="0" smtClean="0">
                <a:latin typeface="+mn-ea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942539" y="4416950"/>
              <a:ext cx="1500198" cy="3701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1500"/>
                </a:lnSpc>
                <a:buClr>
                  <a:schemeClr val="bg1"/>
                </a:buClr>
              </a:pPr>
              <a:r>
                <a:rPr lang="ko-KR" altLang="en-US" sz="1200" b="1" spc="-100" dirty="0" smtClean="0">
                  <a:solidFill>
                    <a:schemeClr val="bg1"/>
                  </a:solidFill>
                  <a:latin typeface="+mn-ea"/>
                </a:rPr>
                <a:t>요양급여 신청서 </a:t>
              </a:r>
              <a:endParaRPr lang="en-US" altLang="ko-KR" sz="1200" b="1" spc="-100" dirty="0" smtClean="0">
                <a:solidFill>
                  <a:schemeClr val="bg1"/>
                </a:solidFill>
                <a:latin typeface="+mn-ea"/>
              </a:endParaRPr>
            </a:p>
            <a:p>
              <a:pPr algn="ctr">
                <a:lnSpc>
                  <a:spcPts val="1500"/>
                </a:lnSpc>
                <a:buClr>
                  <a:schemeClr val="bg1"/>
                </a:buClr>
              </a:pPr>
              <a:r>
                <a:rPr lang="ko-KR" altLang="en-US" sz="1200" b="1" spc="-100" dirty="0" smtClean="0">
                  <a:solidFill>
                    <a:schemeClr val="bg1"/>
                  </a:solidFill>
                  <a:latin typeface="+mn-ea"/>
                </a:rPr>
                <a:t>작성</a:t>
              </a:r>
              <a:endParaRPr lang="en-US" altLang="ko-KR" sz="1200" b="1" spc="-100" dirty="0" smtClean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585085" y="5287182"/>
              <a:ext cx="1357322" cy="3645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1500"/>
                </a:lnSpc>
                <a:buClr>
                  <a:schemeClr val="bg1"/>
                </a:buClr>
              </a:pPr>
              <a:r>
                <a:rPr lang="ko-KR" altLang="en-US" sz="1200" b="1" spc="-100" dirty="0" smtClean="0">
                  <a:solidFill>
                    <a:schemeClr val="bg1"/>
                  </a:solidFill>
                  <a:latin typeface="+mn-ea"/>
                </a:rPr>
                <a:t>제출</a:t>
              </a:r>
              <a:r>
                <a:rPr lang="en-US" altLang="ko-KR" sz="1200" b="1" spc="-100" dirty="0" smtClean="0">
                  <a:solidFill>
                    <a:schemeClr val="bg1"/>
                  </a:solidFill>
                  <a:latin typeface="+mn-ea"/>
                </a:rPr>
                <a:t>(3</a:t>
              </a:r>
              <a:r>
                <a:rPr lang="ko-KR" altLang="en-US" sz="1200" b="1" spc="-100" dirty="0" smtClean="0">
                  <a:solidFill>
                    <a:schemeClr val="bg1"/>
                  </a:solidFill>
                  <a:latin typeface="+mn-ea"/>
                </a:rPr>
                <a:t>개소</a:t>
              </a:r>
              <a:r>
                <a:rPr lang="en-US" altLang="ko-KR" sz="1200" b="1" spc="-100" dirty="0" smtClean="0">
                  <a:solidFill>
                    <a:schemeClr val="bg1"/>
                  </a:solidFill>
                  <a:latin typeface="+mn-ea"/>
                </a:rPr>
                <a:t>)</a:t>
              </a:r>
            </a:p>
            <a:p>
              <a:pPr algn="ctr">
                <a:lnSpc>
                  <a:spcPts val="1500"/>
                </a:lnSpc>
                <a:buClr>
                  <a:schemeClr val="bg1"/>
                </a:buClr>
              </a:pPr>
              <a:r>
                <a:rPr lang="ko-KR" altLang="en-US" sz="1000" b="1" spc="-100" dirty="0" smtClean="0">
                  <a:solidFill>
                    <a:schemeClr val="bg1"/>
                  </a:solidFill>
                  <a:latin typeface="+mn-ea"/>
                </a:rPr>
                <a:t>근로복지공단</a:t>
              </a:r>
              <a:r>
                <a:rPr lang="en-US" altLang="ko-KR" sz="1000" b="1" spc="-100" dirty="0" smtClean="0">
                  <a:solidFill>
                    <a:schemeClr val="bg1"/>
                  </a:solidFill>
                  <a:latin typeface="+mn-ea"/>
                </a:rPr>
                <a:t>/</a:t>
              </a:r>
              <a:r>
                <a:rPr lang="ko-KR" altLang="en-US" sz="1000" b="1" spc="-100" dirty="0" smtClean="0">
                  <a:solidFill>
                    <a:schemeClr val="bg1"/>
                  </a:solidFill>
                  <a:latin typeface="+mn-ea"/>
                </a:rPr>
                <a:t>병원</a:t>
              </a:r>
              <a:r>
                <a:rPr lang="en-US" altLang="ko-KR" sz="1000" b="1" spc="-100" dirty="0" smtClean="0">
                  <a:solidFill>
                    <a:schemeClr val="bg1"/>
                  </a:solidFill>
                  <a:latin typeface="+mn-ea"/>
                </a:rPr>
                <a:t>/</a:t>
              </a:r>
              <a:r>
                <a:rPr lang="ko-KR" altLang="en-US" sz="1000" b="1" spc="-100" dirty="0" smtClean="0">
                  <a:solidFill>
                    <a:schemeClr val="bg1"/>
                  </a:solidFill>
                  <a:latin typeface="+mn-ea"/>
                </a:rPr>
                <a:t>회사</a:t>
              </a:r>
              <a:endParaRPr lang="en-US" altLang="ko-KR" sz="1000" b="1" spc="-100" dirty="0" smtClean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942011" y="5572934"/>
              <a:ext cx="1357322" cy="5000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ts val="1300"/>
                </a:lnSpc>
                <a:buClr>
                  <a:schemeClr val="bg1"/>
                </a:buClr>
              </a:pPr>
              <a:r>
                <a:rPr lang="ko-KR" altLang="en-US" sz="1100" b="1" spc="-100" dirty="0" smtClean="0">
                  <a:latin typeface="+mn-ea"/>
                </a:rPr>
                <a:t>업무상 재해여부 </a:t>
              </a:r>
            </a:p>
            <a:p>
              <a:pPr algn="ctr">
                <a:lnSpc>
                  <a:spcPts val="1300"/>
                </a:lnSpc>
                <a:buClr>
                  <a:schemeClr val="bg1"/>
                </a:buClr>
              </a:pPr>
              <a:r>
                <a:rPr lang="ko-KR" altLang="en-US" sz="1100" b="1" spc="-100" dirty="0" smtClean="0">
                  <a:latin typeface="+mn-ea"/>
                </a:rPr>
                <a:t>확인 후 </a:t>
              </a:r>
              <a:r>
                <a:rPr lang="en-US" altLang="ko-KR" sz="1100" b="1" spc="-100" dirty="0" smtClean="0">
                  <a:latin typeface="+mn-ea"/>
                </a:rPr>
                <a:t>7</a:t>
              </a:r>
              <a:r>
                <a:rPr lang="ko-KR" altLang="en-US" sz="1100" b="1" spc="-100" dirty="0" smtClean="0">
                  <a:latin typeface="+mn-ea"/>
                </a:rPr>
                <a:t>일 이내</a:t>
              </a:r>
              <a:endParaRPr lang="en-US" altLang="ko-KR" sz="1100" b="1" spc="-100" dirty="0" smtClean="0">
                <a:latin typeface="+mn-ea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227499" y="5345644"/>
              <a:ext cx="1357322" cy="3701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1500"/>
                </a:lnSpc>
                <a:buClr>
                  <a:schemeClr val="bg1"/>
                </a:buClr>
              </a:pPr>
              <a:r>
                <a:rPr lang="ko-KR" altLang="en-US" sz="1200" b="1" spc="-100" dirty="0" smtClean="0">
                  <a:solidFill>
                    <a:schemeClr val="bg1"/>
                  </a:solidFill>
                  <a:latin typeface="+mn-ea"/>
                </a:rPr>
                <a:t>요양 승인여부</a:t>
              </a:r>
            </a:p>
            <a:p>
              <a:pPr algn="ctr">
                <a:lnSpc>
                  <a:spcPts val="1500"/>
                </a:lnSpc>
                <a:buClr>
                  <a:schemeClr val="bg1"/>
                </a:buClr>
              </a:pPr>
              <a:r>
                <a:rPr lang="ko-KR" altLang="en-US" sz="1200" b="1" spc="-100" dirty="0" smtClean="0">
                  <a:solidFill>
                    <a:schemeClr val="bg1"/>
                  </a:solidFill>
                  <a:latin typeface="+mn-ea"/>
                </a:rPr>
                <a:t>    통지</a:t>
              </a:r>
              <a:endParaRPr lang="en-US" altLang="ko-KR" sz="1200" b="1" spc="-100" dirty="0" smtClean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0228291" y="3072604"/>
              <a:ext cx="928694" cy="19236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1500"/>
                </a:lnSpc>
                <a:buClr>
                  <a:schemeClr val="bg1"/>
                </a:buClr>
              </a:pPr>
              <a:r>
                <a:rPr lang="ko-KR" altLang="en-US" sz="1200" b="1" spc="-100" dirty="0" smtClean="0">
                  <a:solidFill>
                    <a:schemeClr val="bg1"/>
                  </a:solidFill>
                  <a:latin typeface="+mn-ea"/>
                </a:rPr>
                <a:t>병원 후송</a:t>
              </a:r>
              <a:endParaRPr lang="en-US" altLang="ko-KR" sz="1200" b="1" spc="-100" dirty="0" smtClean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871101" y="1358092"/>
              <a:ext cx="1500198" cy="35719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>
                <a:lnSpc>
                  <a:spcPts val="1500"/>
                </a:lnSpc>
                <a:buClr>
                  <a:schemeClr val="bg1"/>
                </a:buClr>
              </a:pPr>
              <a:r>
                <a:rPr lang="ko-KR" altLang="en-US" sz="1400" b="1" spc="-100" dirty="0" smtClean="0">
                  <a:solidFill>
                    <a:srgbClr val="33CCCC"/>
                  </a:solidFill>
                  <a:latin typeface="+mn-ea"/>
                </a:rPr>
                <a:t>요양 신청절차</a:t>
              </a:r>
              <a:endParaRPr lang="en-US" altLang="ko-KR" sz="1400" b="1" spc="-100" dirty="0" smtClean="0">
                <a:solidFill>
                  <a:srgbClr val="33CCCC"/>
                </a:solidFill>
                <a:latin typeface="+mn-ea"/>
              </a:endParaRPr>
            </a:p>
          </p:txBody>
        </p:sp>
      </p:grpSp>
      <p:sp>
        <p:nvSpPr>
          <p:cNvPr id="4" name="직사각형 3"/>
          <p:cNvSpPr/>
          <p:nvPr/>
        </p:nvSpPr>
        <p:spPr>
          <a:xfrm>
            <a:off x="3513119" y="1929596"/>
            <a:ext cx="6000792" cy="2500330"/>
          </a:xfrm>
          <a:prstGeom prst="rect">
            <a:avLst/>
          </a:prstGeom>
          <a:solidFill>
            <a:srgbClr val="33CCC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" name="그룹 4"/>
          <p:cNvGrpSpPr/>
          <p:nvPr/>
        </p:nvGrpSpPr>
        <p:grpSpPr>
          <a:xfrm>
            <a:off x="3370243" y="1643844"/>
            <a:ext cx="5000660" cy="642942"/>
            <a:chOff x="3584557" y="1572406"/>
            <a:chExt cx="5000660" cy="642942"/>
          </a:xfrm>
        </p:grpSpPr>
        <p:pic>
          <p:nvPicPr>
            <p:cNvPr id="6" name="그림 5" descr="안전팁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84557" y="1572406"/>
              <a:ext cx="1815074" cy="642942"/>
            </a:xfrm>
            <a:prstGeom prst="rect">
              <a:avLst/>
            </a:prstGeom>
          </p:spPr>
        </p:pic>
        <p:sp>
          <p:nvSpPr>
            <p:cNvPr id="7" name="모서리가 둥근 직사각형 6"/>
            <p:cNvSpPr/>
            <p:nvPr/>
          </p:nvSpPr>
          <p:spPr>
            <a:xfrm>
              <a:off x="4727565" y="1727424"/>
              <a:ext cx="3286148" cy="35719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rgbClr val="4F87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013317" y="1715282"/>
              <a:ext cx="3571900" cy="3216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ct val="150000"/>
                </a:lnSpc>
              </a:pPr>
              <a:r>
                <a:rPr lang="ko-KR" altLang="en-US" sz="1600" b="1" spc="-133" dirty="0" smtClean="0">
                  <a:latin typeface="+mj-ea"/>
                  <a:ea typeface="+mj-ea"/>
                </a:rPr>
                <a:t>산업재해 발생 시 요양신청 절차</a:t>
              </a:r>
              <a:endParaRPr lang="ko-KR" altLang="en-US" sz="1600" b="1" spc="-133" dirty="0">
                <a:latin typeface="+mj-ea"/>
                <a:ea typeface="+mj-ea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3727433" y="2317274"/>
            <a:ext cx="5500726" cy="19236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3000"/>
              </a:lnSpc>
              <a:buClr>
                <a:srgbClr val="33CCCC"/>
              </a:buClr>
            </a:pPr>
            <a:r>
              <a:rPr lang="ko-KR" altLang="en-US" sz="1500" b="1" spc="-133" dirty="0" smtClean="0">
                <a:latin typeface="+mn-ea"/>
              </a:rPr>
              <a:t>산업재해 발생 시 </a:t>
            </a:r>
            <a:r>
              <a:rPr lang="ko-KR" altLang="en-US" sz="1500" b="1" spc="-133" dirty="0" smtClean="0">
                <a:solidFill>
                  <a:schemeClr val="tx2"/>
                </a:solidFill>
                <a:latin typeface="+mn-ea"/>
              </a:rPr>
              <a:t>근로복지공단</a:t>
            </a:r>
            <a:r>
              <a:rPr lang="ko-KR" altLang="en-US" sz="1500" b="1" spc="-133" dirty="0" smtClean="0">
                <a:latin typeface="+mn-ea"/>
              </a:rPr>
              <a:t>에 요양신청 절차를 알아 둘 필요가 있다</a:t>
            </a:r>
            <a:r>
              <a:rPr lang="en-US" altLang="ko-KR" sz="1500" b="1" spc="-133" dirty="0" smtClean="0">
                <a:latin typeface="+mn-ea"/>
              </a:rPr>
              <a:t>. </a:t>
            </a:r>
          </a:p>
          <a:p>
            <a:pPr latinLnBrk="0">
              <a:lnSpc>
                <a:spcPts val="3000"/>
              </a:lnSpc>
              <a:buClr>
                <a:srgbClr val="33CCCC"/>
              </a:buClr>
            </a:pPr>
            <a:r>
              <a:rPr lang="ko-KR" altLang="en-US" sz="1500" b="1" spc="-133" dirty="0" smtClean="0">
                <a:latin typeface="+mn-ea"/>
              </a:rPr>
              <a:t>사업장 내에서 근로자가 업무상의 사유로 부상</a:t>
            </a:r>
            <a:r>
              <a:rPr lang="en-US" altLang="ko-KR" sz="1500" b="1" spc="-133" dirty="0" smtClean="0">
                <a:latin typeface="+mn-ea"/>
              </a:rPr>
              <a:t>, </a:t>
            </a:r>
            <a:r>
              <a:rPr lang="ko-KR" altLang="en-US" sz="1500" b="1" spc="-133" dirty="0" smtClean="0">
                <a:latin typeface="+mn-ea"/>
              </a:rPr>
              <a:t>질병</a:t>
            </a:r>
            <a:r>
              <a:rPr lang="en-US" altLang="ko-KR" sz="1500" b="1" spc="-133" dirty="0" smtClean="0">
                <a:latin typeface="+mn-ea"/>
              </a:rPr>
              <a:t>, </a:t>
            </a:r>
            <a:r>
              <a:rPr lang="ko-KR" altLang="en-US" sz="1500" b="1" spc="-133" dirty="0" smtClean="0">
                <a:latin typeface="+mn-ea"/>
              </a:rPr>
              <a:t>장해 또는 사망이 발생하면 산재지정병원에서 치료중인 상태에서 요양급여 신청서를 관할 근로복지공단에 신청 후 공단에서 승인여부를 결정 받아 요양급여를 받을 수 있다</a:t>
            </a:r>
            <a:r>
              <a:rPr lang="en-US" altLang="ko-KR" sz="1500" b="1" spc="-133" dirty="0" smtClean="0">
                <a:latin typeface="+mn-ea"/>
              </a:rPr>
              <a:t>.</a:t>
            </a:r>
          </a:p>
        </p:txBody>
      </p:sp>
      <p:grpSp>
        <p:nvGrpSpPr>
          <p:cNvPr id="26" name="그룹 2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7" name="직사각형 26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2</a:t>
              </a:r>
              <a:endParaRPr lang="ko-KR" altLang="en-US" sz="3800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안전하고 건강한 직장생활을 위한 가이드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191266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727037" y="1643844"/>
            <a:ext cx="2041849" cy="379215"/>
            <a:chOff x="869913" y="1643844"/>
            <a:chExt cx="2041849" cy="379215"/>
          </a:xfrm>
        </p:grpSpPr>
        <p:pic>
          <p:nvPicPr>
            <p:cNvPr id="5" name="그림 4" descr="디자인 타이틀 박스_연보라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9913" y="1665869"/>
              <a:ext cx="2041849" cy="35719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1084227" y="1643844"/>
              <a:ext cx="1785950" cy="2700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400"/>
                </a:lnSpc>
                <a:buClr>
                  <a:srgbClr val="33CCCC"/>
                </a:buClr>
              </a:pPr>
              <a:r>
                <a:rPr lang="ko-KR" altLang="en-US" sz="1400" b="1" spc="-133" dirty="0" smtClean="0">
                  <a:solidFill>
                    <a:schemeClr val="bg1"/>
                  </a:solidFill>
                </a:rPr>
                <a:t>근로자의 권리</a:t>
              </a:r>
              <a:endParaRPr lang="en-US" altLang="ko-KR" sz="1400" b="1" spc="-133" dirty="0" smtClean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9" name="그림 8" descr="39 근로자 권리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27368" y="1715282"/>
            <a:ext cx="8286807" cy="4357718"/>
          </a:xfrm>
          <a:prstGeom prst="rect">
            <a:avLst/>
          </a:prstGeom>
        </p:spPr>
      </p:pic>
      <p:graphicFrame>
        <p:nvGraphicFramePr>
          <p:cNvPr id="7" name="표 2"/>
          <p:cNvGraphicFramePr>
            <a:graphicFrameLocks noGrp="1"/>
          </p:cNvGraphicFramePr>
          <p:nvPr>
            <p:extLst/>
          </p:nvPr>
        </p:nvGraphicFramePr>
        <p:xfrm>
          <a:off x="3870309" y="1572406"/>
          <a:ext cx="7759194" cy="45235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25735"/>
                <a:gridCol w="6133459"/>
              </a:tblGrid>
              <a:tr h="653716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급박한 위험시 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작업중지 및 대피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제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52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조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200" b="1" kern="1200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endParaRPr lang="ko-KR" altLang="en-US" sz="1200" b="1" spc="-100" baseline="0" dirty="0" smtClean="0">
                        <a:solidFill>
                          <a:srgbClr val="0070C0"/>
                        </a:solidFill>
                        <a:latin typeface="+mj-ea"/>
                        <a:ea typeface="+mj-ea"/>
                      </a:endParaRP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근로자는 산업재해가 발생할 급박한 위험이 있을 때에는 작업을 중지하고 대피할 수 있음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. 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이 경우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err="1" smtClean="0">
                          <a:latin typeface="+mj-ea"/>
                          <a:ea typeface="+mj-ea"/>
                        </a:rPr>
                        <a:t>지체없이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 그 사실을 관리감독자 또는 부서의 장에게 보고하여야 함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726351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물질안전보건자료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정보를 요구할 수 있음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110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근로자의 안전 및 보건을 유지하거나 직업성 질환 발생 원인을 규명하기 위하여 물질안전보건자료대상물질을 제조하거나 수입한 자에게 대체자료로 적힌 화학물질의 명칭 및 함유량 정보를 제공할 것을 요구할 수 있음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1120263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사업장  작업환경측정 시 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결과에 대한 설명을 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요구할 수 있음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125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산업안전보건위원회 또는 근로자대표는 등은 화학물질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유기용제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금속류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·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알칼리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가스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금속가공유 등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)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을 취급하거나 작업 과정에서 소음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분진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고열 등이 발생하는 작업에 종사할 경우 </a:t>
                      </a:r>
                      <a:endParaRPr lang="en-US" altLang="ko-KR" sz="1200" b="1" spc="-100" baseline="0" dirty="0" smtClean="0">
                        <a:latin typeface="+mj-ea"/>
                        <a:ea typeface="+mj-ea"/>
                      </a:endParaRP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사업주에게 작업환경측정에 대한 설명회 개최를 요구할 수 있음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.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근로자 대표 등은 직업병 등 건강장해 발생 시 취급하는 화학물질의 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MSDS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에 적지 아니한 정보를 제공할 것을 요구할 수 있음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357322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안전보건활동 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참여권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근로자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근로자 단체 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또는 노조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• 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산업안전보건위원회 심의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·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의결 또는 결정에 참여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• 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안전보건관리규정 작성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·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변경 시 동의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• 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자율검사프로그램에 따른 안전검사 시 협의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• 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작업환경측정 및 건강진단 시 입회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• 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공정안전보고서 작성 및 안전보건개선계획 수립 시 의견제시</a:t>
                      </a:r>
                      <a:endParaRPr lang="ko-KR" altLang="en-US" sz="1200" b="1" spc="-100" baseline="0" dirty="0" smtClean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630243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사업주의 법 위반사실을 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신고할 권리</a:t>
                      </a:r>
                      <a:endParaRPr lang="ko-KR" altLang="en-US" sz="1200" b="1" spc="-100" baseline="0" dirty="0">
                        <a:solidFill>
                          <a:srgbClr val="0070C0"/>
                        </a:solidFill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감독기관에 사업주의 법 위반사항을 신고할 수 있음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8" name="그룹 7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0" name="직사각형 9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2</a:t>
              </a:r>
              <a:endParaRPr lang="ko-KR" altLang="en-US" sz="38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안전하고 건강한 직장생활을 위한 가이드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740518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 descr="40 근로자 의무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98805" y="1929596"/>
            <a:ext cx="8201432" cy="4319027"/>
          </a:xfrm>
          <a:prstGeom prst="rect">
            <a:avLst/>
          </a:prstGeom>
        </p:spPr>
      </p:pic>
      <p:grpSp>
        <p:nvGrpSpPr>
          <p:cNvPr id="8" name="그룹 7"/>
          <p:cNvGrpSpPr/>
          <p:nvPr/>
        </p:nvGrpSpPr>
        <p:grpSpPr>
          <a:xfrm>
            <a:off x="727037" y="1643844"/>
            <a:ext cx="2041845" cy="379215"/>
            <a:chOff x="727037" y="2121885"/>
            <a:chExt cx="2041845" cy="379215"/>
          </a:xfrm>
        </p:grpSpPr>
        <p:pic>
          <p:nvPicPr>
            <p:cNvPr id="7" name="그림 6" descr="디자인 타이틀 박스-짙보라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2143910"/>
              <a:ext cx="2041845" cy="35719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941351" y="2121885"/>
              <a:ext cx="1785950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400"/>
                </a:lnSpc>
                <a:buClr>
                  <a:srgbClr val="33CCCC"/>
                </a:buClr>
              </a:pPr>
              <a:r>
                <a:rPr lang="ko-KR" altLang="en-US" sz="1400" b="1" spc="-133" dirty="0" smtClean="0">
                  <a:solidFill>
                    <a:schemeClr val="bg1"/>
                  </a:solidFill>
                </a:rPr>
                <a:t>근로자의 의무</a:t>
              </a:r>
              <a:endParaRPr lang="en-US" altLang="ko-KR" sz="1400" b="1" spc="-133" dirty="0" smtClean="0">
                <a:solidFill>
                  <a:schemeClr val="bg1"/>
                </a:solidFill>
                <a:latin typeface="+mn-ea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441681" y="1429530"/>
            <a:ext cx="8001056" cy="5104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1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400" b="1" spc="-133" dirty="0" smtClean="0">
                <a:latin typeface="+mn-ea"/>
              </a:rPr>
              <a:t>  근로자는 산업재해예방 기준을 준수하고</a:t>
            </a:r>
            <a:r>
              <a:rPr lang="en-US" altLang="ko-KR" sz="1400" b="1" spc="-133" dirty="0" smtClean="0">
                <a:latin typeface="+mn-ea"/>
              </a:rPr>
              <a:t>, </a:t>
            </a:r>
            <a:r>
              <a:rPr lang="ko-KR" altLang="en-US" sz="1400" b="1" spc="-133" dirty="0" smtClean="0">
                <a:latin typeface="+mn-ea"/>
              </a:rPr>
              <a:t>사업주가 실시하는 산업재해 방지에 관한 조치에 따라야 함 </a:t>
            </a:r>
            <a:r>
              <a:rPr lang="en-US" altLang="ko-KR" sz="1400" b="1" spc="-133" dirty="0" smtClean="0">
                <a:latin typeface="+mn-ea"/>
              </a:rPr>
              <a:t/>
            </a:r>
            <a:br>
              <a:rPr lang="en-US" altLang="ko-KR" sz="1400" b="1" spc="-133" dirty="0" smtClean="0">
                <a:latin typeface="+mn-ea"/>
              </a:rPr>
            </a:br>
            <a:r>
              <a:rPr lang="en-US" altLang="ko-KR" sz="1400" b="1" spc="-133" dirty="0" smtClean="0">
                <a:latin typeface="+mn-ea"/>
              </a:rPr>
              <a:t>   (</a:t>
            </a:r>
            <a:r>
              <a:rPr lang="ko-KR" altLang="en-US" sz="1400" b="1" spc="-133" dirty="0" smtClean="0">
                <a:latin typeface="+mn-ea"/>
              </a:rPr>
              <a:t>산업안전보건법 제</a:t>
            </a:r>
            <a:r>
              <a:rPr lang="en-US" altLang="ko-KR" sz="1400" b="1" spc="-133" dirty="0" smtClean="0">
                <a:latin typeface="+mn-ea"/>
              </a:rPr>
              <a:t>6</a:t>
            </a:r>
            <a:r>
              <a:rPr lang="ko-KR" altLang="en-US" sz="1400" b="1" spc="-133" dirty="0" smtClean="0">
                <a:latin typeface="+mn-ea"/>
              </a:rPr>
              <a:t>조</a:t>
            </a:r>
            <a:r>
              <a:rPr lang="en-US" altLang="ko-KR" sz="1400" b="1" spc="-133" dirty="0" smtClean="0">
                <a:latin typeface="+mn-ea"/>
              </a:rPr>
              <a:t>)</a:t>
            </a:r>
            <a:endParaRPr lang="en-US" altLang="ko-KR" sz="1500" b="1" spc="-133" dirty="0" smtClean="0">
              <a:latin typeface="+mn-ea"/>
            </a:endParaRPr>
          </a:p>
        </p:txBody>
      </p:sp>
      <p:graphicFrame>
        <p:nvGraphicFramePr>
          <p:cNvPr id="10" name="표 2"/>
          <p:cNvGraphicFramePr>
            <a:graphicFrameLocks noGrp="1"/>
          </p:cNvGraphicFramePr>
          <p:nvPr>
            <p:extLst/>
          </p:nvPr>
        </p:nvGraphicFramePr>
        <p:xfrm>
          <a:off x="3941747" y="1929596"/>
          <a:ext cx="7643866" cy="435771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1571"/>
                <a:gridCol w="6042295"/>
              </a:tblGrid>
              <a:tr h="1428760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안전보건교육 이수</a:t>
                      </a:r>
                      <a:endParaRPr lang="en-US" altLang="ko-KR" sz="1200" b="1" spc="-100" baseline="0" dirty="0" smtClean="0">
                        <a:solidFill>
                          <a:srgbClr val="0070C0"/>
                        </a:solidFill>
                        <a:latin typeface="+mj-ea"/>
                        <a:ea typeface="+mj-ea"/>
                      </a:endParaRP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29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31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110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근로자는 정기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err="1" smtClean="0">
                          <a:latin typeface="+mj-ea"/>
                          <a:ea typeface="+mj-ea"/>
                        </a:rPr>
                        <a:t>채용시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작업내용 </a:t>
                      </a:r>
                      <a:r>
                        <a:rPr lang="ko-KR" altLang="en-US" sz="1200" b="1" spc="-100" baseline="0" dirty="0" err="1" smtClean="0">
                          <a:latin typeface="+mj-ea"/>
                          <a:ea typeface="+mj-ea"/>
                        </a:rPr>
                        <a:t>변경시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err="1" smtClean="0">
                          <a:latin typeface="+mj-ea"/>
                          <a:ea typeface="+mj-ea"/>
                        </a:rPr>
                        <a:t>특별작업시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 사업주가 실시하는 안전보건교육을 </a:t>
                      </a:r>
                      <a:endParaRPr lang="en-US" altLang="ko-KR" sz="1200" b="1" spc="-100" baseline="0" dirty="0" smtClean="0">
                        <a:latin typeface="+mj-ea"/>
                        <a:ea typeface="+mj-ea"/>
                      </a:endParaRP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이수하여야 하고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특히 건설 일용근로자의 경우 건설사업주가 교육기관을 통해 실시하는 </a:t>
                      </a:r>
                      <a:endParaRPr lang="en-US" altLang="ko-KR" sz="1200" b="1" spc="-100" baseline="0" dirty="0" smtClean="0">
                        <a:latin typeface="+mj-ea"/>
                        <a:ea typeface="+mj-ea"/>
                      </a:endParaRP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건설업 기초안전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·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보건교육을 이수하여야 함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.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 또한 화학물질을 제조 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·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사용  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·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운반 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·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저장작업에 </a:t>
                      </a:r>
                      <a:endParaRPr lang="en-US" altLang="ko-KR" sz="1200" b="1" spc="-100" baseline="0" dirty="0" smtClean="0">
                        <a:latin typeface="+mj-ea"/>
                        <a:ea typeface="+mj-ea"/>
                      </a:endParaRP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근로자 </a:t>
                      </a:r>
                      <a:r>
                        <a:rPr lang="ko-KR" altLang="en-US" sz="1200" b="1" spc="-100" baseline="0" dirty="0" err="1" smtClean="0">
                          <a:latin typeface="+mj-ea"/>
                          <a:ea typeface="+mj-ea"/>
                        </a:rPr>
                        <a:t>배치시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새로운 화학물질을 도입한 경우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유해성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·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위험성 정보 </a:t>
                      </a:r>
                      <a:r>
                        <a:rPr lang="ko-KR" altLang="en-US" sz="1200" b="1" spc="-100" baseline="0" dirty="0" err="1" smtClean="0">
                          <a:latin typeface="+mj-ea"/>
                          <a:ea typeface="+mj-ea"/>
                        </a:rPr>
                        <a:t>변경시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 사업주가 </a:t>
                      </a:r>
                      <a:endParaRPr lang="en-US" altLang="ko-KR" sz="1200" b="1" spc="-100" baseline="0" dirty="0" smtClean="0">
                        <a:latin typeface="+mj-ea"/>
                        <a:ea typeface="+mj-ea"/>
                      </a:endParaRP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실시하는 물질안전보건자료에 관한 교육을 이수하여야 함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시행규칙 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92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조의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6)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928694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건강진단 이행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제</a:t>
                      </a: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133</a:t>
                      </a:r>
                      <a:r>
                        <a:rPr lang="ko-KR" altLang="en-US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조</a:t>
                      </a: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spc="-100" baseline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근로자는 사업주가 실시하는 건강진단을 받아야 하며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사업주가 지정한 건강진단 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기관에 진단받기를 희망하지 아니한 경우에는 다른 건강진단 기관으로부터 이에 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상응하는 건강진단을 받아 그 결과를 증명하는 서류를 사업주에게 제출하여야 함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143008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방호조치에 대한 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준수사항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시행규칙 제</a:t>
                      </a: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99</a:t>
                      </a:r>
                      <a:r>
                        <a:rPr lang="ko-KR" altLang="en-US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조</a:t>
                      </a: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spc="-100" baseline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위험기계 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· 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기구에 설치된 방호조치에 대한 준수사항 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-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방호조치를 해체하려는 경우 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사업주의 허가를 받아 해체 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 -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방호조치 해체 사유가 소멸된 경우 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200" b="1" kern="1200" spc="-100" baseline="0" dirty="0" err="1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지체없이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원상으로 회복 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 -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방호조치 기능이 상실된 것을 발견한 경우 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200" b="1" kern="1200" spc="-100" baseline="0" dirty="0" err="1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지체없이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사업주에게 신고</a:t>
                      </a:r>
                      <a:endParaRPr lang="ko-KR" altLang="en-US" sz="1200" b="1" spc="-100" baseline="0" dirty="0" smtClean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857256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지급하는 보호구 착용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산업안전보건기준에 </a:t>
                      </a:r>
                      <a:endParaRPr lang="en-US" altLang="ko-KR" sz="1200" b="1" spc="-10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관한 규칙 제</a:t>
                      </a: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32</a:t>
                      </a:r>
                      <a:r>
                        <a:rPr lang="ko-KR" altLang="en-US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조</a:t>
                      </a: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spc="-100" baseline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유해 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·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위험작업으로부터 보호를 받을 수 있도록 사업주가 제공한 안전모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err="1" smtClean="0">
                          <a:latin typeface="+mj-ea"/>
                          <a:ea typeface="+mj-ea"/>
                        </a:rPr>
                        <a:t>안전대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안전화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보안경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err="1" smtClean="0">
                          <a:latin typeface="+mj-ea"/>
                          <a:ea typeface="+mj-ea"/>
                        </a:rPr>
                        <a:t>보안면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절연용 보호구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방열복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방진마스크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방한모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방한복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방한화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방한장갑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승차용 안전모 등을 착용하여야 함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12" name="그룹 11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3" name="직사각형 1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2</a:t>
              </a:r>
              <a:endParaRPr lang="ko-KR" altLang="en-US" sz="38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안전하고 건강한 직장생활을 위한 가이드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215991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41681" y="1572406"/>
            <a:ext cx="820085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회사 또는 직장이라는 곳은 다양한 사람이 모인 장소로 하나의 목적을 가지고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en-US" altLang="ko-KR" sz="1600" b="1" spc="-133" dirty="0" smtClean="0">
                <a:solidFill>
                  <a:prstClr val="black"/>
                </a:solidFill>
              </a:rPr>
              <a:t>  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활동하는 장소임을 인식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5599" y="1572406"/>
            <a:ext cx="2757234" cy="7924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01.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직장에 들어가면</a:t>
            </a:r>
            <a:r>
              <a:rPr lang="en-US" altLang="ko-KR" sz="2200" b="1" spc="-133" dirty="0" smtClean="0">
                <a:solidFill>
                  <a:srgbClr val="33CCCC"/>
                </a:solidFill>
              </a:rPr>
              <a:t>…</a:t>
            </a:r>
            <a:endParaRPr lang="ko-KR" altLang="en-US" sz="2200" b="1" spc="-133" dirty="0">
              <a:solidFill>
                <a:srgbClr val="33CCCC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70618" y="2384483"/>
            <a:ext cx="75724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150000"/>
              </a:lnSpc>
              <a:buClr>
                <a:srgbClr val="92D050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커다란 회사나 직장에 들어오면 자칫 전체적인 조직체계와 역할을 인식하지 못하는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en-US" altLang="ko-KR" sz="16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경우도 있고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직장에 공동목적이 있다고 하는 근본 문제도 잊는 경우가 있음</a:t>
            </a:r>
            <a:endParaRPr lang="en-US" altLang="ko-KR" sz="1600" b="1" spc="-133" dirty="0" smtClean="0">
              <a:solidFill>
                <a:srgbClr val="7030A0"/>
              </a:solidFill>
            </a:endParaRPr>
          </a:p>
        </p:txBody>
      </p:sp>
      <p:sp>
        <p:nvSpPr>
          <p:cNvPr id="6" name="대각선 방향의 모서리가 잘린 사각형 5"/>
          <p:cNvSpPr/>
          <p:nvPr/>
        </p:nvSpPr>
        <p:spPr>
          <a:xfrm>
            <a:off x="3584556" y="3429794"/>
            <a:ext cx="8001056" cy="1285884"/>
          </a:xfrm>
          <a:prstGeom prst="snip2Diag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41747" y="3501232"/>
            <a:ext cx="7643866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조직 운영에 따라 본인이 원하지 않는 업무가 부여되기도 하나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일의 경중 및 선호를 따지기 보다  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분업의 의의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개인 업무의 가치에 대해서 충분히 인식 할 필요가 있음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7037" y="3429794"/>
            <a:ext cx="2428892" cy="6910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젊은 사람이 직장에 들어와 </a:t>
            </a:r>
          </a:p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실망하는 것</a:t>
            </a:r>
            <a:r>
              <a:rPr lang="en-US" altLang="ko-KR" sz="1600" b="1" spc="-133" dirty="0" smtClean="0">
                <a:solidFill>
                  <a:srgbClr val="666699"/>
                </a:solidFill>
              </a:rPr>
              <a:t>…</a:t>
            </a:r>
            <a:endParaRPr lang="ko-KR" altLang="en-US" sz="1600" b="1" spc="-133" dirty="0">
              <a:solidFill>
                <a:srgbClr val="666699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27037" y="4715678"/>
            <a:ext cx="2428892" cy="6910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신입사원이 조직적응에</a:t>
            </a:r>
          </a:p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어려움을 겪는 이유</a:t>
            </a:r>
            <a:endParaRPr lang="ko-KR" altLang="en-US" sz="1600" b="1" spc="-133" dirty="0">
              <a:solidFill>
                <a:srgbClr val="666699"/>
              </a:solidFill>
            </a:endParaRPr>
          </a:p>
        </p:txBody>
      </p:sp>
      <p:sp>
        <p:nvSpPr>
          <p:cNvPr id="13" name="대각선 방향의 모서리가 잘린 사각형 12"/>
          <p:cNvSpPr/>
          <p:nvPr/>
        </p:nvSpPr>
        <p:spPr>
          <a:xfrm>
            <a:off x="3584557" y="4858554"/>
            <a:ext cx="8001056" cy="1285884"/>
          </a:xfrm>
          <a:prstGeom prst="snip2Diag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41747" y="4929992"/>
            <a:ext cx="3643337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</a:rPr>
              <a:t>• </a:t>
            </a:r>
            <a:r>
              <a:rPr lang="en-US" altLang="ko-KR" sz="1600" b="1" spc="-133" dirty="0" smtClean="0">
                <a:solidFill>
                  <a:prstClr val="white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회사의 조직문화에 공감하기 어려워서 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</a:rPr>
              <a:t>•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누가 가르쳐 주는 것이 아니라서 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</a:rPr>
              <a:t>•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기존 직원들간의 심한 텃세 때문에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8027" y="4893566"/>
            <a:ext cx="3143271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</a:rPr>
              <a:t>• </a:t>
            </a:r>
            <a:r>
              <a:rPr lang="en-US" altLang="ko-KR" sz="1600" b="1" spc="-133" dirty="0" smtClean="0">
                <a:solidFill>
                  <a:prstClr val="white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눈치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센스가 부족해서 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</a:rPr>
              <a:t>•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동료들과 성격이 맞지 않아서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869913" y="286522"/>
            <a:ext cx="8143932" cy="877163"/>
            <a:chOff x="869913" y="286522"/>
            <a:chExt cx="8143932" cy="877163"/>
          </a:xfrm>
        </p:grpSpPr>
        <p:sp>
          <p:nvSpPr>
            <p:cNvPr id="17" name="TextBox 16"/>
            <p:cNvSpPr txBox="1"/>
            <p:nvPr/>
          </p:nvSpPr>
          <p:spPr>
            <a:xfrm>
              <a:off x="2798739" y="286522"/>
              <a:ext cx="714380" cy="8771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ct val="150000"/>
                </a:lnSpc>
              </a:pPr>
              <a:r>
                <a:rPr lang="en-US" altLang="ko-KR" sz="3800" b="1" spc="-133" dirty="0" smtClean="0">
                  <a:solidFill>
                    <a:prstClr val="white"/>
                  </a:solidFill>
                </a:rPr>
                <a:t>1</a:t>
              </a:r>
              <a:endParaRPr lang="ko-KR" altLang="en-US" sz="3800" b="1" spc="-133" dirty="0">
                <a:solidFill>
                  <a:prstClr val="white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798871" y="429398"/>
              <a:ext cx="5214974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신규 입사자의 직장생활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69913" y="429398"/>
              <a:ext cx="1428760" cy="487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456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/>
          <p:cNvSpPr/>
          <p:nvPr/>
        </p:nvSpPr>
        <p:spPr>
          <a:xfrm>
            <a:off x="7656523" y="1643844"/>
            <a:ext cx="3857652" cy="4954302"/>
          </a:xfrm>
          <a:prstGeom prst="rect">
            <a:avLst/>
          </a:prstGeom>
          <a:solidFill>
            <a:srgbClr val="33CCC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41682" y="1572406"/>
            <a:ext cx="378621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산업현장의 입사근속 기간이 짧은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en-US" altLang="ko-KR" sz="16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600" b="1" spc="-133" dirty="0" err="1" smtClean="0">
                <a:solidFill>
                  <a:prstClr val="black"/>
                </a:solidFill>
              </a:rPr>
              <a:t>입사자에게서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산업재해가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많이 발생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5599" y="1572406"/>
            <a:ext cx="2428892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02.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신규입사자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재해발생 현황</a:t>
            </a:r>
            <a:endParaRPr lang="ko-KR" altLang="en-US" sz="2200" b="1" spc="-133" dirty="0">
              <a:solidFill>
                <a:srgbClr val="33CCCC"/>
              </a:solidFill>
            </a:endParaRPr>
          </a:p>
        </p:txBody>
      </p:sp>
      <p:grpSp>
        <p:nvGrpSpPr>
          <p:cNvPr id="17" name="그룹 16"/>
          <p:cNvGrpSpPr/>
          <p:nvPr/>
        </p:nvGrpSpPr>
        <p:grpSpPr>
          <a:xfrm>
            <a:off x="3441681" y="2643978"/>
            <a:ext cx="4071966" cy="247953"/>
            <a:chOff x="727037" y="1718909"/>
            <a:chExt cx="5199028" cy="282551"/>
          </a:xfrm>
        </p:grpSpPr>
        <p:pic>
          <p:nvPicPr>
            <p:cNvPr id="18" name="그림 17" descr="아이콘 화살표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7037" y="1786720"/>
              <a:ext cx="182871" cy="182870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1058713" y="1718909"/>
              <a:ext cx="4867352" cy="28255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200"/>
                </a:lnSpc>
                <a:buClr>
                  <a:srgbClr val="33CCCC"/>
                </a:buClr>
              </a:pPr>
              <a:r>
                <a:rPr lang="ko-KR" altLang="en-US" sz="1300" b="1" spc="-133" dirty="0" smtClean="0">
                  <a:solidFill>
                    <a:srgbClr val="666699"/>
                  </a:solidFill>
                </a:rPr>
                <a:t>최근 </a:t>
              </a:r>
              <a:r>
                <a:rPr lang="en-US" altLang="ko-KR" sz="1300" b="1" spc="-133" dirty="0" smtClean="0">
                  <a:solidFill>
                    <a:srgbClr val="666699"/>
                  </a:solidFill>
                </a:rPr>
                <a:t>10</a:t>
              </a:r>
              <a:r>
                <a:rPr lang="ko-KR" altLang="en-US" sz="1300" b="1" spc="-133" dirty="0" smtClean="0">
                  <a:solidFill>
                    <a:srgbClr val="666699"/>
                  </a:solidFill>
                </a:rPr>
                <a:t>년간 연도별 사고사망자수</a:t>
              </a:r>
              <a:r>
                <a:rPr lang="en-US" altLang="ko-KR" sz="1300" b="1" spc="-133" dirty="0" smtClean="0">
                  <a:solidFill>
                    <a:srgbClr val="666699"/>
                  </a:solidFill>
                </a:rPr>
                <a:t>/</a:t>
              </a:r>
              <a:r>
                <a:rPr lang="ko-KR" altLang="en-US" sz="1300" b="1" spc="-133" dirty="0" err="1" smtClean="0">
                  <a:solidFill>
                    <a:srgbClr val="666699"/>
                  </a:solidFill>
                </a:rPr>
                <a:t>사고사망만인율</a:t>
              </a:r>
              <a:r>
                <a:rPr lang="en-US" altLang="ko-KR" sz="1300" b="1" spc="-133" dirty="0" smtClean="0">
                  <a:solidFill>
                    <a:srgbClr val="666699"/>
                  </a:solidFill>
                </a:rPr>
                <a:t>/</a:t>
              </a:r>
              <a:r>
                <a:rPr lang="ko-KR" altLang="en-US" sz="1300" b="1" spc="-133" dirty="0" smtClean="0">
                  <a:solidFill>
                    <a:srgbClr val="666699"/>
                  </a:solidFill>
                </a:rPr>
                <a:t>재해율</a:t>
              </a:r>
              <a:endParaRPr lang="en-US" altLang="ko-KR" sz="1300" b="1" spc="-133" dirty="0" smtClean="0">
                <a:solidFill>
                  <a:srgbClr val="666699"/>
                </a:solidFill>
              </a:endParaRPr>
            </a:p>
          </p:txBody>
        </p:sp>
      </p:grpSp>
      <p:pic>
        <p:nvPicPr>
          <p:cNvPr id="10" name="그림 9" descr="안전팁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42209" y="1358092"/>
            <a:ext cx="1815074" cy="642942"/>
          </a:xfrm>
          <a:prstGeom prst="rect">
            <a:avLst/>
          </a:prstGeom>
        </p:spPr>
      </p:pic>
      <p:sp>
        <p:nvSpPr>
          <p:cNvPr id="12" name="모서리가 둥근 직사각형 11"/>
          <p:cNvSpPr/>
          <p:nvPr/>
        </p:nvSpPr>
        <p:spPr>
          <a:xfrm>
            <a:off x="8728093" y="1500968"/>
            <a:ext cx="2286016" cy="35719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4F87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70837" y="2001034"/>
            <a:ext cx="3643338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08000" indent="-108000">
              <a:lnSpc>
                <a:spcPct val="150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400" b="1" spc="-133" dirty="0" smtClean="0">
                <a:solidFill>
                  <a:prstClr val="black"/>
                </a:solidFill>
              </a:rPr>
              <a:t>근로자가 업무에 관계되는 건설물 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·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설비 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·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원재료 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·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가스 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·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증기 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·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분진 등에 의하거나 작업 또는 기타 업무에 기인하여 사망 또는 부상하거나 질병에 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400" b="1" spc="-133" dirty="0" smtClean="0">
                <a:solidFill>
                  <a:prstClr val="black"/>
                </a:solidFill>
              </a:rPr>
            </a:br>
            <a:r>
              <a:rPr lang="ko-KR" altLang="en-US" sz="1400" b="1" spc="-133" dirty="0" smtClean="0">
                <a:solidFill>
                  <a:prstClr val="black"/>
                </a:solidFill>
              </a:rPr>
              <a:t>걸리는 것</a:t>
            </a:r>
            <a:endParaRPr lang="en-US" altLang="ko-KR" sz="1400" b="1" spc="-133" dirty="0" smtClean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156721" y="1465029"/>
            <a:ext cx="1643074" cy="3216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산업재해의 정의</a:t>
            </a:r>
            <a:endParaRPr lang="ko-KR" altLang="en-US" sz="1600" b="1" spc="-133" dirty="0">
              <a:solidFill>
                <a:prstClr val="black"/>
              </a:solidFill>
            </a:endParaRPr>
          </a:p>
        </p:txBody>
      </p:sp>
      <p:grpSp>
        <p:nvGrpSpPr>
          <p:cNvPr id="22" name="그룹 21"/>
          <p:cNvGrpSpPr/>
          <p:nvPr/>
        </p:nvGrpSpPr>
        <p:grpSpPr>
          <a:xfrm>
            <a:off x="869913" y="286522"/>
            <a:ext cx="8143932" cy="877163"/>
            <a:chOff x="869913" y="286522"/>
            <a:chExt cx="8143932" cy="877163"/>
          </a:xfrm>
        </p:grpSpPr>
        <p:sp>
          <p:nvSpPr>
            <p:cNvPr id="24" name="TextBox 23"/>
            <p:cNvSpPr txBox="1"/>
            <p:nvPr/>
          </p:nvSpPr>
          <p:spPr>
            <a:xfrm>
              <a:off x="2798739" y="286522"/>
              <a:ext cx="714380" cy="8771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ct val="150000"/>
                </a:lnSpc>
              </a:pPr>
              <a:r>
                <a:rPr lang="en-US" altLang="ko-KR" sz="3800" b="1" spc="-133" dirty="0" smtClean="0">
                  <a:solidFill>
                    <a:prstClr val="white"/>
                  </a:solidFill>
                </a:rPr>
                <a:t>1</a:t>
              </a:r>
              <a:endParaRPr lang="ko-KR" altLang="en-US" sz="3800" b="1" spc="-133" dirty="0">
                <a:solidFill>
                  <a:prstClr val="white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798871" y="429398"/>
              <a:ext cx="5214974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신규 입사자의 직장생활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69913" y="429398"/>
              <a:ext cx="1428760" cy="487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graphicFrame>
        <p:nvGraphicFramePr>
          <p:cNvPr id="35" name="차트 34"/>
          <p:cNvGraphicFramePr>
            <a:graphicFrameLocks/>
          </p:cNvGraphicFramePr>
          <p:nvPr>
            <p:extLst/>
          </p:nvPr>
        </p:nvGraphicFramePr>
        <p:xfrm>
          <a:off x="8317135" y="2898827"/>
          <a:ext cx="3528392" cy="21871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6" name="차트 35"/>
          <p:cNvGraphicFramePr>
            <a:graphicFrameLocks/>
          </p:cNvGraphicFramePr>
          <p:nvPr>
            <p:extLst/>
          </p:nvPr>
        </p:nvGraphicFramePr>
        <p:xfrm>
          <a:off x="7020991" y="4056658"/>
          <a:ext cx="4867513" cy="2654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1" name="차트 20"/>
          <p:cNvGraphicFramePr>
            <a:graphicFrameLocks/>
          </p:cNvGraphicFramePr>
          <p:nvPr>
            <p:extLst/>
          </p:nvPr>
        </p:nvGraphicFramePr>
        <p:xfrm>
          <a:off x="3119909" y="2997746"/>
          <a:ext cx="4536614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67448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대각선 방향의 모서리가 잘린 사각형 4"/>
          <p:cNvSpPr/>
          <p:nvPr/>
        </p:nvSpPr>
        <p:spPr>
          <a:xfrm>
            <a:off x="3513118" y="1572406"/>
            <a:ext cx="8001056" cy="1928826"/>
          </a:xfrm>
          <a:prstGeom prst="snip2Diag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70309" y="1655253"/>
            <a:ext cx="7643866" cy="16927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3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</a:rPr>
              <a:t>•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새로운 작업장 또는 산업현장에서의 경험부족 때문 </a:t>
            </a:r>
          </a:p>
          <a:p>
            <a:pPr>
              <a:lnSpc>
                <a:spcPts val="33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</a:rPr>
              <a:t>•</a:t>
            </a:r>
            <a:r>
              <a:rPr lang="en-US" altLang="ko-KR" sz="1600" b="1" spc="-133" dirty="0" smtClean="0">
                <a:solidFill>
                  <a:prstClr val="white"/>
                </a:solidFill>
              </a:rPr>
              <a:t>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작업환경과 일에 대해 낯설기 때문 </a:t>
            </a:r>
          </a:p>
          <a:p>
            <a:pPr>
              <a:lnSpc>
                <a:spcPts val="33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</a:rPr>
              <a:t>•</a:t>
            </a:r>
            <a:r>
              <a:rPr lang="en-US" altLang="ko-KR" sz="1600" b="1" spc="-133" dirty="0" smtClean="0">
                <a:solidFill>
                  <a:prstClr val="white"/>
                </a:solidFill>
              </a:rPr>
              <a:t>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작업을 안전하게 수행하는 방법과 내용을 잘 모르기 때문 </a:t>
            </a:r>
          </a:p>
          <a:p>
            <a:pPr>
              <a:lnSpc>
                <a:spcPts val="33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</a:rPr>
              <a:t>• </a:t>
            </a:r>
            <a:r>
              <a:rPr lang="en-US" altLang="ko-KR" sz="1600" b="1" spc="-133" dirty="0" smtClean="0">
                <a:solidFill>
                  <a:prstClr val="white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강한 인상을 남기려는 열망으로 무리하게 작업을 수행하기 때문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5599" y="1572406"/>
            <a:ext cx="2428892" cy="6910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신규 입사자가 산업재해에 </a:t>
            </a:r>
          </a:p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약한 이유는</a:t>
            </a:r>
            <a:r>
              <a:rPr lang="en-US" altLang="ko-KR" sz="1600" b="1" spc="-133" dirty="0" smtClean="0">
                <a:solidFill>
                  <a:srgbClr val="666699"/>
                </a:solidFill>
              </a:rPr>
              <a:t>…</a:t>
            </a:r>
            <a:endParaRPr lang="ko-KR" altLang="en-US" sz="1600" b="1" spc="-133" dirty="0">
              <a:solidFill>
                <a:srgbClr val="666699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27433" y="4072736"/>
            <a:ext cx="4429156" cy="2619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2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rgbClr val="666699"/>
                </a:solidFill>
              </a:rPr>
              <a:t>■ </a:t>
            </a:r>
            <a:r>
              <a:rPr lang="ko-KR" altLang="en-US" sz="1800" b="1" spc="-133" dirty="0" err="1" smtClean="0">
                <a:solidFill>
                  <a:srgbClr val="666699"/>
                </a:solidFill>
              </a:rPr>
              <a:t>하인리히의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 법칙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( 1 : 29 : 300 )</a:t>
            </a:r>
          </a:p>
        </p:txBody>
      </p:sp>
      <p:pic>
        <p:nvPicPr>
          <p:cNvPr id="17" name="그림 16" descr="06 하인리히법칙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3449" y="3501232"/>
            <a:ext cx="4707515" cy="50006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655995" y="5144306"/>
            <a:ext cx="7572427" cy="783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150000"/>
              </a:lnSpc>
              <a:buClr>
                <a:srgbClr val="92D050"/>
              </a:buClr>
            </a:pPr>
            <a:r>
              <a:rPr lang="en-US" altLang="ko-KR" sz="1600" b="1" spc="-133" dirty="0" smtClean="0">
                <a:solidFill>
                  <a:prstClr val="black"/>
                </a:solidFill>
              </a:rPr>
              <a:t>※  330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회의 사고 가운데 중상 또는 사망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1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회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경상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29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회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무상해사고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300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회의 비율로 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0" lvl="1">
              <a:lnSpc>
                <a:spcPct val="150000"/>
              </a:lnSpc>
              <a:buClr>
                <a:srgbClr val="92D050"/>
              </a:buClr>
            </a:pPr>
            <a:r>
              <a:rPr lang="en-US" altLang="ko-KR" sz="1600" b="1" spc="-133" dirty="0" smtClean="0">
                <a:solidFill>
                  <a:prstClr val="black"/>
                </a:solidFill>
              </a:rPr>
              <a:t>  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사고 발생</a:t>
            </a:r>
            <a:endParaRPr lang="en-US" altLang="ko-KR" sz="1600" b="1" spc="-133" dirty="0" smtClean="0">
              <a:solidFill>
                <a:srgbClr val="7030A0"/>
              </a:solidFill>
            </a:endParaRPr>
          </a:p>
        </p:txBody>
      </p:sp>
      <p:pic>
        <p:nvPicPr>
          <p:cNvPr id="8" name="그림 7" descr="06 체크박스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5599" y="3858422"/>
            <a:ext cx="1857388" cy="2033351"/>
          </a:xfrm>
          <a:prstGeom prst="rect">
            <a:avLst/>
          </a:prstGeom>
        </p:spPr>
      </p:pic>
      <p:grpSp>
        <p:nvGrpSpPr>
          <p:cNvPr id="14" name="그룹 13"/>
          <p:cNvGrpSpPr/>
          <p:nvPr/>
        </p:nvGrpSpPr>
        <p:grpSpPr>
          <a:xfrm>
            <a:off x="718107" y="4144174"/>
            <a:ext cx="1723442" cy="1643074"/>
            <a:chOff x="718107" y="4144174"/>
            <a:chExt cx="1723442" cy="1643074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18107" y="4144174"/>
              <a:ext cx="1723442" cy="1571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1" name="TextBox 10"/>
            <p:cNvSpPr txBox="1"/>
            <p:nvPr/>
          </p:nvSpPr>
          <p:spPr>
            <a:xfrm>
              <a:off x="727037" y="4209893"/>
              <a:ext cx="1714512" cy="15773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  <a:spcAft>
                  <a:spcPts val="800"/>
                </a:spcAft>
              </a:pPr>
              <a:r>
                <a:rPr lang="ko-KR" altLang="en-US" sz="1200" b="1" kern="0" spc="-133" dirty="0" smtClean="0">
                  <a:solidFill>
                    <a:prstClr val="black"/>
                  </a:solidFill>
                </a:rPr>
                <a:t>산업재해 현황을 살펴보려면  </a:t>
              </a:r>
            </a:p>
            <a:p>
              <a:pPr marL="383558" indent="-383558" algn="ctr">
                <a:lnSpc>
                  <a:spcPts val="1400"/>
                </a:lnSpc>
              </a:pPr>
              <a:r>
                <a:rPr lang="ko-KR" altLang="en-US" sz="1100" b="1" kern="0" spc="-133" dirty="0" smtClean="0">
                  <a:solidFill>
                    <a:prstClr val="black"/>
                  </a:solidFill>
                </a:rPr>
                <a:t>안전보건공단 홈페이지</a:t>
              </a:r>
            </a:p>
            <a:p>
              <a:pPr marL="383558" indent="-383558" algn="ctr">
                <a:lnSpc>
                  <a:spcPts val="1400"/>
                </a:lnSpc>
              </a:pPr>
              <a:r>
                <a:rPr lang="en-US" altLang="ko-KR" sz="1100" b="1" kern="0" dirty="0" smtClean="0">
                  <a:solidFill>
                    <a:prstClr val="black"/>
                  </a:solidFill>
                </a:rPr>
                <a:t>(www.kosha.or.kr) </a:t>
              </a:r>
            </a:p>
            <a:p>
              <a:pPr marL="383558" indent="-383558" algn="ctr">
                <a:lnSpc>
                  <a:spcPts val="1700"/>
                </a:lnSpc>
              </a:pPr>
              <a:r>
                <a:rPr lang="ko-KR" altLang="en-US" sz="1100" kern="0" spc="-133" dirty="0" smtClean="0">
                  <a:solidFill>
                    <a:srgbClr val="FF0000"/>
                  </a:solidFill>
                </a:rPr>
                <a:t>↓</a:t>
              </a:r>
            </a:p>
            <a:p>
              <a:pPr marL="383558" indent="-383558" algn="ctr">
                <a:lnSpc>
                  <a:spcPts val="1700"/>
                </a:lnSpc>
              </a:pPr>
              <a:r>
                <a:rPr lang="ko-KR" altLang="en-US" sz="1100" b="1" kern="0" spc="-133" dirty="0" smtClean="0">
                  <a:solidFill>
                    <a:prstClr val="black"/>
                  </a:solidFill>
                </a:rPr>
                <a:t>정보마당</a:t>
              </a:r>
            </a:p>
            <a:p>
              <a:pPr marL="383558" indent="-383558" algn="ctr">
                <a:lnSpc>
                  <a:spcPts val="1700"/>
                </a:lnSpc>
              </a:pPr>
              <a:r>
                <a:rPr lang="ko-KR" altLang="en-US" sz="1100" kern="0" spc="-133" dirty="0" smtClean="0">
                  <a:solidFill>
                    <a:srgbClr val="FF0000"/>
                  </a:solidFill>
                </a:rPr>
                <a:t>↓</a:t>
              </a:r>
            </a:p>
            <a:p>
              <a:pPr marL="383558" indent="-383558" algn="ctr">
                <a:lnSpc>
                  <a:spcPts val="1700"/>
                </a:lnSpc>
              </a:pPr>
              <a:r>
                <a:rPr lang="ko-KR" altLang="en-US" sz="1100" b="1" kern="0" spc="-133" dirty="0" smtClean="0">
                  <a:solidFill>
                    <a:prstClr val="black"/>
                  </a:solidFill>
                </a:rPr>
                <a:t>산업재해 통계를 보세요</a:t>
              </a:r>
              <a:r>
                <a:rPr lang="en-US" altLang="ko-KR" sz="1100" b="1" kern="0" spc="-133" dirty="0" smtClean="0">
                  <a:solidFill>
                    <a:prstClr val="black"/>
                  </a:solidFill>
                </a:rPr>
                <a:t>.</a:t>
              </a:r>
              <a:endParaRPr lang="ko-KR" altLang="en-US" sz="1100" b="1" kern="0" spc="-133" dirty="0">
                <a:solidFill>
                  <a:prstClr val="black"/>
                </a:solidFill>
              </a:endParaRPr>
            </a:p>
          </p:txBody>
        </p:sp>
      </p:grpSp>
      <p:sp>
        <p:nvSpPr>
          <p:cNvPr id="15" name="직사각형 14"/>
          <p:cNvSpPr/>
          <p:nvPr/>
        </p:nvSpPr>
        <p:spPr>
          <a:xfrm>
            <a:off x="6299201" y="4501364"/>
            <a:ext cx="2357454" cy="50006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3941747" y="4501364"/>
            <a:ext cx="2357454" cy="50006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4" name="평행 사변형 23"/>
          <p:cNvSpPr/>
          <p:nvPr/>
        </p:nvSpPr>
        <p:spPr>
          <a:xfrm>
            <a:off x="5727697" y="4501364"/>
            <a:ext cx="1285884" cy="500066"/>
          </a:xfrm>
          <a:prstGeom prst="parallelogram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084623" y="4572802"/>
            <a:ext cx="6143668" cy="3216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1400" b="1" spc="-133" dirty="0" smtClean="0">
                <a:solidFill>
                  <a:prstClr val="black"/>
                </a:solidFill>
              </a:rPr>
              <a:t>① </a:t>
            </a:r>
            <a:r>
              <a:rPr lang="en-US" altLang="ko-KR" sz="1400" b="1" spc="-133" dirty="0" smtClean="0">
                <a:solidFill>
                  <a:srgbClr val="FF0000"/>
                </a:solidFill>
              </a:rPr>
              <a:t>1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：중상 또는 사망       ② </a:t>
            </a:r>
            <a:r>
              <a:rPr lang="en-US" altLang="ko-KR" sz="1400" b="1" spc="-133" dirty="0" smtClean="0">
                <a:solidFill>
                  <a:srgbClr val="FF0000"/>
                </a:solidFill>
              </a:rPr>
              <a:t>29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：경상       ③ </a:t>
            </a:r>
            <a:r>
              <a:rPr lang="en-US" altLang="ko-KR" sz="1400" b="1" spc="-133" dirty="0" smtClean="0">
                <a:solidFill>
                  <a:srgbClr val="FF0000"/>
                </a:solidFill>
              </a:rPr>
              <a:t>300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：무상해사고</a:t>
            </a:r>
            <a:endParaRPr lang="ko-KR" altLang="en-US" sz="1400" b="1" spc="-133" dirty="0">
              <a:solidFill>
                <a:prstClr val="black"/>
              </a:solidFill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869913" y="286522"/>
            <a:ext cx="8143932" cy="877163"/>
            <a:chOff x="869913" y="286522"/>
            <a:chExt cx="8143932" cy="877163"/>
          </a:xfrm>
        </p:grpSpPr>
        <p:sp>
          <p:nvSpPr>
            <p:cNvPr id="19" name="TextBox 18"/>
            <p:cNvSpPr txBox="1"/>
            <p:nvPr/>
          </p:nvSpPr>
          <p:spPr>
            <a:xfrm>
              <a:off x="2798739" y="286522"/>
              <a:ext cx="714380" cy="8771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ct val="150000"/>
                </a:lnSpc>
              </a:pPr>
              <a:r>
                <a:rPr lang="en-US" altLang="ko-KR" sz="3800" b="1" spc="-133" dirty="0" smtClean="0">
                  <a:solidFill>
                    <a:prstClr val="white"/>
                  </a:solidFill>
                </a:rPr>
                <a:t>1</a:t>
              </a:r>
              <a:endParaRPr lang="ko-KR" altLang="en-US" sz="3800" b="1" spc="-133" dirty="0">
                <a:solidFill>
                  <a:prstClr val="white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798871" y="429398"/>
              <a:ext cx="5214974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신규 입사자의 직장생활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69913" y="429398"/>
              <a:ext cx="1428760" cy="487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9907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441682" y="1572406"/>
            <a:ext cx="7643865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000" indent="-180000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안전하고 건강하게 작업을 하기 위한 작업순서 즉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작업표준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안전작업 절차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매뉴얼 등을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기반으로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현장 적응 하기 위해 교육하고 훈련하는 것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5599" y="1572406"/>
            <a:ext cx="2500330" cy="17440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b="1" spc="-133" dirty="0" smtClean="0">
                <a:solidFill>
                  <a:srgbClr val="33CCCC"/>
                </a:solidFill>
              </a:rPr>
              <a:t>03.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안전보건 활동의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첫걸음</a:t>
            </a:r>
            <a:r>
              <a:rPr lang="en-US" altLang="ko-KR" sz="2200" b="1" spc="-133" dirty="0" smtClean="0">
                <a:solidFill>
                  <a:srgbClr val="33CCCC"/>
                </a:solidFill>
              </a:rPr>
              <a:t>,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안전보건교육</a:t>
            </a:r>
            <a:endParaRPr lang="ko-KR" altLang="en-US" sz="2200" b="1" spc="-133" dirty="0">
              <a:solidFill>
                <a:srgbClr val="33CCCC"/>
              </a:solidFill>
            </a:endParaRPr>
          </a:p>
        </p:txBody>
      </p:sp>
      <p:grpSp>
        <p:nvGrpSpPr>
          <p:cNvPr id="20" name="그룹 19"/>
          <p:cNvGrpSpPr/>
          <p:nvPr/>
        </p:nvGrpSpPr>
        <p:grpSpPr>
          <a:xfrm>
            <a:off x="3441681" y="2572538"/>
            <a:ext cx="7786741" cy="3848483"/>
            <a:chOff x="5244168" y="2501100"/>
            <a:chExt cx="5984255" cy="3848483"/>
          </a:xfrm>
        </p:grpSpPr>
        <p:sp>
          <p:nvSpPr>
            <p:cNvPr id="13" name="TextBox 12"/>
            <p:cNvSpPr txBox="1"/>
            <p:nvPr/>
          </p:nvSpPr>
          <p:spPr>
            <a:xfrm>
              <a:off x="5244168" y="2501100"/>
              <a:ext cx="4429156" cy="2619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200"/>
                </a:lnSpc>
                <a:buClr>
                  <a:srgbClr val="33CCCC"/>
                </a:buClr>
              </a:pPr>
              <a:r>
                <a:rPr lang="ko-KR" altLang="en-US" sz="1800" b="1" spc="-133" dirty="0" smtClean="0">
                  <a:solidFill>
                    <a:srgbClr val="666699"/>
                  </a:solidFill>
                </a:rPr>
                <a:t>■ 법에서 정하고 있는 안전보건교육</a:t>
              </a:r>
              <a:endParaRPr lang="en-US" altLang="ko-KR" sz="1800" b="1" spc="-133" dirty="0" smtClean="0">
                <a:solidFill>
                  <a:srgbClr val="666699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299069" y="2858290"/>
              <a:ext cx="5929354" cy="46166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1820"/>
                </a:lnSpc>
                <a:buClr>
                  <a:srgbClr val="33CCCC"/>
                </a:buClr>
              </a:pPr>
              <a:r>
                <a:rPr lang="en-US" altLang="ko-KR" sz="1200" spc="-133" dirty="0" smtClean="0">
                  <a:solidFill>
                    <a:prstClr val="black"/>
                  </a:solidFill>
                </a:rPr>
                <a:t>• 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산업안전보건법 제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29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조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안전보건교육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) 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제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2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항 및 제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31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조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건설업 기초안전보건교육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)</a:t>
              </a:r>
            </a:p>
            <a:p>
              <a:pPr>
                <a:lnSpc>
                  <a:spcPts val="1820"/>
                </a:lnSpc>
                <a:buClr>
                  <a:srgbClr val="33CCCC"/>
                </a:buClr>
              </a:pPr>
              <a:r>
                <a:rPr lang="en-US" altLang="ko-KR" sz="1200" spc="-133" dirty="0" smtClean="0">
                  <a:solidFill>
                    <a:srgbClr val="666699"/>
                  </a:solidFill>
                </a:rPr>
                <a:t>• </a:t>
              </a:r>
              <a:r>
                <a:rPr lang="ko-KR" altLang="en-US" sz="1200" spc="-133" dirty="0" smtClean="0">
                  <a:solidFill>
                    <a:srgbClr val="666699"/>
                  </a:solidFill>
                </a:rPr>
                <a:t>산업안전보건법 시행규칙 제</a:t>
              </a:r>
              <a:r>
                <a:rPr lang="en-US" altLang="ko-KR" sz="1200" spc="-133" dirty="0" smtClean="0">
                  <a:solidFill>
                    <a:srgbClr val="666699"/>
                  </a:solidFill>
                </a:rPr>
                <a:t>26</a:t>
              </a:r>
              <a:r>
                <a:rPr lang="ko-KR" altLang="en-US" sz="1200" spc="-133" dirty="0" smtClean="0">
                  <a:solidFill>
                    <a:srgbClr val="666699"/>
                  </a:solidFill>
                </a:rPr>
                <a:t>조</a:t>
              </a:r>
              <a:r>
                <a:rPr lang="en-US" altLang="ko-KR" sz="1200" spc="-133" dirty="0" smtClean="0">
                  <a:solidFill>
                    <a:srgbClr val="666699"/>
                  </a:solidFill>
                </a:rPr>
                <a:t>(</a:t>
              </a:r>
              <a:r>
                <a:rPr lang="ko-KR" altLang="en-US" sz="1200" spc="-133" dirty="0" smtClean="0">
                  <a:solidFill>
                    <a:srgbClr val="666699"/>
                  </a:solidFill>
                </a:rPr>
                <a:t>교육시간 및 교육내용</a:t>
              </a:r>
              <a:r>
                <a:rPr lang="en-US" altLang="ko-KR" sz="1200" spc="-133" dirty="0" smtClean="0">
                  <a:solidFill>
                    <a:srgbClr val="666699"/>
                  </a:solidFill>
                </a:rPr>
                <a:t>) </a:t>
              </a:r>
              <a:r>
                <a:rPr lang="ko-KR" altLang="en-US" sz="1200" spc="-133" dirty="0" smtClean="0">
                  <a:solidFill>
                    <a:srgbClr val="666699"/>
                  </a:solidFill>
                </a:rPr>
                <a:t>및 제</a:t>
              </a:r>
              <a:r>
                <a:rPr lang="en-US" altLang="ko-KR" sz="1200" spc="-133" dirty="0" smtClean="0">
                  <a:solidFill>
                    <a:srgbClr val="666699"/>
                  </a:solidFill>
                </a:rPr>
                <a:t>28</a:t>
              </a:r>
              <a:r>
                <a:rPr lang="ko-KR" altLang="en-US" sz="1200" spc="-133" dirty="0" smtClean="0">
                  <a:solidFill>
                    <a:srgbClr val="666699"/>
                  </a:solidFill>
                </a:rPr>
                <a:t>조</a:t>
              </a:r>
              <a:r>
                <a:rPr lang="en-US" altLang="ko-KR" sz="1200" spc="-133" dirty="0" smtClean="0">
                  <a:solidFill>
                    <a:srgbClr val="666699"/>
                  </a:solidFill>
                </a:rPr>
                <a:t>(</a:t>
              </a:r>
              <a:r>
                <a:rPr lang="ko-KR" altLang="en-US" sz="1200" spc="-133" dirty="0" smtClean="0">
                  <a:solidFill>
                    <a:srgbClr val="666699"/>
                  </a:solidFill>
                </a:rPr>
                <a:t>건설업 기초안전보건교육의 시간∙내용 및 방법 등</a:t>
              </a:r>
              <a:r>
                <a:rPr lang="en-US" altLang="ko-KR" sz="1200" spc="-133" dirty="0" smtClean="0">
                  <a:solidFill>
                    <a:srgbClr val="666699"/>
                  </a:solidFill>
                </a:rPr>
                <a:t>)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255853" y="5914849"/>
              <a:ext cx="5929354" cy="43473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1820"/>
                </a:lnSpc>
                <a:buClr>
                  <a:srgbClr val="33CCCC"/>
                </a:buClr>
              </a:pPr>
              <a:r>
                <a:rPr lang="en-US" altLang="ko-KR" sz="1100" spc="-133" dirty="0" smtClean="0">
                  <a:solidFill>
                    <a:prstClr val="black"/>
                  </a:solidFill>
                </a:rPr>
                <a:t>※  </a:t>
              </a:r>
              <a:r>
                <a:rPr lang="ko-KR" altLang="en-US" sz="1100" spc="-133" dirty="0" smtClean="0">
                  <a:solidFill>
                    <a:prstClr val="black"/>
                  </a:solidFill>
                </a:rPr>
                <a:t>상기 외 정기교육</a:t>
              </a:r>
              <a:r>
                <a:rPr lang="en-US" altLang="ko-KR" sz="1100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100" spc="-133" dirty="0" smtClean="0">
                  <a:solidFill>
                    <a:prstClr val="black"/>
                  </a:solidFill>
                </a:rPr>
                <a:t>작업내용 변경시의 교육</a:t>
              </a:r>
              <a:r>
                <a:rPr lang="en-US" altLang="ko-KR" sz="1100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100" spc="-133" dirty="0" smtClean="0">
                  <a:solidFill>
                    <a:prstClr val="black"/>
                  </a:solidFill>
                </a:rPr>
                <a:t>특별교육 등이 있으니 산업안전보건법 시행규칙 별표 </a:t>
              </a:r>
              <a:r>
                <a:rPr lang="en-US" altLang="ko-KR" sz="1100" spc="-133" dirty="0">
                  <a:solidFill>
                    <a:prstClr val="black"/>
                  </a:solidFill>
                </a:rPr>
                <a:t>4</a:t>
              </a:r>
              <a:r>
                <a:rPr lang="en-US" altLang="ko-KR" sz="1100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100" spc="-133" dirty="0" smtClean="0">
                  <a:solidFill>
                    <a:prstClr val="black"/>
                  </a:solidFill>
                </a:rPr>
                <a:t>안전보건교육 교육과정별 교육시간</a:t>
              </a:r>
              <a:r>
                <a:rPr lang="en-US" altLang="ko-KR" sz="1100" spc="-133" dirty="0" smtClean="0">
                  <a:solidFill>
                    <a:prstClr val="black"/>
                  </a:solidFill>
                </a:rPr>
                <a:t>), </a:t>
              </a:r>
              <a:br>
                <a:rPr lang="en-US" altLang="ko-KR" sz="1100" spc="-133" dirty="0" smtClean="0">
                  <a:solidFill>
                    <a:prstClr val="black"/>
                  </a:solidFill>
                </a:rPr>
              </a:br>
              <a:r>
                <a:rPr lang="en-US" altLang="ko-KR" sz="1100" spc="-133" dirty="0" smtClean="0">
                  <a:solidFill>
                    <a:prstClr val="black"/>
                  </a:solidFill>
                </a:rPr>
                <a:t>     </a:t>
              </a:r>
              <a:r>
                <a:rPr lang="ko-KR" altLang="en-US" sz="1100" spc="-133" dirty="0" smtClean="0">
                  <a:solidFill>
                    <a:prstClr val="black"/>
                  </a:solidFill>
                </a:rPr>
                <a:t>별표 </a:t>
              </a:r>
              <a:r>
                <a:rPr lang="en-US" altLang="ko-KR" sz="1100" spc="-133" dirty="0">
                  <a:solidFill>
                    <a:prstClr val="black"/>
                  </a:solidFill>
                </a:rPr>
                <a:t>5</a:t>
              </a:r>
              <a:r>
                <a:rPr lang="en-US" altLang="ko-KR" sz="1100" spc="-133" dirty="0" smtClean="0">
                  <a:solidFill>
                    <a:prstClr val="black"/>
                  </a:solidFill>
                </a:rPr>
                <a:t> (</a:t>
              </a:r>
              <a:r>
                <a:rPr lang="ko-KR" altLang="en-US" sz="1100" spc="-133" dirty="0" smtClean="0">
                  <a:solidFill>
                    <a:prstClr val="black"/>
                  </a:solidFill>
                </a:rPr>
                <a:t>안전보건교육 </a:t>
              </a:r>
              <a:r>
                <a:rPr lang="ko-KR" altLang="en-US" sz="1100" spc="-133" dirty="0" err="1" smtClean="0">
                  <a:solidFill>
                    <a:prstClr val="black"/>
                  </a:solidFill>
                </a:rPr>
                <a:t>교육대상별</a:t>
              </a:r>
              <a:r>
                <a:rPr lang="ko-KR" altLang="en-US" sz="1100" spc="-133" dirty="0" smtClean="0">
                  <a:solidFill>
                    <a:prstClr val="black"/>
                  </a:solidFill>
                </a:rPr>
                <a:t>  교육내용</a:t>
              </a:r>
              <a:r>
                <a:rPr lang="en-US" altLang="ko-KR" sz="1100" spc="-133" dirty="0" smtClean="0">
                  <a:solidFill>
                    <a:prstClr val="black"/>
                  </a:solidFill>
                </a:rPr>
                <a:t>)</a:t>
              </a:r>
              <a:r>
                <a:rPr lang="ko-KR" altLang="en-US" sz="1100" spc="-133" dirty="0" smtClean="0">
                  <a:solidFill>
                    <a:prstClr val="black"/>
                  </a:solidFill>
                </a:rPr>
                <a:t>를 참조</a:t>
              </a:r>
              <a:endParaRPr lang="en-US" altLang="ko-KR" sz="1100" spc="-133" dirty="0" smtClean="0">
                <a:solidFill>
                  <a:prstClr val="black"/>
                </a:solidFill>
              </a:endParaRPr>
            </a:p>
          </p:txBody>
        </p:sp>
      </p:grpSp>
      <p:graphicFrame>
        <p:nvGraphicFramePr>
          <p:cNvPr id="9" name="표 2"/>
          <p:cNvGraphicFramePr>
            <a:graphicFrameLocks noGrp="1"/>
          </p:cNvGraphicFramePr>
          <p:nvPr>
            <p:extLst/>
          </p:nvPr>
        </p:nvGraphicFramePr>
        <p:xfrm>
          <a:off x="3441681" y="3501232"/>
          <a:ext cx="8001056" cy="23959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57256"/>
                <a:gridCol w="1000132"/>
                <a:gridCol w="928694"/>
                <a:gridCol w="5214974"/>
              </a:tblGrid>
              <a:tr h="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spc="-1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교육과정</a:t>
                      </a: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spc="-1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교육대상</a:t>
                      </a:r>
                      <a:endParaRPr lang="ko-KR" altLang="en-US" sz="1200" b="1" spc="-100" baseline="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spc="-1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교육시간</a:t>
                      </a:r>
                      <a:endParaRPr lang="ko-KR" altLang="en-US" sz="1200" b="1" spc="-100" baseline="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spc="-1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교육내용</a:t>
                      </a:r>
                      <a:endParaRPr lang="ko-KR" altLang="en-US" sz="1200" b="1" spc="-100" baseline="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채용시의 </a:t>
                      </a:r>
                      <a:endParaRPr lang="en-US" altLang="ko-KR" sz="1200" b="1" spc="-100" baseline="0" dirty="0" smtClean="0">
                        <a:latin typeface="+mj-ea"/>
                        <a:ea typeface="+mj-ea"/>
                      </a:endParaRP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교육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BEFE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spc="-100" baseline="0" dirty="0" smtClean="0">
                          <a:solidFill>
                            <a:prstClr val="black"/>
                          </a:solidFill>
                          <a:latin typeface="+mj-ea"/>
                          <a:ea typeface="+mj-ea"/>
                        </a:rPr>
                        <a:t>일용근로자</a:t>
                      </a:r>
                      <a:endParaRPr lang="ko-KR" altLang="en-US" sz="1200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</a:rPr>
                        <a:t>1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시간 이상</a:t>
                      </a:r>
                      <a:endParaRPr lang="ko-KR" altLang="en-US" sz="1200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기계기구의 위험성과 작업의 순서 및 동선에 관한 사항</a:t>
                      </a: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작업 개시 전 점검에 관한 사항     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정리정돈 및 청소에 관한 사항</a:t>
                      </a: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사고 발생 시 긴급조치에 관한 사항 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산업보건 및 직업병 예방에 관한 사항</a:t>
                      </a: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물질안전보건자료에 관한 사항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직무스트레스 예방 및 관리에 관한 사항</a:t>
                      </a:r>
                      <a:endParaRPr lang="en-US" altLang="ko-KR" sz="1200" spc="-10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lvl="0" indent="0" algn="l" defTabSz="1217798" rtl="0" eaLnBrk="1" fontAlgn="auto" latinLnBrk="1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• </a:t>
                      </a:r>
                      <a:r>
                        <a:rPr lang="ko-KR" altLang="en-US" sz="1200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「산업안전보건법」 및 일반관리에 관한 사항</a:t>
                      </a: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spc="-100" baseline="0" dirty="0" smtClean="0">
                          <a:solidFill>
                            <a:prstClr val="black"/>
                          </a:solidFill>
                          <a:latin typeface="+mj-ea"/>
                          <a:ea typeface="+mj-ea"/>
                        </a:rPr>
                        <a:t>일용근로자 </a:t>
                      </a: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spc="-100" baseline="0" dirty="0" smtClean="0">
                          <a:solidFill>
                            <a:prstClr val="black"/>
                          </a:solidFill>
                          <a:latin typeface="+mj-ea"/>
                          <a:ea typeface="+mj-ea"/>
                        </a:rPr>
                        <a:t>제외 근로자</a:t>
                      </a:r>
                      <a:endParaRPr lang="ko-KR" altLang="en-US" sz="1200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</a:rPr>
                        <a:t>8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시간 이상</a:t>
                      </a:r>
                      <a:endParaRPr lang="ko-KR" altLang="en-US" sz="1200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endParaRPr lang="ko-KR" altLang="en-US" sz="1200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건설업 </a:t>
                      </a: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기초안전</a:t>
                      </a: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보건교육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BEFE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건설 </a:t>
                      </a: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일용근로자</a:t>
                      </a:r>
                      <a:endParaRPr lang="ko-KR" altLang="en-US" sz="1200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4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시간 이상</a:t>
                      </a:r>
                      <a:endParaRPr lang="ko-KR" altLang="en-US" sz="1200" spc="-10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산업안전보건법 주요내용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(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건설 일용근로자 관련부분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)</a:t>
                      </a: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안전의식 제고에 관한 사항</a:t>
                      </a: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• </a:t>
                      </a:r>
                      <a:r>
                        <a:rPr lang="ko-KR" altLang="en-US" sz="1200" spc="-100" baseline="0" dirty="0" err="1" smtClean="0">
                          <a:latin typeface="+mj-ea"/>
                          <a:ea typeface="+mj-ea"/>
                          <a:cs typeface="Mangal"/>
                        </a:rPr>
                        <a:t>작업별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 위험요인과 안전작업방법 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(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재해사례 및 예방대책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)</a:t>
                      </a: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건설 직종별 건강장해 위험 요인과 건강관리</a:t>
                      </a:r>
                      <a:endParaRPr lang="ko-KR" altLang="en-US" sz="1200" spc="-100" baseline="0" dirty="0" smtClean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11" name="그룹 10"/>
          <p:cNvGrpSpPr/>
          <p:nvPr/>
        </p:nvGrpSpPr>
        <p:grpSpPr>
          <a:xfrm>
            <a:off x="869913" y="286522"/>
            <a:ext cx="8143932" cy="877163"/>
            <a:chOff x="869913" y="286522"/>
            <a:chExt cx="8143932" cy="877163"/>
          </a:xfrm>
        </p:grpSpPr>
        <p:sp>
          <p:nvSpPr>
            <p:cNvPr id="12" name="TextBox 11"/>
            <p:cNvSpPr txBox="1"/>
            <p:nvPr/>
          </p:nvSpPr>
          <p:spPr>
            <a:xfrm>
              <a:off x="2798739" y="286522"/>
              <a:ext cx="714380" cy="8771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ct val="150000"/>
                </a:lnSpc>
              </a:pPr>
              <a:r>
                <a:rPr lang="en-US" altLang="ko-KR" sz="3800" b="1" spc="-133" dirty="0" smtClean="0">
                  <a:solidFill>
                    <a:prstClr val="white"/>
                  </a:solidFill>
                </a:rPr>
                <a:t>1</a:t>
              </a:r>
              <a:endParaRPr lang="ko-KR" altLang="en-US" sz="3800" b="1" spc="-133" dirty="0">
                <a:solidFill>
                  <a:prstClr val="white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798871" y="429398"/>
              <a:ext cx="5214974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신규 입사자의 직장생활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69913" y="429398"/>
              <a:ext cx="1428760" cy="487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83933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5599" y="1572406"/>
            <a:ext cx="2500330" cy="17440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b="1" spc="-133" dirty="0" smtClean="0">
                <a:solidFill>
                  <a:srgbClr val="33CCCC"/>
                </a:solidFill>
              </a:rPr>
              <a:t>04.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작업 전 안전점검 등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안전의 </a:t>
            </a:r>
            <a:r>
              <a:rPr lang="ko-KR" altLang="en-US" sz="2200" b="1" spc="-133" dirty="0" err="1" smtClean="0">
                <a:solidFill>
                  <a:srgbClr val="33CCCC"/>
                </a:solidFill>
              </a:rPr>
              <a:t>습관화ㆍ</a:t>
            </a:r>
            <a:endParaRPr lang="ko-KR" altLang="en-US" sz="2200" b="1" spc="-133" dirty="0" smtClean="0">
              <a:solidFill>
                <a:srgbClr val="33CCCC"/>
              </a:solidFill>
            </a:endParaRP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생활화</a:t>
            </a:r>
            <a:endParaRPr lang="ko-KR" altLang="en-US" sz="2200" b="1" spc="-133" dirty="0">
              <a:solidFill>
                <a:srgbClr val="33CCCC"/>
              </a:solidFill>
            </a:endParaRPr>
          </a:p>
        </p:txBody>
      </p:sp>
      <p:sp>
        <p:nvSpPr>
          <p:cNvPr id="4" name="대각선 방향의 모서리가 잘린 사각형 3"/>
          <p:cNvSpPr/>
          <p:nvPr/>
        </p:nvSpPr>
        <p:spPr>
          <a:xfrm>
            <a:off x="3584556" y="2072472"/>
            <a:ext cx="7215239" cy="2071702"/>
          </a:xfrm>
          <a:prstGeom prst="snip2Diag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41747" y="2286786"/>
            <a:ext cx="7643866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err="1" smtClean="0">
                <a:solidFill>
                  <a:prstClr val="black"/>
                </a:solidFill>
              </a:rPr>
              <a:t>작업별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점검 포인트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예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: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화학설비 정비보수작업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)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400" b="1" spc="-133" dirty="0" smtClean="0">
                <a:solidFill>
                  <a:srgbClr val="666699"/>
                </a:solidFill>
              </a:rPr>
              <a:t>•</a:t>
            </a:r>
            <a:r>
              <a:rPr lang="en-US" altLang="ko-KR" sz="1400" b="1" spc="-133" dirty="0" smtClean="0">
                <a:solidFill>
                  <a:prstClr val="white"/>
                </a:solidFill>
              </a:rPr>
              <a:t>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작업계획서에 따라 작업을 수행하고 작업책임자를 </a:t>
            </a:r>
            <a:r>
              <a:rPr lang="ko-KR" altLang="en-US" sz="1400" b="1" spc="-133" dirty="0" err="1" smtClean="0">
                <a:solidFill>
                  <a:prstClr val="black"/>
                </a:solidFill>
              </a:rPr>
              <a:t>지정ㆍ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 운영하고 있는가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?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400" b="1" spc="-133" dirty="0" smtClean="0">
                <a:solidFill>
                  <a:srgbClr val="666699"/>
                </a:solidFill>
              </a:rPr>
              <a:t>•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400" b="1" spc="-133" dirty="0" err="1" smtClean="0">
                <a:solidFill>
                  <a:prstClr val="black"/>
                </a:solidFill>
              </a:rPr>
              <a:t>유해ㆍ위험물질이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 누출되지 않도록 해당 설비를 안전하게 격리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개방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, 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불활성가스 치환작업 후 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400" b="1" spc="-133" dirty="0" smtClean="0">
                <a:solidFill>
                  <a:prstClr val="black"/>
                </a:solidFill>
              </a:rPr>
            </a:br>
            <a:r>
              <a:rPr lang="en-US" altLang="ko-KR" sz="14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작업하고 있는가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?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400" b="1" spc="-133" dirty="0" smtClean="0">
                <a:solidFill>
                  <a:srgbClr val="666699"/>
                </a:solidFill>
              </a:rPr>
              <a:t>•</a:t>
            </a:r>
            <a:r>
              <a:rPr lang="en-US" altLang="ko-KR" sz="1400" b="1" spc="-133" dirty="0" smtClean="0">
                <a:solidFill>
                  <a:prstClr val="white"/>
                </a:solidFill>
              </a:rPr>
              <a:t>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작업장 및 그 주변의 </a:t>
            </a:r>
            <a:r>
              <a:rPr lang="ko-KR" altLang="en-US" sz="1400" b="1" spc="-133" dirty="0" err="1" smtClean="0">
                <a:solidFill>
                  <a:prstClr val="black"/>
                </a:solidFill>
              </a:rPr>
              <a:t>유해ㆍ위험물질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 가스 농도를 측정 후 작업하고 있는가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84557" y="1572406"/>
            <a:ext cx="242889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■ 작업 전 안전점검의 예</a:t>
            </a:r>
            <a:endParaRPr lang="ko-KR" altLang="en-US" sz="1600" b="1" spc="-133" dirty="0">
              <a:solidFill>
                <a:srgbClr val="666699"/>
              </a:solidFill>
            </a:endParaRPr>
          </a:p>
        </p:txBody>
      </p:sp>
      <p:pic>
        <p:nvPicPr>
          <p:cNvPr id="12" name="그림 11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98871" y="2429662"/>
            <a:ext cx="142876" cy="142876"/>
          </a:xfrm>
          <a:prstGeom prst="rect">
            <a:avLst/>
          </a:prstGeom>
        </p:spPr>
      </p:pic>
      <p:sp>
        <p:nvSpPr>
          <p:cNvPr id="13" name="대각선 방향의 모서리가 잘린 사각형 12"/>
          <p:cNvSpPr/>
          <p:nvPr/>
        </p:nvSpPr>
        <p:spPr>
          <a:xfrm>
            <a:off x="3584557" y="4358488"/>
            <a:ext cx="7215239" cy="1643074"/>
          </a:xfrm>
          <a:prstGeom prst="snip2Diag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13185" y="4501364"/>
            <a:ext cx="7643866" cy="13388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err="1" smtClean="0">
                <a:solidFill>
                  <a:prstClr val="black"/>
                </a:solidFill>
              </a:rPr>
              <a:t>설비별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점검 포인트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예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: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지게차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) 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400" b="1" spc="-133" dirty="0" smtClean="0">
                <a:solidFill>
                  <a:srgbClr val="666699"/>
                </a:solidFill>
              </a:rPr>
              <a:t>•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지게차 작업장소 주변에 다른 근로자의 접근을 통제하고 있는가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?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400" b="1" spc="-133" dirty="0" smtClean="0">
                <a:solidFill>
                  <a:srgbClr val="666699"/>
                </a:solidFill>
              </a:rPr>
              <a:t>•</a:t>
            </a:r>
            <a:r>
              <a:rPr lang="en-US" altLang="ko-KR" sz="1400" b="1" spc="-133" dirty="0" smtClean="0">
                <a:solidFill>
                  <a:prstClr val="white"/>
                </a:solidFill>
              </a:rPr>
              <a:t>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지게차의 </a:t>
            </a:r>
            <a:r>
              <a:rPr lang="ko-KR" altLang="en-US" sz="1400" b="1" spc="-133" dirty="0" err="1" smtClean="0">
                <a:solidFill>
                  <a:prstClr val="black"/>
                </a:solidFill>
              </a:rPr>
              <a:t>후사경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좌석안전띠는 정상적으로 설치되어 있는가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?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400" b="1" spc="-133" dirty="0" smtClean="0">
                <a:solidFill>
                  <a:srgbClr val="666699"/>
                </a:solidFill>
              </a:rPr>
              <a:t>•</a:t>
            </a:r>
            <a:r>
              <a:rPr lang="en-US" altLang="ko-KR" sz="1400" b="1" spc="-133" dirty="0" smtClean="0">
                <a:solidFill>
                  <a:prstClr val="white"/>
                </a:solidFill>
              </a:rPr>
              <a:t>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지게차 운전자는 유자격자인가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?</a:t>
            </a:r>
          </a:p>
        </p:txBody>
      </p:sp>
      <p:pic>
        <p:nvPicPr>
          <p:cNvPr id="16" name="그림 15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70309" y="4644240"/>
            <a:ext cx="142876" cy="142876"/>
          </a:xfrm>
          <a:prstGeom prst="rect">
            <a:avLst/>
          </a:prstGeom>
        </p:spPr>
      </p:pic>
      <p:grpSp>
        <p:nvGrpSpPr>
          <p:cNvPr id="10" name="그룹 9"/>
          <p:cNvGrpSpPr/>
          <p:nvPr/>
        </p:nvGrpSpPr>
        <p:grpSpPr>
          <a:xfrm>
            <a:off x="869913" y="286522"/>
            <a:ext cx="8143932" cy="877163"/>
            <a:chOff x="869913" y="286522"/>
            <a:chExt cx="8143932" cy="877163"/>
          </a:xfrm>
        </p:grpSpPr>
        <p:sp>
          <p:nvSpPr>
            <p:cNvPr id="11" name="TextBox 10"/>
            <p:cNvSpPr txBox="1"/>
            <p:nvPr/>
          </p:nvSpPr>
          <p:spPr>
            <a:xfrm>
              <a:off x="2798739" y="286522"/>
              <a:ext cx="714380" cy="8771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ct val="150000"/>
                </a:lnSpc>
              </a:pPr>
              <a:r>
                <a:rPr lang="en-US" altLang="ko-KR" sz="3800" b="1" spc="-133" dirty="0" smtClean="0">
                  <a:solidFill>
                    <a:prstClr val="white"/>
                  </a:solidFill>
                </a:rPr>
                <a:t>1</a:t>
              </a:r>
              <a:endParaRPr lang="ko-KR" altLang="en-US" sz="3800" b="1" spc="-133" dirty="0">
                <a:solidFill>
                  <a:prstClr val="white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798871" y="429398"/>
              <a:ext cx="5214974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신규 입사자의 직장생활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69913" y="429398"/>
              <a:ext cx="1428760" cy="487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9291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12169775" cy="6859588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80" tIns="60890" rIns="121780" bIns="60890" rtlCol="0" anchor="ctr"/>
          <a:lstStyle/>
          <a:p>
            <a:pPr algn="ctr"/>
            <a:endParaRPr lang="ko-KR" altLang="en-US"/>
          </a:p>
        </p:txBody>
      </p:sp>
      <p:grpSp>
        <p:nvGrpSpPr>
          <p:cNvPr id="13" name="그룹 12"/>
          <p:cNvGrpSpPr/>
          <p:nvPr/>
        </p:nvGrpSpPr>
        <p:grpSpPr>
          <a:xfrm>
            <a:off x="2268463" y="1557586"/>
            <a:ext cx="8099854" cy="3282818"/>
            <a:chOff x="1441417" y="1072340"/>
            <a:chExt cx="8099854" cy="3282818"/>
          </a:xfrm>
        </p:grpSpPr>
        <p:sp>
          <p:nvSpPr>
            <p:cNvPr id="5" name="TextBox 4"/>
            <p:cNvSpPr txBox="1"/>
            <p:nvPr/>
          </p:nvSpPr>
          <p:spPr>
            <a:xfrm>
              <a:off x="2412479" y="2277666"/>
              <a:ext cx="4929222" cy="207749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  <a:buClr>
                  <a:srgbClr val="33CCCC"/>
                </a:buClr>
              </a:pPr>
              <a:r>
                <a:rPr lang="en-US" altLang="ko-KR" sz="1800" b="1" spc="-133" dirty="0" smtClean="0">
                  <a:latin typeface="+mn-ea"/>
                </a:rPr>
                <a:t>1.  </a:t>
              </a:r>
              <a:r>
                <a:rPr lang="ko-KR" altLang="en-US" sz="1800" b="1" spc="-133" dirty="0" smtClean="0">
                  <a:latin typeface="+mn-ea"/>
                </a:rPr>
                <a:t>끼임</a:t>
              </a:r>
            </a:p>
            <a:p>
              <a:pPr>
                <a:lnSpc>
                  <a:spcPct val="150000"/>
                </a:lnSpc>
                <a:buClr>
                  <a:srgbClr val="33CCCC"/>
                </a:buClr>
              </a:pPr>
              <a:r>
                <a:rPr lang="en-US" altLang="ko-KR" sz="1800" b="1" spc="-133" dirty="0" smtClean="0">
                  <a:latin typeface="+mn-ea"/>
                </a:rPr>
                <a:t>2.  </a:t>
              </a:r>
              <a:r>
                <a:rPr lang="ko-KR" altLang="en-US" sz="1800" b="1" spc="-133" dirty="0" smtClean="0">
                  <a:latin typeface="+mn-ea"/>
                </a:rPr>
                <a:t>떨어짐</a:t>
              </a:r>
            </a:p>
            <a:p>
              <a:pPr>
                <a:lnSpc>
                  <a:spcPct val="150000"/>
                </a:lnSpc>
                <a:buClr>
                  <a:srgbClr val="33CCCC"/>
                </a:buClr>
              </a:pPr>
              <a:r>
                <a:rPr lang="en-US" altLang="ko-KR" sz="1800" b="1" spc="-133" dirty="0" smtClean="0">
                  <a:latin typeface="+mn-ea"/>
                </a:rPr>
                <a:t>3.  </a:t>
              </a:r>
              <a:r>
                <a:rPr lang="ko-KR" altLang="en-US" sz="1800" b="1" spc="-133" dirty="0" smtClean="0">
                  <a:latin typeface="+mn-ea"/>
                </a:rPr>
                <a:t>물체에 맞음</a:t>
              </a:r>
              <a:r>
                <a:rPr lang="en-US" altLang="ko-KR" sz="1800" b="1" spc="-133" dirty="0" smtClean="0">
                  <a:latin typeface="+mn-ea"/>
                </a:rPr>
                <a:t>, </a:t>
              </a:r>
              <a:r>
                <a:rPr lang="ko-KR" altLang="en-US" sz="1800" b="1" spc="-133" dirty="0" err="1" smtClean="0">
                  <a:latin typeface="+mn-ea"/>
                </a:rPr>
                <a:t>깔림ㆍ뒤집힘</a:t>
              </a:r>
              <a:endParaRPr lang="ko-KR" altLang="en-US" sz="1800" b="1" spc="-133" dirty="0" smtClean="0">
                <a:latin typeface="+mn-ea"/>
              </a:endParaRPr>
            </a:p>
            <a:p>
              <a:pPr>
                <a:lnSpc>
                  <a:spcPct val="150000"/>
                </a:lnSpc>
                <a:buClr>
                  <a:srgbClr val="33CCCC"/>
                </a:buClr>
              </a:pPr>
              <a:r>
                <a:rPr lang="en-US" altLang="ko-KR" sz="1800" b="1" spc="-133" dirty="0" smtClean="0">
                  <a:latin typeface="+mn-ea"/>
                </a:rPr>
                <a:t>4.  </a:t>
              </a:r>
              <a:r>
                <a:rPr lang="ko-KR" altLang="en-US" sz="1800" b="1" spc="-133" dirty="0" smtClean="0">
                  <a:latin typeface="+mn-ea"/>
                </a:rPr>
                <a:t>부딪힘</a:t>
              </a:r>
            </a:p>
            <a:p>
              <a:pPr>
                <a:lnSpc>
                  <a:spcPct val="150000"/>
                </a:lnSpc>
                <a:buClr>
                  <a:srgbClr val="33CCCC"/>
                </a:buClr>
              </a:pPr>
              <a:r>
                <a:rPr lang="en-US" altLang="ko-KR" sz="1800" b="1" spc="-133" dirty="0" smtClean="0">
                  <a:latin typeface="+mn-ea"/>
                </a:rPr>
                <a:t>5.  </a:t>
              </a:r>
              <a:r>
                <a:rPr lang="ko-KR" altLang="en-US" sz="1800" b="1" spc="-133" dirty="0" smtClean="0">
                  <a:latin typeface="+mn-ea"/>
                </a:rPr>
                <a:t>화재</a:t>
              </a:r>
              <a:r>
                <a:rPr lang="en-US" altLang="ko-KR" sz="1800" b="1" spc="-133" dirty="0" smtClean="0">
                  <a:latin typeface="맑은 고딕"/>
                  <a:ea typeface="맑은 고딕"/>
                </a:rPr>
                <a:t>·</a:t>
              </a:r>
              <a:r>
                <a:rPr lang="ko-KR" altLang="en-US" sz="1800" b="1" spc="-133" dirty="0" smtClean="0">
                  <a:latin typeface="+mn-ea"/>
                </a:rPr>
                <a:t>폭발</a:t>
              </a:r>
              <a:r>
                <a:rPr lang="en-US" altLang="ko-KR" sz="1800" b="1" spc="-133" dirty="0" smtClean="0">
                  <a:latin typeface="+mn-ea"/>
                </a:rPr>
                <a:t>,</a:t>
              </a:r>
              <a:r>
                <a:rPr lang="ko-KR" altLang="en-US" sz="1800" b="1" spc="-133" dirty="0" smtClean="0">
                  <a:latin typeface="+mn-ea"/>
                </a:rPr>
                <a:t> 파열</a:t>
              </a:r>
              <a:r>
                <a:rPr lang="en-US" altLang="ko-KR" sz="1800" b="1" spc="-133" dirty="0" smtClean="0">
                  <a:latin typeface="맑은 고딕"/>
                  <a:ea typeface="맑은 고딕"/>
                </a:rPr>
                <a:t>·</a:t>
              </a:r>
              <a:r>
                <a:rPr lang="ko-KR" altLang="en-US" sz="1800" b="1" spc="-133" dirty="0" smtClean="0">
                  <a:latin typeface="+mn-ea"/>
                </a:rPr>
                <a:t>누출</a:t>
              </a:r>
              <a:endParaRPr lang="en-US" altLang="ko-KR" sz="1800" b="1" spc="-133" dirty="0" smtClean="0">
                <a:latin typeface="+mn-ea"/>
              </a:endParaRPr>
            </a:p>
          </p:txBody>
        </p:sp>
        <p:grpSp>
          <p:nvGrpSpPr>
            <p:cNvPr id="6" name="그룹 5"/>
            <p:cNvGrpSpPr/>
            <p:nvPr/>
          </p:nvGrpSpPr>
          <p:grpSpPr>
            <a:xfrm>
              <a:off x="1441417" y="1072340"/>
              <a:ext cx="8099854" cy="913447"/>
              <a:chOff x="2370111" y="658959"/>
              <a:chExt cx="7653511" cy="913447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3247629" y="715150"/>
                <a:ext cx="6775993" cy="8043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ko-KR" altLang="en-US" sz="4000" b="1" spc="-133" dirty="0" smtClean="0">
                    <a:solidFill>
                      <a:schemeClr val="bg1"/>
                    </a:solidFill>
                    <a:latin typeface="+mj-ea"/>
                    <a:ea typeface="+mj-ea"/>
                  </a:rPr>
                  <a:t>제조업 주요 사망재해 </a:t>
                </a:r>
                <a:r>
                  <a:rPr lang="en-US" altLang="ko-KR" sz="4000" b="1" spc="-133" dirty="0" smtClean="0">
                    <a:solidFill>
                      <a:schemeClr val="bg1"/>
                    </a:solidFill>
                    <a:latin typeface="+mj-ea"/>
                    <a:ea typeface="+mj-ea"/>
                  </a:rPr>
                  <a:t>5</a:t>
                </a:r>
                <a:r>
                  <a:rPr lang="ko-KR" altLang="en-US" sz="4000" b="1" spc="-133" dirty="0" smtClean="0">
                    <a:solidFill>
                      <a:schemeClr val="bg1"/>
                    </a:solidFill>
                    <a:latin typeface="+mj-ea"/>
                    <a:ea typeface="+mj-ea"/>
                  </a:rPr>
                  <a:t>대 유형</a:t>
                </a:r>
                <a:endParaRPr lang="ko-KR" altLang="en-US" sz="4000" b="1" spc="-133" dirty="0">
                  <a:solidFill>
                    <a:schemeClr val="bg1"/>
                  </a:solidFill>
                  <a:latin typeface="+mj-ea"/>
                  <a:ea typeface="+mj-ea"/>
                </a:endParaRPr>
              </a:p>
            </p:txBody>
          </p:sp>
          <p:grpSp>
            <p:nvGrpSpPr>
              <p:cNvPr id="8" name="그룹 8"/>
              <p:cNvGrpSpPr/>
              <p:nvPr/>
            </p:nvGrpSpPr>
            <p:grpSpPr>
              <a:xfrm>
                <a:off x="2370111" y="658959"/>
                <a:ext cx="928694" cy="913447"/>
                <a:chOff x="2370111" y="658959"/>
                <a:chExt cx="928694" cy="913447"/>
              </a:xfrm>
            </p:grpSpPr>
            <p:sp>
              <p:nvSpPr>
                <p:cNvPr id="9" name="직사각형 5"/>
                <p:cNvSpPr/>
                <p:nvPr/>
              </p:nvSpPr>
              <p:spPr>
                <a:xfrm>
                  <a:off x="2370111" y="929464"/>
                  <a:ext cx="642942" cy="64294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0" name="TextBox 9"/>
                <p:cNvSpPr txBox="1"/>
                <p:nvPr/>
              </p:nvSpPr>
              <p:spPr>
                <a:xfrm>
                  <a:off x="2584425" y="658959"/>
                  <a:ext cx="714380" cy="82817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>
                    <a:lnSpc>
                      <a:spcPct val="200000"/>
                    </a:lnSpc>
                    <a:buClr>
                      <a:srgbClr val="33CCCC"/>
                    </a:buClr>
                  </a:pPr>
                  <a:r>
                    <a:rPr lang="en-US" altLang="ko-KR" sz="3200" b="1" spc="-133" dirty="0" smtClean="0">
                      <a:solidFill>
                        <a:srgbClr val="33CCCC"/>
                      </a:solidFill>
                      <a:latin typeface="+mn-ea"/>
                    </a:rPr>
                    <a:t>3</a:t>
                  </a:r>
                  <a:r>
                    <a:rPr lang="en-US" altLang="ko-KR" sz="2800" b="1" spc="-133" dirty="0" smtClean="0">
                      <a:latin typeface="+mn-ea"/>
                    </a:rPr>
                    <a:t> </a:t>
                  </a:r>
                </a:p>
              </p:txBody>
            </p:sp>
          </p:grpSp>
        </p:grpSp>
      </p:grp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3" name="직사각형 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제조업 주요 사망재해 </a:t>
              </a:r>
              <a:r>
                <a:rPr lang="en-US" altLang="ko-KR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5</a:t>
              </a:r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대 유형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441681" y="1485578"/>
            <a:ext cx="8200859" cy="927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400" b="1" spc="-133" dirty="0" smtClean="0">
                <a:latin typeface="+mj-ea"/>
                <a:ea typeface="+mj-ea"/>
              </a:rPr>
              <a:t> 끼임으로 인한 사망재해는 ① 방호장치가 </a:t>
            </a:r>
            <a:r>
              <a:rPr lang="ko-KR" altLang="en-US" sz="1400" b="1" spc="-133" dirty="0" err="1" smtClean="0">
                <a:latin typeface="+mj-ea"/>
                <a:ea typeface="+mj-ea"/>
              </a:rPr>
              <a:t>미설치된</a:t>
            </a:r>
            <a:r>
              <a:rPr lang="ko-KR" altLang="en-US" sz="1400" b="1" spc="-133" dirty="0" smtClean="0">
                <a:latin typeface="+mj-ea"/>
                <a:ea typeface="+mj-ea"/>
              </a:rPr>
              <a:t> 기계</a:t>
            </a:r>
            <a:r>
              <a:rPr lang="en-US" altLang="ko-KR" sz="1400" b="1" spc="-133" dirty="0" smtClean="0">
                <a:latin typeface="+mj-ea"/>
                <a:ea typeface="+mj-ea"/>
              </a:rPr>
              <a:t>·</a:t>
            </a:r>
            <a:r>
              <a:rPr lang="ko-KR" altLang="en-US" sz="1400" b="1" spc="-133" dirty="0" smtClean="0">
                <a:latin typeface="+mj-ea"/>
                <a:ea typeface="+mj-ea"/>
              </a:rPr>
              <a:t>설비의 </a:t>
            </a:r>
            <a:r>
              <a:rPr lang="ko-KR" altLang="en-US" sz="1400" b="1" spc="-133" dirty="0" err="1" smtClean="0">
                <a:latin typeface="+mj-ea"/>
                <a:ea typeface="+mj-ea"/>
              </a:rPr>
              <a:t>작업점</a:t>
            </a:r>
            <a:r>
              <a:rPr lang="en-US" altLang="ko-KR" sz="1400" b="1" spc="-133" dirty="0" smtClean="0">
                <a:latin typeface="+mj-ea"/>
                <a:ea typeface="+mj-ea"/>
              </a:rPr>
              <a:t>, ② </a:t>
            </a:r>
            <a:r>
              <a:rPr lang="ko-KR" altLang="en-US" sz="1400" b="1" spc="-133" dirty="0" smtClean="0">
                <a:latin typeface="+mj-ea"/>
                <a:ea typeface="+mj-ea"/>
              </a:rPr>
              <a:t>기어</a:t>
            </a:r>
            <a:r>
              <a:rPr lang="en-US" altLang="ko-KR" sz="1400" b="1" spc="-133" dirty="0" smtClean="0">
                <a:latin typeface="+mj-ea"/>
                <a:ea typeface="+mj-ea"/>
              </a:rPr>
              <a:t>·</a:t>
            </a:r>
            <a:r>
              <a:rPr lang="ko-KR" altLang="en-US" sz="1400" b="1" spc="-133" dirty="0" smtClean="0">
                <a:latin typeface="+mj-ea"/>
                <a:ea typeface="+mj-ea"/>
              </a:rPr>
              <a:t>롤러의 </a:t>
            </a:r>
            <a:r>
              <a:rPr lang="ko-KR" altLang="en-US" sz="1400" b="1" spc="-133" dirty="0" err="1" smtClean="0">
                <a:latin typeface="+mj-ea"/>
                <a:ea typeface="+mj-ea"/>
              </a:rPr>
              <a:t>말림점</a:t>
            </a:r>
            <a:r>
              <a:rPr lang="en-US" altLang="ko-KR" sz="1400" b="1" spc="-133" dirty="0" smtClean="0">
                <a:latin typeface="+mj-ea"/>
                <a:ea typeface="+mj-ea"/>
              </a:rPr>
              <a:t>, ③ </a:t>
            </a:r>
            <a:r>
              <a:rPr lang="ko-KR" altLang="en-US" sz="1400" b="1" spc="-133" dirty="0" smtClean="0">
                <a:latin typeface="+mj-ea"/>
                <a:ea typeface="+mj-ea"/>
              </a:rPr>
              <a:t>벨트</a:t>
            </a:r>
            <a:r>
              <a:rPr lang="en-US" altLang="ko-KR" sz="1400" b="1" spc="-133" dirty="0" smtClean="0">
                <a:latin typeface="+mj-ea"/>
                <a:ea typeface="+mj-ea"/>
              </a:rPr>
              <a:t>·</a:t>
            </a:r>
            <a:r>
              <a:rPr lang="ko-KR" altLang="en-US" sz="1400" b="1" spc="-133" dirty="0" smtClean="0">
                <a:latin typeface="+mj-ea"/>
                <a:ea typeface="+mj-ea"/>
              </a:rPr>
              <a:t>체인 등 </a:t>
            </a:r>
            <a:r>
              <a:rPr lang="ko-KR" altLang="en-US" sz="1400" b="1" spc="-133" dirty="0" err="1" smtClean="0">
                <a:latin typeface="+mj-ea"/>
                <a:ea typeface="+mj-ea"/>
              </a:rPr>
              <a:t>동력전달부와</a:t>
            </a:r>
            <a:r>
              <a:rPr lang="en-US" altLang="ko-KR" sz="1400" b="1" spc="-133" dirty="0" smtClean="0">
                <a:latin typeface="+mj-ea"/>
                <a:ea typeface="+mj-ea"/>
              </a:rPr>
              <a:t>, ④ </a:t>
            </a:r>
            <a:r>
              <a:rPr lang="ko-KR" altLang="en-US" sz="1400" b="1" spc="-133" dirty="0" smtClean="0">
                <a:latin typeface="+mj-ea"/>
                <a:ea typeface="+mj-ea"/>
              </a:rPr>
              <a:t>회전체 취급 작업 시 면장갑 착용 등으로 인해 발생합니다</a:t>
            </a:r>
            <a:r>
              <a:rPr lang="en-US" altLang="ko-KR" sz="1400" b="1" spc="-133" dirty="0" smtClean="0">
                <a:latin typeface="+mj-ea"/>
                <a:ea typeface="+mj-ea"/>
              </a:rPr>
              <a:t>. </a:t>
            </a:r>
            <a:r>
              <a:rPr lang="ko-KR" altLang="en-US" sz="1400" b="1" spc="-133" dirty="0" smtClean="0">
                <a:latin typeface="+mj-ea"/>
                <a:ea typeface="+mj-ea"/>
              </a:rPr>
              <a:t>또한</a:t>
            </a:r>
            <a:r>
              <a:rPr lang="en-US" altLang="ko-KR" sz="1400" b="1" spc="-133" dirty="0" smtClean="0">
                <a:latin typeface="+mj-ea"/>
                <a:ea typeface="+mj-ea"/>
              </a:rPr>
              <a:t>, ⑤ </a:t>
            </a:r>
            <a:r>
              <a:rPr lang="ko-KR" altLang="en-US" sz="1400" b="1" spc="-133" dirty="0" smtClean="0">
                <a:latin typeface="+mj-ea"/>
                <a:ea typeface="+mj-ea"/>
              </a:rPr>
              <a:t>기계</a:t>
            </a:r>
            <a:r>
              <a:rPr lang="en-US" altLang="ko-KR" sz="1400" b="1" spc="-133" dirty="0" smtClean="0">
                <a:latin typeface="+mj-ea"/>
                <a:ea typeface="+mj-ea"/>
              </a:rPr>
              <a:t>·</a:t>
            </a:r>
            <a:r>
              <a:rPr lang="ko-KR" altLang="en-US" sz="1400" b="1" spc="-133" dirty="0" smtClean="0">
                <a:latin typeface="+mj-ea"/>
                <a:ea typeface="+mj-ea"/>
              </a:rPr>
              <a:t>설비의 정비</a:t>
            </a:r>
            <a:r>
              <a:rPr lang="en-US" altLang="ko-KR" sz="1400" b="1" spc="-133" dirty="0" smtClean="0">
                <a:latin typeface="+mj-ea"/>
                <a:ea typeface="+mj-ea"/>
              </a:rPr>
              <a:t>·</a:t>
            </a:r>
            <a:r>
              <a:rPr lang="ko-KR" altLang="en-US" sz="1400" b="1" spc="-133" dirty="0" smtClean="0">
                <a:latin typeface="+mj-ea"/>
                <a:ea typeface="+mj-ea"/>
              </a:rPr>
              <a:t>수리 등의 작업 시 기계를 정지하지 않거나</a:t>
            </a:r>
            <a:r>
              <a:rPr lang="en-US" altLang="ko-KR" sz="1400" b="1" spc="-133" dirty="0" smtClean="0">
                <a:latin typeface="+mj-ea"/>
                <a:ea typeface="+mj-ea"/>
              </a:rPr>
              <a:t>, </a:t>
            </a:r>
            <a:r>
              <a:rPr lang="ko-KR" altLang="en-US" sz="1400" b="1" spc="-133" dirty="0" smtClean="0">
                <a:latin typeface="+mj-ea"/>
                <a:ea typeface="+mj-ea"/>
              </a:rPr>
              <a:t>타 근로자의 기동스위치 </a:t>
            </a:r>
            <a:r>
              <a:rPr lang="ko-KR" altLang="en-US" sz="1400" b="1" spc="-133" dirty="0" err="1" smtClean="0">
                <a:latin typeface="+mj-ea"/>
                <a:ea typeface="+mj-ea"/>
              </a:rPr>
              <a:t>오조작으로</a:t>
            </a:r>
            <a:r>
              <a:rPr lang="ko-KR" altLang="en-US" sz="1400" b="1" spc="-133" dirty="0" smtClean="0">
                <a:latin typeface="+mj-ea"/>
                <a:ea typeface="+mj-ea"/>
              </a:rPr>
              <a:t> 인해 발생합니다</a:t>
            </a:r>
            <a:r>
              <a:rPr lang="en-US" altLang="ko-KR" sz="1400" b="1" spc="-133" dirty="0" smtClean="0">
                <a:latin typeface="+mj-ea"/>
                <a:ea typeface="+mj-ea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5599" y="1572406"/>
            <a:ext cx="2757234" cy="3307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01.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끼임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00311" y="2061642"/>
            <a:ext cx="2041304" cy="588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rgbClr val="666699"/>
                </a:solidFill>
              </a:rPr>
              <a:t>사망재해는 이렇게 발생합니다</a:t>
            </a:r>
            <a:endParaRPr lang="en-US" altLang="ko-KR" sz="1800" b="1" spc="-133" dirty="0" smtClean="0">
              <a:latin typeface="+mn-e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00311" y="4084731"/>
            <a:ext cx="2041304" cy="281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chemeClr val="accent3">
                    <a:lumMod val="75000"/>
                  </a:schemeClr>
                </a:solidFill>
                <a:latin typeface="+mn-ea"/>
              </a:rPr>
              <a:t>사망재해 예방대책</a:t>
            </a:r>
            <a:endParaRPr lang="en-US" altLang="ko-KR" sz="1800" b="1" spc="-133" dirty="0" smtClean="0">
              <a:solidFill>
                <a:schemeClr val="accent3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20591" y="4005858"/>
            <a:ext cx="8200859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01_</a:t>
            </a:r>
            <a:r>
              <a:rPr lang="ko-KR" altLang="en-US" sz="1600" b="1" spc="-133" dirty="0" smtClean="0">
                <a:latin typeface="+mj-ea"/>
                <a:ea typeface="+mj-ea"/>
              </a:rPr>
              <a:t> 기계</a:t>
            </a:r>
            <a:r>
              <a:rPr lang="en-US" altLang="ko-KR" sz="1600" b="1" spc="-133" dirty="0" smtClean="0">
                <a:latin typeface="+mj-ea"/>
                <a:ea typeface="+mj-ea"/>
              </a:rPr>
              <a:t>·</a:t>
            </a:r>
            <a:r>
              <a:rPr lang="ko-KR" altLang="en-US" sz="1600" b="1" spc="-133" dirty="0" smtClean="0">
                <a:latin typeface="+mj-ea"/>
                <a:ea typeface="+mj-ea"/>
              </a:rPr>
              <a:t>설비의 </a:t>
            </a:r>
            <a:r>
              <a:rPr lang="ko-KR" altLang="en-US" sz="1600" b="1" spc="-133" dirty="0" err="1" smtClean="0">
                <a:latin typeface="+mj-ea"/>
                <a:ea typeface="+mj-ea"/>
              </a:rPr>
              <a:t>작업점에는</a:t>
            </a:r>
            <a:r>
              <a:rPr lang="ko-KR" altLang="en-US" sz="1600" b="1" spc="-133" dirty="0" smtClean="0">
                <a:latin typeface="+mj-ea"/>
                <a:ea typeface="+mj-ea"/>
              </a:rPr>
              <a:t> 센서</a:t>
            </a:r>
            <a:r>
              <a:rPr lang="en-US" altLang="ko-KR" sz="1600" b="1" spc="-133" dirty="0" smtClean="0">
                <a:latin typeface="+mj-ea"/>
                <a:ea typeface="+mj-ea"/>
              </a:rPr>
              <a:t>, </a:t>
            </a:r>
            <a:r>
              <a:rPr lang="ko-KR" altLang="en-US" sz="1600" b="1" spc="-133" dirty="0" smtClean="0">
                <a:latin typeface="+mj-ea"/>
                <a:ea typeface="+mj-ea"/>
              </a:rPr>
              <a:t>덮개 등 방호장치 설치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02_ </a:t>
            </a:r>
            <a:r>
              <a:rPr lang="ko-KR" altLang="en-US" sz="1600" b="1" spc="-133" dirty="0" smtClean="0">
                <a:latin typeface="+mj-ea"/>
                <a:ea typeface="+mj-ea"/>
              </a:rPr>
              <a:t>기어</a:t>
            </a:r>
            <a:r>
              <a:rPr lang="en-US" altLang="ko-KR" sz="1600" b="1" spc="-133" dirty="0" smtClean="0">
                <a:latin typeface="+mj-ea"/>
                <a:ea typeface="+mj-ea"/>
              </a:rPr>
              <a:t>, </a:t>
            </a:r>
            <a:r>
              <a:rPr lang="ko-KR" altLang="en-US" sz="1600" b="1" spc="-133" dirty="0" smtClean="0">
                <a:latin typeface="+mj-ea"/>
                <a:ea typeface="+mj-ea"/>
              </a:rPr>
              <a:t>롤러의 </a:t>
            </a:r>
            <a:r>
              <a:rPr lang="ko-KR" altLang="en-US" sz="1600" b="1" spc="-133" dirty="0" err="1" smtClean="0">
                <a:latin typeface="+mj-ea"/>
                <a:ea typeface="+mj-ea"/>
              </a:rPr>
              <a:t>말림점에는</a:t>
            </a:r>
            <a:r>
              <a:rPr lang="ko-KR" altLang="en-US" sz="1600" b="1" spc="-133" dirty="0" smtClean="0">
                <a:latin typeface="+mj-ea"/>
                <a:ea typeface="+mj-ea"/>
              </a:rPr>
              <a:t> 방호덮개 설치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03_ </a:t>
            </a:r>
            <a:r>
              <a:rPr lang="ko-KR" altLang="en-US" sz="1600" b="1" spc="-133" dirty="0" smtClean="0">
                <a:latin typeface="+mj-ea"/>
                <a:ea typeface="+mj-ea"/>
              </a:rPr>
              <a:t>벨트</a:t>
            </a:r>
            <a:r>
              <a:rPr lang="en-US" altLang="ko-KR" sz="1600" b="1" spc="-133" dirty="0" smtClean="0">
                <a:latin typeface="+mj-ea"/>
                <a:ea typeface="+mj-ea"/>
              </a:rPr>
              <a:t>, </a:t>
            </a:r>
            <a:r>
              <a:rPr lang="ko-KR" altLang="en-US" sz="1600" b="1" spc="-133" dirty="0" smtClean="0">
                <a:latin typeface="+mj-ea"/>
                <a:ea typeface="+mj-ea"/>
              </a:rPr>
              <a:t>체인 등 </a:t>
            </a:r>
            <a:r>
              <a:rPr lang="ko-KR" altLang="en-US" sz="1600" b="1" spc="-133" dirty="0" err="1" smtClean="0">
                <a:latin typeface="+mj-ea"/>
                <a:ea typeface="+mj-ea"/>
              </a:rPr>
              <a:t>동력전달부에는</a:t>
            </a:r>
            <a:r>
              <a:rPr lang="ko-KR" altLang="en-US" sz="1600" b="1" spc="-133" dirty="0" smtClean="0">
                <a:latin typeface="+mj-ea"/>
                <a:ea typeface="+mj-ea"/>
              </a:rPr>
              <a:t> 방호덮개 설치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04_ </a:t>
            </a:r>
            <a:r>
              <a:rPr lang="ko-KR" altLang="en-US" sz="1600" b="1" spc="-133" dirty="0" smtClean="0">
                <a:latin typeface="+mj-ea"/>
                <a:ea typeface="+mj-ea"/>
              </a:rPr>
              <a:t>회전체 취급 작업 시 면장갑 착용금지 및 적절한 작업복 착용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05_ </a:t>
            </a:r>
            <a:r>
              <a:rPr lang="ko-KR" altLang="en-US" sz="1600" b="1" spc="-133" dirty="0" smtClean="0">
                <a:latin typeface="+mj-ea"/>
                <a:ea typeface="+mj-ea"/>
              </a:rPr>
              <a:t>정비</a:t>
            </a:r>
            <a:r>
              <a:rPr lang="en-US" altLang="ko-KR" sz="1600" b="1" spc="-133" dirty="0" smtClean="0">
                <a:latin typeface="맑은 고딕"/>
                <a:ea typeface="맑은 고딕"/>
              </a:rPr>
              <a:t>·</a:t>
            </a:r>
            <a:r>
              <a:rPr lang="ko-KR" altLang="en-US" sz="1600" b="1" spc="-133" dirty="0" smtClean="0">
                <a:latin typeface="맑은 고딕"/>
                <a:ea typeface="맑은 고딕"/>
              </a:rPr>
              <a:t>수리 등의 작업 시에는 반드시 기계를 정지한 후 작업을 실시하고</a:t>
            </a:r>
            <a:r>
              <a:rPr lang="en-US" altLang="ko-KR" sz="1600" b="1" spc="-133" dirty="0" smtClean="0">
                <a:latin typeface="맑은 고딕"/>
                <a:ea typeface="맑은 고딕"/>
              </a:rPr>
              <a:t>, </a:t>
            </a:r>
            <a:r>
              <a:rPr lang="ko-KR" altLang="en-US" sz="1600" b="1" spc="-133" dirty="0" err="1" smtClean="0">
                <a:latin typeface="맑은 고딕"/>
                <a:ea typeface="맑은 고딕"/>
              </a:rPr>
              <a:t>조작부에는</a:t>
            </a:r>
            <a:r>
              <a:rPr lang="ko-KR" altLang="en-US" sz="1600" b="1" spc="-133" dirty="0" smtClean="0">
                <a:latin typeface="맑은 고딕"/>
                <a:ea typeface="맑은 고딕"/>
              </a:rPr>
              <a:t> </a:t>
            </a:r>
            <a:r>
              <a:rPr lang="ko-KR" altLang="en-US" sz="1600" b="1" spc="-133" dirty="0" err="1" smtClean="0">
                <a:latin typeface="맑은 고딕"/>
                <a:ea typeface="맑은 고딕"/>
              </a:rPr>
              <a:t>잠금장치</a:t>
            </a:r>
            <a:endParaRPr lang="en-US" altLang="ko-KR" sz="1600" b="1" spc="-133" dirty="0" smtClean="0">
              <a:latin typeface="맑은 고딕"/>
              <a:ea typeface="맑은 고딕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latin typeface="맑은 고딕"/>
                <a:ea typeface="맑은 고딕"/>
              </a:rPr>
              <a:t>     </a:t>
            </a:r>
            <a:r>
              <a:rPr lang="ko-KR" altLang="en-US" sz="1600" b="1" spc="-133" dirty="0" smtClean="0">
                <a:latin typeface="맑은 고딕"/>
                <a:ea typeface="맑은 고딕"/>
              </a:rPr>
              <a:t> 및 표지판 설치</a:t>
            </a:r>
            <a:r>
              <a:rPr lang="en-US" altLang="ko-KR" sz="1600" b="1" spc="-133" dirty="0" smtClean="0">
                <a:latin typeface="+mj-ea"/>
                <a:ea typeface="+mj-ea"/>
              </a:rPr>
              <a:t> </a:t>
            </a:r>
          </a:p>
        </p:txBody>
      </p:sp>
      <p:pic>
        <p:nvPicPr>
          <p:cNvPr id="1026" name="Picture 2" descr="C:\Users\1\Desktop\특성화고 교육 교안(초안 20190507)\제조업\제조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6615" y="2565698"/>
            <a:ext cx="8000971" cy="12961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 descr="40 근로자 의무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98805" y="1929596"/>
            <a:ext cx="8201432" cy="4319027"/>
          </a:xfrm>
          <a:prstGeom prst="rect">
            <a:avLst/>
          </a:prstGeom>
        </p:spPr>
      </p:pic>
      <p:grpSp>
        <p:nvGrpSpPr>
          <p:cNvPr id="8" name="그룹 7"/>
          <p:cNvGrpSpPr/>
          <p:nvPr/>
        </p:nvGrpSpPr>
        <p:grpSpPr>
          <a:xfrm>
            <a:off x="727037" y="1643844"/>
            <a:ext cx="2041845" cy="379215"/>
            <a:chOff x="727037" y="2121885"/>
            <a:chExt cx="2041845" cy="379215"/>
          </a:xfrm>
        </p:grpSpPr>
        <p:pic>
          <p:nvPicPr>
            <p:cNvPr id="7" name="그림 6" descr="디자인 타이틀 박스-짙보라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2143910"/>
              <a:ext cx="2041845" cy="35719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941351" y="2121885"/>
              <a:ext cx="1785950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400"/>
                </a:lnSpc>
                <a:buClr>
                  <a:srgbClr val="33CCCC"/>
                </a:buClr>
              </a:pPr>
              <a:r>
                <a:rPr lang="ko-KR" altLang="en-US" sz="1400" b="1" spc="-133" dirty="0" smtClean="0">
                  <a:solidFill>
                    <a:prstClr val="white"/>
                  </a:solidFill>
                </a:rPr>
                <a:t>근로자의 의무</a:t>
              </a:r>
              <a:endParaRPr lang="en-US" altLang="ko-KR" sz="1400" b="1" spc="-133" dirty="0" smtClean="0">
                <a:solidFill>
                  <a:prstClr val="white"/>
                </a:solidFill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441681" y="1429530"/>
            <a:ext cx="8001056" cy="5104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1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400" b="1" spc="-133" dirty="0" smtClean="0">
                <a:solidFill>
                  <a:prstClr val="black"/>
                </a:solidFill>
              </a:rPr>
              <a:t>  근로자는 산업재해예방 기준을 준수하고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사업주가 실시하는 산업재해 방지에 관한 조치에 따라야 함 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400" b="1" spc="-133" dirty="0" smtClean="0">
                <a:solidFill>
                  <a:prstClr val="black"/>
                </a:solidFill>
              </a:rPr>
            </a:br>
            <a:r>
              <a:rPr lang="en-US" altLang="ko-KR" sz="1400" b="1" spc="-133" dirty="0" smtClean="0">
                <a:solidFill>
                  <a:prstClr val="black"/>
                </a:solidFill>
              </a:rPr>
              <a:t>   (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산업안전보건법 제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6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조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)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graphicFrame>
        <p:nvGraphicFramePr>
          <p:cNvPr id="10" name="표 2"/>
          <p:cNvGraphicFramePr>
            <a:graphicFrameLocks noGrp="1"/>
          </p:cNvGraphicFramePr>
          <p:nvPr>
            <p:extLst/>
          </p:nvPr>
        </p:nvGraphicFramePr>
        <p:xfrm>
          <a:off x="3941747" y="1929596"/>
          <a:ext cx="7643866" cy="435771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1571"/>
                <a:gridCol w="6042295"/>
              </a:tblGrid>
              <a:tr h="1428760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안전보건교육 이수</a:t>
                      </a:r>
                      <a:endParaRPr lang="en-US" altLang="ko-KR" sz="1200" b="1" spc="-100" baseline="0" dirty="0" smtClean="0">
                        <a:solidFill>
                          <a:srgbClr val="0070C0"/>
                        </a:solidFill>
                        <a:latin typeface="+mj-ea"/>
                        <a:ea typeface="+mj-ea"/>
                      </a:endParaRP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29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31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110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근로자는 정기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채용 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작업내용 변경 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특별작업 시 사업주가 실시하는 안전보건교육을 </a:t>
                      </a:r>
                      <a:endParaRPr lang="en-US" altLang="ko-KR" sz="1200" b="1" spc="-100" baseline="0" dirty="0" smtClean="0">
                        <a:latin typeface="+mj-ea"/>
                        <a:ea typeface="+mj-ea"/>
                      </a:endParaRP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이수하여야 하고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특히 건설 일용근로자의 경우 건설사업주가 교육기관을 통해 실시하는 </a:t>
                      </a:r>
                      <a:endParaRPr lang="en-US" altLang="ko-KR" sz="1200" b="1" spc="-100" baseline="0" dirty="0" smtClean="0">
                        <a:latin typeface="+mj-ea"/>
                        <a:ea typeface="+mj-ea"/>
                      </a:endParaRP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건설업 기초안전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·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보건교육을 이수하여야 함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.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 또한 화학물질을 제조 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·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사용  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·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운반 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·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저장작업에 </a:t>
                      </a:r>
                      <a:endParaRPr lang="en-US" altLang="ko-KR" sz="1200" b="1" spc="-100" baseline="0" dirty="0" smtClean="0">
                        <a:latin typeface="+mj-ea"/>
                        <a:ea typeface="+mj-ea"/>
                      </a:endParaRP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근로자 배치 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새로운 화학물질을 도입한 경우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유해성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·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위험성 정보 변경 시 사업주가 </a:t>
                      </a:r>
                      <a:endParaRPr lang="en-US" altLang="ko-KR" sz="1200" b="1" spc="-100" baseline="0" dirty="0" smtClean="0">
                        <a:latin typeface="+mj-ea"/>
                        <a:ea typeface="+mj-ea"/>
                      </a:endParaRP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실시하는 물질안전보건자료에 관한 교육을 이수하여야 함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시행규칙 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92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조의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6)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928694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건강진단 이행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제</a:t>
                      </a: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133</a:t>
                      </a:r>
                      <a:r>
                        <a:rPr lang="ko-KR" altLang="en-US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조</a:t>
                      </a: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spc="-100" baseline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근로자는 사업주가 실시하는 건강진단을 받아야 하며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사업주가 지정한 건강진단 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기관에 진단받기를 희망하지 아니한 경우에는 다른 건강진단 기관으로부터 이에 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상응하는 건강진단을 받아 그 결과를 증명하는 서류를 사업주에게 제출하여야 함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143008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방호조치에 대한 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준수사항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시행규칙 제</a:t>
                      </a: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99</a:t>
                      </a:r>
                      <a:r>
                        <a:rPr lang="ko-KR" altLang="en-US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조</a:t>
                      </a: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spc="-100" baseline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위험기계 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· 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기구에 설치된 방호조치에 대한 준수사항 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-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방호조치를 해체하려는 경우 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사업주의 허가를 받아 해체 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 -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방호조치 해체 사유가 소멸된 경우 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지체 없이 원상으로 회복 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 -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방호조치 기능이 상실된 것을 발견한 경우 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지체 없이 사업주에게 신고</a:t>
                      </a:r>
                      <a:endParaRPr lang="ko-KR" altLang="en-US" sz="1200" b="1" spc="-100" baseline="0" dirty="0" smtClean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857256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지급하는 보호구 착용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산업안전보건기준에 </a:t>
                      </a:r>
                      <a:endParaRPr lang="en-US" altLang="ko-KR" sz="1200" b="1" spc="-10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관한 규칙 제</a:t>
                      </a: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32</a:t>
                      </a:r>
                      <a:r>
                        <a:rPr lang="ko-KR" altLang="en-US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조</a:t>
                      </a: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spc="-100" baseline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유해 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·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위험작업으로부터 보호를 받을 수 있도록 사업주가 제공한 안전모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err="1" smtClean="0">
                          <a:latin typeface="+mj-ea"/>
                          <a:ea typeface="+mj-ea"/>
                        </a:rPr>
                        <a:t>안전대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안전화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보안경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err="1" smtClean="0">
                          <a:latin typeface="+mj-ea"/>
                          <a:ea typeface="+mj-ea"/>
                        </a:rPr>
                        <a:t>보안면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절연용 보호구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방열복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방진마스크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방한모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방한복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방한화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방한장갑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승차용 안전모 등을 착용하여야 함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12" name="그룹 11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3" name="직사각형 1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231633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5" name="직사각형 4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제조업 주요 사망재해 </a:t>
              </a:r>
              <a:r>
                <a:rPr lang="en-US" altLang="ko-KR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5</a:t>
              </a:r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대 유형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441681" y="1485578"/>
            <a:ext cx="8200859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400" b="1" spc="-133" dirty="0" smtClean="0">
                <a:latin typeface="+mj-ea"/>
                <a:ea typeface="+mj-ea"/>
              </a:rPr>
              <a:t> 떨어짐으로 인한 사망재해는 ① 사다리의 파손</a:t>
            </a:r>
            <a:r>
              <a:rPr lang="en-US" altLang="ko-KR" sz="1400" b="1" spc="-133" dirty="0" smtClean="0">
                <a:latin typeface="맑은 고딕"/>
                <a:ea typeface="맑은 고딕"/>
              </a:rPr>
              <a:t>·</a:t>
            </a:r>
            <a:r>
              <a:rPr lang="ko-KR" altLang="en-US" sz="1400" b="1" spc="-133" dirty="0" smtClean="0">
                <a:latin typeface="맑은 고딕"/>
                <a:ea typeface="맑은 고딕"/>
              </a:rPr>
              <a:t>미끄러짐</a:t>
            </a:r>
            <a:r>
              <a:rPr lang="en-US" altLang="ko-KR" sz="1400" b="1" spc="-133" dirty="0" smtClean="0">
                <a:latin typeface="+mj-ea"/>
                <a:ea typeface="+mj-ea"/>
              </a:rPr>
              <a:t>, ② </a:t>
            </a:r>
            <a:r>
              <a:rPr lang="ko-KR" altLang="en-US" sz="1400" b="1" spc="-133" dirty="0" err="1" smtClean="0">
                <a:latin typeface="+mj-ea"/>
                <a:ea typeface="+mj-ea"/>
              </a:rPr>
              <a:t>지붕위에서</a:t>
            </a:r>
            <a:r>
              <a:rPr lang="ko-KR" altLang="en-US" sz="1400" b="1" spc="-133" dirty="0" smtClean="0">
                <a:latin typeface="+mj-ea"/>
                <a:ea typeface="+mj-ea"/>
              </a:rPr>
              <a:t> 보수작업 중 </a:t>
            </a:r>
            <a:r>
              <a:rPr lang="ko-KR" altLang="en-US" sz="1400" b="1" spc="-133" dirty="0" err="1" smtClean="0">
                <a:latin typeface="+mj-ea"/>
                <a:ea typeface="+mj-ea"/>
              </a:rPr>
              <a:t>썬라이트</a:t>
            </a:r>
            <a:r>
              <a:rPr lang="ko-KR" altLang="en-US" sz="1400" b="1" spc="-133" dirty="0" smtClean="0">
                <a:latin typeface="+mj-ea"/>
                <a:ea typeface="+mj-ea"/>
              </a:rPr>
              <a:t> 등 약한 부위 </a:t>
            </a:r>
            <a:endParaRPr lang="en-US" altLang="ko-KR" sz="1400" b="1" spc="-133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ko-KR" altLang="en-US" sz="1400" b="1" spc="-133" dirty="0" smtClean="0">
                <a:latin typeface="+mj-ea"/>
                <a:ea typeface="+mj-ea"/>
              </a:rPr>
              <a:t>파손</a:t>
            </a:r>
            <a:r>
              <a:rPr lang="en-US" altLang="ko-KR" sz="1400" b="1" spc="-133" dirty="0" smtClean="0">
                <a:latin typeface="+mj-ea"/>
                <a:ea typeface="+mj-ea"/>
              </a:rPr>
              <a:t>, ③ </a:t>
            </a:r>
            <a:r>
              <a:rPr lang="ko-KR" altLang="en-US" sz="1400" b="1" spc="-133" dirty="0" smtClean="0">
                <a:latin typeface="+mj-ea"/>
                <a:ea typeface="+mj-ea"/>
              </a:rPr>
              <a:t>화물자동차의 적재</a:t>
            </a:r>
            <a:r>
              <a:rPr lang="en-US" altLang="ko-KR" sz="1400" b="1" spc="-133" dirty="0" smtClean="0">
                <a:latin typeface="맑은 고딕"/>
                <a:ea typeface="맑은 고딕"/>
              </a:rPr>
              <a:t>·</a:t>
            </a:r>
            <a:r>
              <a:rPr lang="ko-KR" altLang="en-US" sz="1400" b="1" spc="-133" dirty="0" smtClean="0">
                <a:latin typeface="맑은 고딕"/>
                <a:ea typeface="맑은 고딕"/>
              </a:rPr>
              <a:t>포장작업 및</a:t>
            </a:r>
            <a:r>
              <a:rPr lang="en-US" altLang="ko-KR" sz="1400" b="1" spc="-133" dirty="0" smtClean="0">
                <a:latin typeface="+mj-ea"/>
                <a:ea typeface="+mj-ea"/>
              </a:rPr>
              <a:t> ④ </a:t>
            </a:r>
            <a:r>
              <a:rPr lang="ko-KR" altLang="en-US" sz="1400" b="1" spc="-133" dirty="0" smtClean="0">
                <a:latin typeface="+mj-ea"/>
                <a:ea typeface="+mj-ea"/>
              </a:rPr>
              <a:t>안전난간 </a:t>
            </a:r>
            <a:r>
              <a:rPr lang="ko-KR" altLang="en-US" sz="1400" b="1" spc="-133" dirty="0" err="1" smtClean="0">
                <a:latin typeface="+mj-ea"/>
                <a:ea typeface="+mj-ea"/>
              </a:rPr>
              <a:t>미설치</a:t>
            </a:r>
            <a:r>
              <a:rPr lang="ko-KR" altLang="en-US" sz="1400" b="1" spc="-133" dirty="0" smtClean="0">
                <a:latin typeface="+mj-ea"/>
                <a:ea typeface="+mj-ea"/>
              </a:rPr>
              <a:t> 장소에서의 작업 중에 주로 발생합니다</a:t>
            </a:r>
            <a:r>
              <a:rPr lang="en-US" altLang="ko-KR" sz="1400" b="1" spc="-133" dirty="0" smtClean="0">
                <a:latin typeface="+mj-ea"/>
                <a:ea typeface="+mj-ea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5599" y="1572406"/>
            <a:ext cx="2757234" cy="359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02.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떨어짐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00311" y="2061642"/>
            <a:ext cx="2041304" cy="588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rgbClr val="666699"/>
                </a:solidFill>
              </a:rPr>
              <a:t>사망재해는 이렇게 발생합니다</a:t>
            </a:r>
            <a:endParaRPr lang="en-US" altLang="ko-KR" sz="1800" b="1" spc="-133" dirty="0" smtClean="0">
              <a:latin typeface="+mn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00311" y="4084731"/>
            <a:ext cx="2041304" cy="281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chemeClr val="accent3">
                    <a:lumMod val="75000"/>
                  </a:schemeClr>
                </a:solidFill>
                <a:latin typeface="+mn-ea"/>
              </a:rPr>
              <a:t>사망재해 예방대책</a:t>
            </a:r>
            <a:endParaRPr lang="en-US" altLang="ko-KR" sz="1800" b="1" spc="-133" dirty="0" smtClean="0">
              <a:solidFill>
                <a:schemeClr val="accent3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20591" y="4005858"/>
            <a:ext cx="8200859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01_</a:t>
            </a:r>
            <a:r>
              <a:rPr lang="ko-KR" altLang="en-US" sz="1600" b="1" spc="-133" dirty="0" smtClean="0">
                <a:latin typeface="+mj-ea"/>
                <a:ea typeface="+mj-ea"/>
              </a:rPr>
              <a:t> 사다리의 파손되지 않은 견고한 것을 사용</a:t>
            </a:r>
            <a:r>
              <a:rPr lang="en-US" altLang="ko-KR" sz="1600" b="1" spc="-133" dirty="0" smtClean="0">
                <a:latin typeface="+mj-ea"/>
                <a:ea typeface="+mj-ea"/>
              </a:rPr>
              <a:t>, </a:t>
            </a:r>
            <a:r>
              <a:rPr lang="ko-KR" altLang="en-US" sz="1600" b="1" spc="-133" dirty="0" smtClean="0">
                <a:latin typeface="+mj-ea"/>
                <a:ea typeface="+mj-ea"/>
              </a:rPr>
              <a:t>작업자는 안전모를 착용하고</a:t>
            </a:r>
            <a:r>
              <a:rPr lang="en-US" altLang="ko-KR" sz="1600" b="1" spc="-133" dirty="0" smtClean="0">
                <a:latin typeface="+mj-ea"/>
                <a:ea typeface="+mj-ea"/>
              </a:rPr>
              <a:t>, </a:t>
            </a:r>
            <a:r>
              <a:rPr lang="ko-KR" altLang="en-US" sz="1600" b="1" spc="-133" dirty="0" smtClean="0">
                <a:latin typeface="+mj-ea"/>
                <a:ea typeface="+mj-ea"/>
              </a:rPr>
              <a:t>넘어짐 방지조치를 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latin typeface="+mj-ea"/>
                <a:ea typeface="+mj-ea"/>
              </a:rPr>
              <a:t>      </a:t>
            </a:r>
            <a:r>
              <a:rPr lang="ko-KR" altLang="en-US" sz="1600" b="1" spc="-133" dirty="0" smtClean="0">
                <a:latin typeface="+mj-ea"/>
                <a:ea typeface="+mj-ea"/>
              </a:rPr>
              <a:t>실시한 후 사용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02_ </a:t>
            </a:r>
            <a:r>
              <a:rPr lang="ko-KR" altLang="en-US" sz="1600" b="1" spc="-133" dirty="0" smtClean="0">
                <a:latin typeface="+mj-ea"/>
                <a:ea typeface="+mj-ea"/>
              </a:rPr>
              <a:t>지붕 위 작업 시에는 </a:t>
            </a:r>
            <a:r>
              <a:rPr lang="en-US" altLang="ko-KR" sz="1600" b="1" spc="-133" dirty="0" smtClean="0">
                <a:latin typeface="+mj-ea"/>
                <a:ea typeface="+mj-ea"/>
              </a:rPr>
              <a:t>30cm </a:t>
            </a:r>
            <a:r>
              <a:rPr lang="ko-KR" altLang="en-US" sz="1600" b="1" spc="-133" dirty="0" smtClean="0">
                <a:latin typeface="+mj-ea"/>
                <a:ea typeface="+mj-ea"/>
              </a:rPr>
              <a:t>이상의 작업발판을 설치하고</a:t>
            </a:r>
            <a:r>
              <a:rPr lang="en-US" altLang="ko-KR" sz="1600" b="1" spc="-133" dirty="0" smtClean="0">
                <a:latin typeface="+mj-ea"/>
                <a:ea typeface="+mj-ea"/>
              </a:rPr>
              <a:t>, </a:t>
            </a:r>
            <a:r>
              <a:rPr lang="ko-KR" altLang="en-US" sz="1600" b="1" spc="-133" dirty="0" smtClean="0">
                <a:latin typeface="+mj-ea"/>
                <a:ea typeface="+mj-ea"/>
              </a:rPr>
              <a:t>하부에 </a:t>
            </a:r>
            <a:r>
              <a:rPr lang="ko-KR" altLang="en-US" sz="1600" b="1" spc="-133" dirty="0" err="1" smtClean="0">
                <a:latin typeface="+mj-ea"/>
                <a:ea typeface="+mj-ea"/>
              </a:rPr>
              <a:t>안전방망</a:t>
            </a:r>
            <a:r>
              <a:rPr lang="ko-KR" altLang="en-US" sz="1600" b="1" spc="-133" dirty="0" smtClean="0">
                <a:latin typeface="+mj-ea"/>
                <a:ea typeface="+mj-ea"/>
              </a:rPr>
              <a:t> 설치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03_ </a:t>
            </a:r>
            <a:r>
              <a:rPr lang="ko-KR" altLang="en-US" sz="1600" b="1" spc="-133" dirty="0" smtClean="0">
                <a:latin typeface="+mj-ea"/>
                <a:ea typeface="+mj-ea"/>
              </a:rPr>
              <a:t>트럭 적재함과 높이가 같은 전용 입</a:t>
            </a:r>
            <a:r>
              <a:rPr lang="en-US" altLang="ko-KR" sz="1600" b="1" spc="-133" dirty="0" smtClean="0">
                <a:latin typeface="맑은 고딕"/>
                <a:ea typeface="맑은 고딕"/>
              </a:rPr>
              <a:t>·</a:t>
            </a:r>
            <a:r>
              <a:rPr lang="ko-KR" altLang="en-US" sz="1600" b="1" spc="-133" dirty="0" err="1" smtClean="0">
                <a:latin typeface="맑은 고딕"/>
                <a:ea typeface="맑은 고딕"/>
              </a:rPr>
              <a:t>출하장에서</a:t>
            </a:r>
            <a:r>
              <a:rPr lang="ko-KR" altLang="en-US" sz="1600" b="1" spc="-133" dirty="0" smtClean="0">
                <a:latin typeface="맑은 고딕"/>
                <a:ea typeface="맑은 고딕"/>
              </a:rPr>
              <a:t> 작업하고</a:t>
            </a:r>
            <a:r>
              <a:rPr lang="en-US" altLang="ko-KR" sz="1600" b="1" spc="-133" dirty="0" smtClean="0">
                <a:latin typeface="맑은 고딕"/>
                <a:ea typeface="맑은 고딕"/>
              </a:rPr>
              <a:t>, </a:t>
            </a:r>
            <a:r>
              <a:rPr lang="ko-KR" altLang="en-US" sz="1600" b="1" spc="-133" dirty="0" smtClean="0">
                <a:latin typeface="맑은 고딕"/>
                <a:ea typeface="맑은 고딕"/>
              </a:rPr>
              <a:t>작업 시에는 안전모 착용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04_ </a:t>
            </a:r>
            <a:r>
              <a:rPr lang="ko-KR" altLang="en-US" sz="1600" b="1" spc="-133" dirty="0" smtClean="0">
                <a:latin typeface="+mj-ea"/>
                <a:ea typeface="+mj-ea"/>
              </a:rPr>
              <a:t>작업발판 및 통로의 끝이나</a:t>
            </a:r>
            <a:r>
              <a:rPr lang="en-US" altLang="ko-KR" sz="1600" b="1" spc="-133" dirty="0" smtClean="0">
                <a:latin typeface="+mj-ea"/>
                <a:ea typeface="+mj-ea"/>
              </a:rPr>
              <a:t>, </a:t>
            </a:r>
            <a:r>
              <a:rPr lang="ko-KR" altLang="en-US" sz="1600" b="1" spc="-133" dirty="0" err="1" smtClean="0">
                <a:latin typeface="+mj-ea"/>
                <a:ea typeface="+mj-ea"/>
              </a:rPr>
              <a:t>개구부에</a:t>
            </a:r>
            <a:r>
              <a:rPr lang="ko-KR" altLang="en-US" sz="1600" b="1" spc="-133" dirty="0" smtClean="0">
                <a:latin typeface="+mj-ea"/>
                <a:ea typeface="+mj-ea"/>
              </a:rPr>
              <a:t> 떨어질 위험이 있는 장소에는 충분한 강도를 가진 구조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latin typeface="+mj-ea"/>
                <a:ea typeface="+mj-ea"/>
              </a:rPr>
              <a:t>      </a:t>
            </a:r>
            <a:r>
              <a:rPr lang="ko-KR" altLang="en-US" sz="1600" b="1" spc="-133" dirty="0" smtClean="0">
                <a:latin typeface="+mj-ea"/>
                <a:ea typeface="+mj-ea"/>
              </a:rPr>
              <a:t>의 안전난간 등을 견고한 구조로 설치</a:t>
            </a:r>
            <a:endParaRPr lang="en-US" altLang="ko-KR" sz="1600" b="1" spc="-133" dirty="0" smtClean="0">
              <a:latin typeface="+mj-ea"/>
              <a:ea typeface="+mj-ea"/>
            </a:endParaRPr>
          </a:p>
        </p:txBody>
      </p:sp>
      <p:pic>
        <p:nvPicPr>
          <p:cNvPr id="2" name="Picture 2" descr="C:\Users\1\Desktop\특성화고 교육 교안(초안 20190507)\제조업\제조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623" y="2349674"/>
            <a:ext cx="7738790" cy="12521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7700630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5" name="직사각형 4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제조업 주요 사망재해 </a:t>
              </a:r>
              <a:r>
                <a:rPr lang="en-US" altLang="ko-KR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5</a:t>
              </a:r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대 유형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441681" y="1485578"/>
            <a:ext cx="8200859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400" b="1" spc="-133" dirty="0" smtClean="0">
                <a:latin typeface="+mj-ea"/>
                <a:ea typeface="+mj-ea"/>
              </a:rPr>
              <a:t> 맞음으로 인해 발생하는 사망재해는 ① 과도한 높이로 불안정하게 적재된 </a:t>
            </a:r>
            <a:r>
              <a:rPr lang="ko-KR" altLang="en-US" sz="1400" b="1" spc="-133" dirty="0" err="1" smtClean="0">
                <a:latin typeface="+mj-ea"/>
                <a:ea typeface="+mj-ea"/>
              </a:rPr>
              <a:t>적재물</a:t>
            </a:r>
            <a:r>
              <a:rPr lang="en-US" altLang="ko-KR" sz="1400" b="1" spc="-133" dirty="0" smtClean="0">
                <a:latin typeface="+mj-ea"/>
                <a:ea typeface="+mj-ea"/>
              </a:rPr>
              <a:t>, ② </a:t>
            </a:r>
            <a:r>
              <a:rPr lang="ko-KR" altLang="en-US" sz="1400" b="1" spc="-133" dirty="0" smtClean="0">
                <a:latin typeface="+mj-ea"/>
                <a:ea typeface="+mj-ea"/>
              </a:rPr>
              <a:t>적절한 포장이 없는 </a:t>
            </a:r>
            <a:r>
              <a:rPr lang="ko-KR" altLang="en-US" sz="1400" b="1" spc="-133" dirty="0" err="1" smtClean="0">
                <a:latin typeface="+mj-ea"/>
                <a:ea typeface="+mj-ea"/>
              </a:rPr>
              <a:t>중량물을</a:t>
            </a:r>
            <a:r>
              <a:rPr lang="ko-KR" altLang="en-US" sz="1400" b="1" spc="-133" dirty="0" smtClean="0">
                <a:latin typeface="+mj-ea"/>
                <a:ea typeface="+mj-ea"/>
              </a:rPr>
              <a:t> 지게차로 운반</a:t>
            </a:r>
            <a:r>
              <a:rPr lang="en-US" altLang="ko-KR" sz="1400" b="1" spc="-133" dirty="0" smtClean="0">
                <a:latin typeface="+mj-ea"/>
                <a:ea typeface="+mj-ea"/>
              </a:rPr>
              <a:t>, ③ </a:t>
            </a:r>
            <a:r>
              <a:rPr lang="ko-KR" altLang="en-US" sz="1400" b="1" spc="-133" dirty="0" smtClean="0">
                <a:latin typeface="+mj-ea"/>
                <a:ea typeface="+mj-ea"/>
              </a:rPr>
              <a:t>크레인의 와이어로프 파손 및 </a:t>
            </a:r>
            <a:r>
              <a:rPr lang="ko-KR" altLang="en-US" sz="1400" b="1" spc="-133" dirty="0" err="1" smtClean="0">
                <a:latin typeface="+mj-ea"/>
                <a:ea typeface="+mj-ea"/>
              </a:rPr>
              <a:t>달기기구</a:t>
            </a:r>
            <a:r>
              <a:rPr lang="ko-KR" altLang="en-US" sz="1400" b="1" spc="-133" dirty="0" smtClean="0">
                <a:latin typeface="+mj-ea"/>
                <a:ea typeface="+mj-ea"/>
              </a:rPr>
              <a:t> 이탈</a:t>
            </a:r>
            <a:r>
              <a:rPr lang="en-US" altLang="ko-KR" sz="1400" b="1" spc="-133" dirty="0" smtClean="0">
                <a:latin typeface="+mj-ea"/>
                <a:ea typeface="+mj-ea"/>
              </a:rPr>
              <a:t>, ④ </a:t>
            </a:r>
            <a:r>
              <a:rPr lang="ko-KR" altLang="en-US" sz="1400" b="1" spc="-133" dirty="0" smtClean="0">
                <a:latin typeface="+mj-ea"/>
                <a:ea typeface="+mj-ea"/>
              </a:rPr>
              <a:t>고속 회전체인 숫돌 파손 등으로 주로    발생합니다</a:t>
            </a:r>
            <a:r>
              <a:rPr lang="en-US" altLang="ko-KR" sz="1400" b="1" spc="-133" dirty="0" smtClean="0">
                <a:latin typeface="+mj-ea"/>
                <a:ea typeface="+mj-ea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5599" y="1572406"/>
            <a:ext cx="2757234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03.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물체에 맞음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,       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깔림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맑은 고딕"/>
                <a:ea typeface="맑은 고딕"/>
              </a:rPr>
              <a:t>·</a:t>
            </a:r>
            <a:r>
              <a:rPr lang="ko-KR" altLang="en-US" sz="2200" b="1" spc="-133" dirty="0" err="1" smtClean="0">
                <a:solidFill>
                  <a:srgbClr val="33CCCC"/>
                </a:solidFill>
                <a:latin typeface="맑은 고딕"/>
                <a:ea typeface="맑은 고딕"/>
              </a:rPr>
              <a:t>뒤짐힘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00311" y="2408802"/>
            <a:ext cx="2041304" cy="588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rgbClr val="666699"/>
                </a:solidFill>
              </a:rPr>
              <a:t>사망재해는 이렇게 발생합니다</a:t>
            </a:r>
            <a:endParaRPr lang="en-US" altLang="ko-KR" sz="1800" b="1" spc="-133" dirty="0" smtClean="0">
              <a:latin typeface="+mn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00311" y="4372763"/>
            <a:ext cx="2041304" cy="281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chemeClr val="accent3">
                    <a:lumMod val="75000"/>
                  </a:schemeClr>
                </a:solidFill>
                <a:latin typeface="+mn-ea"/>
              </a:rPr>
              <a:t>사망재해 예방대책</a:t>
            </a:r>
            <a:endParaRPr lang="en-US" altLang="ko-KR" sz="1800" b="1" spc="-133" dirty="0" smtClean="0">
              <a:solidFill>
                <a:schemeClr val="accent3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20591" y="4293890"/>
            <a:ext cx="8200859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01_</a:t>
            </a:r>
            <a:r>
              <a:rPr lang="ko-KR" altLang="en-US" sz="1600" b="1" spc="-133" dirty="0" smtClean="0">
                <a:latin typeface="+mj-ea"/>
                <a:ea typeface="+mj-ea"/>
              </a:rPr>
              <a:t> </a:t>
            </a:r>
            <a:r>
              <a:rPr lang="ko-KR" altLang="en-US" sz="1600" b="1" spc="-160" dirty="0" err="1" smtClean="0">
                <a:latin typeface="+mj-ea"/>
                <a:ea typeface="+mj-ea"/>
              </a:rPr>
              <a:t>중량물</a:t>
            </a:r>
            <a:r>
              <a:rPr lang="ko-KR" altLang="en-US" sz="1600" b="1" spc="-160" dirty="0" smtClean="0">
                <a:latin typeface="+mj-ea"/>
                <a:ea typeface="+mj-ea"/>
              </a:rPr>
              <a:t> 적재 시에는 과도한 높이로 적재금지 및 작업반경 내 관계 근로자 외 출입금지 조치 실시</a:t>
            </a:r>
            <a:endParaRPr lang="en-US" altLang="ko-KR" sz="1600" b="1" spc="-160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02_ </a:t>
            </a:r>
            <a:r>
              <a:rPr lang="ko-KR" altLang="en-US" sz="1600" b="1" spc="-133" dirty="0" smtClean="0">
                <a:latin typeface="+mj-ea"/>
                <a:ea typeface="+mj-ea"/>
              </a:rPr>
              <a:t>지게차로 </a:t>
            </a:r>
            <a:r>
              <a:rPr lang="ko-KR" altLang="en-US" sz="1600" b="1" spc="-133" dirty="0" err="1" smtClean="0">
                <a:latin typeface="+mj-ea"/>
                <a:ea typeface="+mj-ea"/>
              </a:rPr>
              <a:t>중량물</a:t>
            </a:r>
            <a:r>
              <a:rPr lang="ko-KR" altLang="en-US" sz="1600" b="1" spc="-133" dirty="0" smtClean="0">
                <a:latin typeface="+mj-ea"/>
                <a:ea typeface="+mj-ea"/>
              </a:rPr>
              <a:t> 운반 시는 전용 팔레트 등으로 포장하여 운반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03_ </a:t>
            </a:r>
            <a:r>
              <a:rPr lang="ko-KR" altLang="en-US" sz="1600" b="1" spc="-160" dirty="0" smtClean="0">
                <a:latin typeface="+mj-ea"/>
                <a:ea typeface="+mj-ea"/>
              </a:rPr>
              <a:t>크레인에는 손상된 와이어로프 사용금지</a:t>
            </a:r>
            <a:r>
              <a:rPr lang="en-US" altLang="ko-KR" sz="1600" b="1" spc="-160" dirty="0" smtClean="0">
                <a:latin typeface="+mj-ea"/>
                <a:ea typeface="+mj-ea"/>
              </a:rPr>
              <a:t>, </a:t>
            </a:r>
            <a:r>
              <a:rPr lang="ko-KR" altLang="en-US" sz="1600" b="1" spc="-160" dirty="0" smtClean="0">
                <a:latin typeface="+mj-ea"/>
                <a:ea typeface="+mj-ea"/>
              </a:rPr>
              <a:t>훅 해지장치 설치</a:t>
            </a:r>
            <a:r>
              <a:rPr lang="en-US" altLang="ko-KR" sz="1600" b="1" spc="-160" dirty="0" smtClean="0">
                <a:latin typeface="+mj-ea"/>
                <a:ea typeface="+mj-ea"/>
              </a:rPr>
              <a:t>, </a:t>
            </a:r>
            <a:r>
              <a:rPr lang="ko-KR" altLang="en-US" sz="1600" b="1" spc="-160" dirty="0" err="1" smtClean="0">
                <a:latin typeface="+mj-ea"/>
                <a:ea typeface="+mj-ea"/>
              </a:rPr>
              <a:t>인양물에</a:t>
            </a:r>
            <a:r>
              <a:rPr lang="ko-KR" altLang="en-US" sz="1600" b="1" spc="-160" dirty="0" smtClean="0">
                <a:latin typeface="+mj-ea"/>
                <a:ea typeface="+mj-ea"/>
              </a:rPr>
              <a:t> 적합한 전용 </a:t>
            </a:r>
            <a:r>
              <a:rPr lang="ko-KR" altLang="en-US" sz="1600" b="1" spc="-160" dirty="0" err="1" smtClean="0">
                <a:latin typeface="+mj-ea"/>
                <a:ea typeface="+mj-ea"/>
              </a:rPr>
              <a:t>줄걸이</a:t>
            </a:r>
            <a:r>
              <a:rPr lang="ko-KR" altLang="en-US" sz="1600" b="1" spc="-160" dirty="0" smtClean="0">
                <a:latin typeface="+mj-ea"/>
                <a:ea typeface="+mj-ea"/>
              </a:rPr>
              <a:t> 용구</a:t>
            </a:r>
            <a:endParaRPr lang="en-US" altLang="ko-KR" sz="1600" b="1" spc="-160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60" dirty="0" smtClean="0">
                <a:latin typeface="+mj-ea"/>
                <a:ea typeface="+mj-ea"/>
              </a:rPr>
              <a:t>     </a:t>
            </a:r>
            <a:r>
              <a:rPr lang="ko-KR" altLang="en-US" sz="1600" b="1" spc="-160" dirty="0" smtClean="0">
                <a:latin typeface="+mj-ea"/>
                <a:ea typeface="+mj-ea"/>
              </a:rPr>
              <a:t> 사용</a:t>
            </a:r>
            <a:endParaRPr lang="en-US" altLang="ko-KR" sz="1600" b="1" spc="-160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04_ </a:t>
            </a:r>
            <a:r>
              <a:rPr lang="ko-KR" altLang="en-US" sz="1600" b="1" spc="-133" dirty="0" smtClean="0">
                <a:latin typeface="+mj-ea"/>
                <a:ea typeface="+mj-ea"/>
              </a:rPr>
              <a:t>고속 회전체에 방호덮개 설치 및 보안경 등 보호구 착용</a:t>
            </a:r>
            <a:endParaRPr lang="en-US" altLang="ko-KR" sz="1600" b="1" spc="-133" dirty="0" smtClean="0">
              <a:latin typeface="+mj-ea"/>
              <a:ea typeface="+mj-ea"/>
            </a:endParaRPr>
          </a:p>
        </p:txBody>
      </p:sp>
      <p:pic>
        <p:nvPicPr>
          <p:cNvPr id="2" name="Picture 2" descr="C:\Users\1\Desktop\특성화고 교육 교안(초안 20190507)\제조업\제조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6615" y="2637706"/>
            <a:ext cx="7911382" cy="12778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7700630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5" name="직사각형 4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제조업 주요 사망재해 </a:t>
              </a:r>
              <a:r>
                <a:rPr lang="en-US" altLang="ko-KR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5</a:t>
              </a:r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대 유형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441681" y="1485578"/>
            <a:ext cx="8200859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400" b="1" spc="-133" dirty="0" smtClean="0">
                <a:latin typeface="+mj-ea"/>
                <a:ea typeface="+mj-ea"/>
              </a:rPr>
              <a:t> 부딪힘으로 인한 사망재해는 작업장 내에서 ① 지게차의 운반작업</a:t>
            </a:r>
            <a:r>
              <a:rPr lang="en-US" altLang="ko-KR" sz="1400" b="1" spc="-133" dirty="0" smtClean="0">
                <a:latin typeface="+mj-ea"/>
                <a:ea typeface="+mj-ea"/>
              </a:rPr>
              <a:t>, ② </a:t>
            </a:r>
            <a:r>
              <a:rPr lang="ko-KR" altLang="en-US" sz="1400" b="1" spc="-133" dirty="0" err="1" smtClean="0">
                <a:latin typeface="+mj-ea"/>
                <a:ea typeface="+mj-ea"/>
              </a:rPr>
              <a:t>차량계</a:t>
            </a:r>
            <a:r>
              <a:rPr lang="ko-KR" altLang="en-US" sz="1400" b="1" spc="-133" dirty="0" smtClean="0">
                <a:latin typeface="+mj-ea"/>
                <a:ea typeface="+mj-ea"/>
              </a:rPr>
              <a:t> 하역운반기계의 운행</a:t>
            </a:r>
            <a:r>
              <a:rPr lang="en-US" altLang="ko-KR" sz="1400" b="1" spc="-133" dirty="0" smtClean="0">
                <a:latin typeface="+mj-ea"/>
                <a:ea typeface="+mj-ea"/>
              </a:rPr>
              <a:t>, ③ </a:t>
            </a:r>
            <a:r>
              <a:rPr lang="ko-KR" altLang="en-US" sz="1400" b="1" spc="-133" dirty="0" smtClean="0">
                <a:latin typeface="+mj-ea"/>
                <a:ea typeface="+mj-ea"/>
              </a:rPr>
              <a:t>산업용 로봇의 작업 범위 내 접근</a:t>
            </a:r>
            <a:r>
              <a:rPr lang="en-US" altLang="ko-KR" sz="1400" b="1" spc="-133" dirty="0" smtClean="0">
                <a:latin typeface="+mj-ea"/>
                <a:ea typeface="+mj-ea"/>
              </a:rPr>
              <a:t>, ④ </a:t>
            </a:r>
            <a:r>
              <a:rPr lang="ko-KR" altLang="en-US" sz="1400" b="1" spc="-133" dirty="0" smtClean="0">
                <a:latin typeface="+mj-ea"/>
                <a:ea typeface="+mj-ea"/>
              </a:rPr>
              <a:t>크레인으로 </a:t>
            </a:r>
            <a:r>
              <a:rPr lang="ko-KR" altLang="en-US" sz="1400" b="1" spc="-133" dirty="0" err="1" smtClean="0">
                <a:latin typeface="+mj-ea"/>
                <a:ea typeface="+mj-ea"/>
              </a:rPr>
              <a:t>중량물</a:t>
            </a:r>
            <a:r>
              <a:rPr lang="ko-KR" altLang="en-US" sz="1400" b="1" spc="-133" dirty="0" smtClean="0">
                <a:latin typeface="+mj-ea"/>
                <a:ea typeface="+mj-ea"/>
              </a:rPr>
              <a:t> 운반 시에 주로 발생합니다</a:t>
            </a:r>
            <a:r>
              <a:rPr lang="en-US" altLang="ko-KR" sz="1400" b="1" spc="-133" dirty="0" smtClean="0">
                <a:latin typeface="+mj-ea"/>
                <a:ea typeface="+mj-ea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5599" y="1572406"/>
            <a:ext cx="2757234" cy="359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04.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부딪힘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00311" y="2061642"/>
            <a:ext cx="2041304" cy="588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rgbClr val="666699"/>
                </a:solidFill>
              </a:rPr>
              <a:t>사망재해는 이렇게 발생합니다</a:t>
            </a:r>
            <a:endParaRPr lang="en-US" altLang="ko-KR" sz="1800" b="1" spc="-133" dirty="0" smtClean="0">
              <a:latin typeface="+mn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00311" y="3940715"/>
            <a:ext cx="2041304" cy="281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chemeClr val="accent3">
                    <a:lumMod val="75000"/>
                  </a:schemeClr>
                </a:solidFill>
                <a:latin typeface="+mn-ea"/>
              </a:rPr>
              <a:t>사망재해 예방대책</a:t>
            </a:r>
            <a:endParaRPr lang="en-US" altLang="ko-KR" sz="1800" b="1" spc="-133" dirty="0" smtClean="0">
              <a:solidFill>
                <a:schemeClr val="accent3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20591" y="3861842"/>
            <a:ext cx="8200859" cy="25853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01_</a:t>
            </a:r>
            <a:r>
              <a:rPr lang="ko-KR" altLang="en-US" sz="1600" b="1" spc="-133" dirty="0" smtClean="0">
                <a:latin typeface="+mj-ea"/>
                <a:ea typeface="+mj-ea"/>
              </a:rPr>
              <a:t> </a:t>
            </a:r>
            <a:r>
              <a:rPr lang="ko-KR" altLang="en-US" sz="1600" b="1" spc="-160" dirty="0" smtClean="0">
                <a:latin typeface="+mj-ea"/>
                <a:ea typeface="+mj-ea"/>
              </a:rPr>
              <a:t>지게차 운행 시에는 운전자 시야를 확보할 수 있도록 적재하고</a:t>
            </a:r>
            <a:r>
              <a:rPr lang="en-US" altLang="ko-KR" sz="1600" b="1" spc="-160" dirty="0" smtClean="0">
                <a:latin typeface="+mj-ea"/>
                <a:ea typeface="+mj-ea"/>
              </a:rPr>
              <a:t>, </a:t>
            </a:r>
            <a:r>
              <a:rPr lang="ko-KR" altLang="en-US" sz="1600" b="1" spc="-160" dirty="0" smtClean="0">
                <a:latin typeface="+mj-ea"/>
                <a:ea typeface="+mj-ea"/>
              </a:rPr>
              <a:t>제한속도를 지정하여 과속하지</a:t>
            </a:r>
            <a:endParaRPr lang="en-US" altLang="ko-KR" sz="1600" b="1" spc="-160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60" dirty="0" smtClean="0">
                <a:latin typeface="+mj-ea"/>
                <a:ea typeface="+mj-ea"/>
              </a:rPr>
              <a:t>     </a:t>
            </a:r>
            <a:r>
              <a:rPr lang="ko-KR" altLang="en-US" sz="1600" b="1" spc="-133" dirty="0" smtClean="0">
                <a:latin typeface="+mj-ea"/>
                <a:ea typeface="+mj-ea"/>
              </a:rPr>
              <a:t> 않도록 조치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02_ </a:t>
            </a:r>
            <a:r>
              <a:rPr lang="ko-KR" altLang="en-US" sz="1600" b="1" spc="-133" dirty="0" smtClean="0">
                <a:latin typeface="+mj-ea"/>
                <a:ea typeface="+mj-ea"/>
              </a:rPr>
              <a:t>사업장 내 </a:t>
            </a:r>
            <a:r>
              <a:rPr lang="ko-KR" altLang="en-US" sz="1600" b="1" spc="-133" dirty="0" err="1" smtClean="0">
                <a:latin typeface="+mj-ea"/>
                <a:ea typeface="+mj-ea"/>
              </a:rPr>
              <a:t>차량계</a:t>
            </a:r>
            <a:r>
              <a:rPr lang="ko-KR" altLang="en-US" sz="1600" b="1" spc="-133" dirty="0" smtClean="0">
                <a:latin typeface="+mj-ea"/>
                <a:ea typeface="+mj-ea"/>
              </a:rPr>
              <a:t> 하역운반기계 운행 시 유도자를 배치하고</a:t>
            </a:r>
            <a:r>
              <a:rPr lang="en-US" altLang="ko-KR" sz="1600" b="1" spc="-133" dirty="0" smtClean="0">
                <a:latin typeface="+mj-ea"/>
                <a:ea typeface="+mj-ea"/>
              </a:rPr>
              <a:t>, </a:t>
            </a:r>
            <a:r>
              <a:rPr lang="ko-KR" altLang="en-US" sz="1600" b="1" spc="-133" dirty="0" smtClean="0">
                <a:latin typeface="+mj-ea"/>
                <a:ea typeface="+mj-ea"/>
              </a:rPr>
              <a:t>운전자는 유도자의 신호에 따라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latin typeface="+mj-ea"/>
                <a:ea typeface="+mj-ea"/>
              </a:rPr>
              <a:t>     </a:t>
            </a:r>
            <a:r>
              <a:rPr lang="ko-KR" altLang="en-US" sz="1600" b="1" spc="-133" dirty="0" smtClean="0">
                <a:latin typeface="+mj-ea"/>
                <a:ea typeface="+mj-ea"/>
              </a:rPr>
              <a:t> 운행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03_ </a:t>
            </a:r>
            <a:r>
              <a:rPr lang="ko-KR" altLang="en-US" sz="1600" b="1" spc="-133" dirty="0" err="1" smtClean="0">
                <a:latin typeface="+mj-ea"/>
                <a:ea typeface="+mj-ea"/>
              </a:rPr>
              <a:t>산용용</a:t>
            </a:r>
            <a:r>
              <a:rPr lang="ko-KR" altLang="en-US" sz="1600" b="1" spc="-133" dirty="0" smtClean="0">
                <a:latin typeface="+mj-ea"/>
                <a:ea typeface="+mj-ea"/>
              </a:rPr>
              <a:t> 로봇의 작업반경 내에서는 작업 및 출입 금지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04_ </a:t>
            </a:r>
            <a:r>
              <a:rPr lang="ko-KR" altLang="en-US" sz="1600" b="1" spc="-133" dirty="0" smtClean="0">
                <a:latin typeface="+mj-ea"/>
                <a:ea typeface="+mj-ea"/>
              </a:rPr>
              <a:t>크레인으로 </a:t>
            </a:r>
            <a:r>
              <a:rPr lang="ko-KR" altLang="en-US" sz="1600" b="1" spc="-133" dirty="0" err="1" smtClean="0">
                <a:latin typeface="+mj-ea"/>
                <a:ea typeface="+mj-ea"/>
              </a:rPr>
              <a:t>중량물</a:t>
            </a:r>
            <a:r>
              <a:rPr lang="ko-KR" altLang="en-US" sz="1600" b="1" spc="-133" dirty="0" smtClean="0">
                <a:latin typeface="+mj-ea"/>
                <a:ea typeface="+mj-ea"/>
              </a:rPr>
              <a:t> 인양 시에는 </a:t>
            </a:r>
            <a:r>
              <a:rPr lang="ko-KR" altLang="en-US" sz="1600" b="1" spc="-133" dirty="0" err="1" smtClean="0">
                <a:latin typeface="+mj-ea"/>
                <a:ea typeface="+mj-ea"/>
              </a:rPr>
              <a:t>편심이</a:t>
            </a:r>
            <a:r>
              <a:rPr lang="ko-KR" altLang="en-US" sz="1600" b="1" spc="-133" dirty="0" smtClean="0">
                <a:latin typeface="+mj-ea"/>
                <a:ea typeface="+mj-ea"/>
              </a:rPr>
              <a:t> 되지 않도록 수직으로 인양하고</a:t>
            </a:r>
            <a:r>
              <a:rPr lang="en-US" altLang="ko-KR" sz="1600" b="1" spc="-133" dirty="0" smtClean="0">
                <a:latin typeface="+mj-ea"/>
                <a:ea typeface="+mj-ea"/>
              </a:rPr>
              <a:t>, </a:t>
            </a:r>
            <a:r>
              <a:rPr lang="ko-KR" altLang="en-US" sz="1600" b="1" spc="-133" dirty="0" err="1" smtClean="0">
                <a:latin typeface="+mj-ea"/>
                <a:ea typeface="+mj-ea"/>
              </a:rPr>
              <a:t>무선리모콘</a:t>
            </a:r>
            <a:r>
              <a:rPr lang="ko-KR" altLang="en-US" sz="1600" b="1" spc="-133" dirty="0" smtClean="0">
                <a:latin typeface="+mj-ea"/>
                <a:ea typeface="+mj-ea"/>
              </a:rPr>
              <a:t> 사용 등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latin typeface="+mj-ea"/>
                <a:ea typeface="+mj-ea"/>
              </a:rPr>
              <a:t>     </a:t>
            </a:r>
            <a:r>
              <a:rPr lang="ko-KR" altLang="en-US" sz="1600" b="1" spc="-133" dirty="0" smtClean="0">
                <a:latin typeface="+mj-ea"/>
                <a:ea typeface="+mj-ea"/>
              </a:rPr>
              <a:t> 작업자가 근접하지 않도록 조치</a:t>
            </a:r>
            <a:endParaRPr lang="en-US" altLang="ko-KR" sz="1600" b="1" spc="-133" dirty="0" smtClean="0">
              <a:latin typeface="+mj-ea"/>
              <a:ea typeface="+mj-ea"/>
            </a:endParaRPr>
          </a:p>
        </p:txBody>
      </p:sp>
      <p:pic>
        <p:nvPicPr>
          <p:cNvPr id="2" name="Picture 2" descr="C:\Users\1\Desktop\특성화고 교육 교안(초안 20190507)\제조업\제조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6615" y="2277666"/>
            <a:ext cx="7890744" cy="12769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7700630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5" name="직사각형 4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제조업 주요 사망재해 </a:t>
              </a:r>
              <a:r>
                <a:rPr lang="en-US" altLang="ko-KR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5</a:t>
              </a:r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대 유형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441681" y="1485578"/>
            <a:ext cx="8200859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400" b="1" spc="-133" dirty="0" smtClean="0">
                <a:latin typeface="+mj-ea"/>
                <a:ea typeface="+mj-ea"/>
              </a:rPr>
              <a:t> 화재</a:t>
            </a:r>
            <a:r>
              <a:rPr lang="en-US" altLang="ko-KR" sz="1400" b="1" spc="-133" dirty="0" smtClean="0">
                <a:latin typeface="+mj-ea"/>
                <a:ea typeface="+mj-ea"/>
              </a:rPr>
              <a:t>, </a:t>
            </a:r>
            <a:r>
              <a:rPr lang="ko-KR" altLang="en-US" sz="1400" b="1" spc="-133" dirty="0" err="1" smtClean="0">
                <a:latin typeface="+mj-ea"/>
                <a:ea typeface="+mj-ea"/>
              </a:rPr>
              <a:t>폭발으로</a:t>
            </a:r>
            <a:r>
              <a:rPr lang="ko-KR" altLang="en-US" sz="1400" b="1" spc="-133" dirty="0" smtClean="0">
                <a:latin typeface="+mj-ea"/>
                <a:ea typeface="+mj-ea"/>
              </a:rPr>
              <a:t> 인해 발생하는 사망재해는 ① 화학설비에서 인화성 물질의 누출</a:t>
            </a:r>
            <a:r>
              <a:rPr lang="en-US" altLang="ko-KR" sz="1400" b="1" spc="-133" dirty="0" smtClean="0">
                <a:latin typeface="+mj-ea"/>
                <a:ea typeface="+mj-ea"/>
              </a:rPr>
              <a:t>, ② </a:t>
            </a:r>
            <a:r>
              <a:rPr lang="ko-KR" altLang="en-US" sz="1400" b="1" spc="-133" dirty="0" smtClean="0">
                <a:latin typeface="+mj-ea"/>
                <a:ea typeface="+mj-ea"/>
              </a:rPr>
              <a:t>용접작업 중 불티의 비산</a:t>
            </a:r>
            <a:r>
              <a:rPr lang="en-US" altLang="ko-KR" sz="1400" b="1" spc="-133" dirty="0" smtClean="0">
                <a:latin typeface="+mj-ea"/>
                <a:ea typeface="+mj-ea"/>
              </a:rPr>
              <a:t>, ③ </a:t>
            </a:r>
            <a:r>
              <a:rPr lang="ko-KR" altLang="en-US" sz="1400" b="1" spc="-133" dirty="0" smtClean="0">
                <a:latin typeface="+mj-ea"/>
                <a:ea typeface="+mj-ea"/>
              </a:rPr>
              <a:t>인화성 물질이 잔류한 </a:t>
            </a:r>
            <a:r>
              <a:rPr lang="ko-KR" altLang="en-US" sz="1400" b="1" spc="-133" dirty="0" err="1" smtClean="0">
                <a:latin typeface="+mj-ea"/>
                <a:ea typeface="+mj-ea"/>
              </a:rPr>
              <a:t>폐드럼</a:t>
            </a:r>
            <a:r>
              <a:rPr lang="ko-KR" altLang="en-US" sz="1400" b="1" spc="-133" dirty="0" smtClean="0">
                <a:latin typeface="+mj-ea"/>
                <a:ea typeface="+mj-ea"/>
              </a:rPr>
              <a:t> 절단</a:t>
            </a:r>
            <a:r>
              <a:rPr lang="en-US" altLang="ko-KR" sz="1400" b="1" spc="-133" dirty="0" smtClean="0">
                <a:latin typeface="+mj-ea"/>
                <a:ea typeface="+mj-ea"/>
              </a:rPr>
              <a:t>, ④ </a:t>
            </a:r>
            <a:r>
              <a:rPr lang="ko-KR" altLang="en-US" sz="1400" b="1" spc="-133" dirty="0" smtClean="0">
                <a:latin typeface="+mj-ea"/>
                <a:ea typeface="+mj-ea"/>
              </a:rPr>
              <a:t>환기가 충분하지 않은 탱크 내부 등에서의 화기작업으로 인해 주로 발생합니다</a:t>
            </a:r>
            <a:r>
              <a:rPr lang="en-US" altLang="ko-KR" sz="1400" b="1" spc="-133" dirty="0" smtClean="0">
                <a:latin typeface="+mj-ea"/>
                <a:ea typeface="+mj-ea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05.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화재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맑은 고딕"/>
                <a:ea typeface="맑은 고딕"/>
              </a:rPr>
              <a:t>·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폭발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,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맑은 고딕"/>
                <a:ea typeface="맑은 고딕"/>
              </a:rPr>
              <a:t>파열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맑은 고딕"/>
                <a:ea typeface="맑은 고딕"/>
              </a:rPr>
              <a:t>·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맑은 고딕"/>
                <a:ea typeface="맑은 고딕"/>
              </a:rPr>
              <a:t>누출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00311" y="2408802"/>
            <a:ext cx="2041304" cy="588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rgbClr val="666699"/>
                </a:solidFill>
              </a:rPr>
              <a:t>사망재해는 이렇게 발생합니다</a:t>
            </a:r>
            <a:endParaRPr lang="en-US" altLang="ko-KR" sz="1800" b="1" spc="-133" dirty="0" smtClean="0">
              <a:latin typeface="+mn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00311" y="4372763"/>
            <a:ext cx="2041304" cy="281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chemeClr val="accent3">
                    <a:lumMod val="75000"/>
                  </a:schemeClr>
                </a:solidFill>
                <a:latin typeface="+mn-ea"/>
              </a:rPr>
              <a:t>사망재해 예방대책</a:t>
            </a:r>
            <a:endParaRPr lang="en-US" altLang="ko-KR" sz="1800" b="1" spc="-133" dirty="0" smtClean="0">
              <a:solidFill>
                <a:schemeClr val="accent3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20591" y="4293890"/>
            <a:ext cx="8200859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01_</a:t>
            </a:r>
            <a:r>
              <a:rPr lang="ko-KR" altLang="en-US" sz="1600" b="1" spc="-133" dirty="0" smtClean="0">
                <a:latin typeface="+mj-ea"/>
                <a:ea typeface="+mj-ea"/>
              </a:rPr>
              <a:t> 인화성 물질 등을 취급하는 설비</a:t>
            </a:r>
            <a:r>
              <a:rPr lang="en-US" altLang="ko-KR" sz="1600" b="1" spc="-133" dirty="0" smtClean="0">
                <a:latin typeface="+mj-ea"/>
                <a:ea typeface="+mj-ea"/>
              </a:rPr>
              <a:t>, </a:t>
            </a:r>
            <a:r>
              <a:rPr lang="ko-KR" altLang="en-US" sz="1600" b="1" spc="-133" dirty="0" smtClean="0">
                <a:latin typeface="+mj-ea"/>
                <a:ea typeface="+mj-ea"/>
              </a:rPr>
              <a:t>탱크 등은 누출이 없도록 조치</a:t>
            </a:r>
            <a:r>
              <a:rPr lang="en-US" altLang="ko-KR" sz="1400" b="1" spc="-133" dirty="0" smtClean="0">
                <a:latin typeface="+mj-ea"/>
                <a:ea typeface="+mj-ea"/>
              </a:rPr>
              <a:t>(</a:t>
            </a:r>
            <a:r>
              <a:rPr lang="ko-KR" altLang="en-US" sz="1400" b="1" spc="-133" dirty="0" smtClean="0">
                <a:latin typeface="+mj-ea"/>
                <a:ea typeface="+mj-ea"/>
              </a:rPr>
              <a:t>가스 검지기 등 경보장치 설치</a:t>
            </a:r>
            <a:r>
              <a:rPr lang="en-US" altLang="ko-KR" sz="1400" b="1" spc="-133" dirty="0" smtClean="0">
                <a:latin typeface="+mj-ea"/>
                <a:ea typeface="+mj-ea"/>
              </a:rPr>
              <a:t>)</a:t>
            </a:r>
            <a:endParaRPr lang="en-US" altLang="ko-KR" sz="1400" b="1" spc="-160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02_ </a:t>
            </a:r>
            <a:r>
              <a:rPr lang="ko-KR" altLang="en-US" sz="1600" b="1" spc="-133" dirty="0" smtClean="0">
                <a:latin typeface="+mj-ea"/>
                <a:ea typeface="+mj-ea"/>
              </a:rPr>
              <a:t>용접작업 시 </a:t>
            </a:r>
            <a:r>
              <a:rPr lang="ko-KR" altLang="en-US" sz="1600" b="1" spc="-133" dirty="0" err="1" smtClean="0">
                <a:latin typeface="+mj-ea"/>
                <a:ea typeface="+mj-ea"/>
              </a:rPr>
              <a:t>불받이포</a:t>
            </a:r>
            <a:r>
              <a:rPr lang="ko-KR" altLang="en-US" sz="1600" b="1" spc="-133" dirty="0" smtClean="0">
                <a:latin typeface="+mj-ea"/>
                <a:ea typeface="+mj-ea"/>
              </a:rPr>
              <a:t> 등 불티 비산방지 조치 및 소화기 비치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03_ </a:t>
            </a:r>
            <a:r>
              <a:rPr lang="ko-KR" altLang="en-US" sz="1600" b="1" spc="-160" dirty="0" err="1" smtClean="0">
                <a:latin typeface="+mj-ea"/>
                <a:ea typeface="+mj-ea"/>
              </a:rPr>
              <a:t>폐드럼</a:t>
            </a:r>
            <a:r>
              <a:rPr lang="ko-KR" altLang="en-US" sz="1600" b="1" spc="-160" dirty="0" smtClean="0">
                <a:latin typeface="+mj-ea"/>
                <a:ea typeface="+mj-ea"/>
              </a:rPr>
              <a:t> 절단 작업은 인화성 물질 제거 후 실시</a:t>
            </a:r>
            <a:endParaRPr lang="en-US" altLang="ko-KR" sz="1600" b="1" spc="-160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04_ </a:t>
            </a:r>
            <a:r>
              <a:rPr lang="ko-KR" altLang="en-US" sz="1600" b="1" spc="-133" dirty="0" smtClean="0">
                <a:latin typeface="+mj-ea"/>
                <a:ea typeface="+mj-ea"/>
              </a:rPr>
              <a:t>밀폐공간은 인화성 액체나 증기가 남아있지 않도록 환기 등의 조치 후 화기작업 실시</a:t>
            </a:r>
            <a:endParaRPr lang="en-US" altLang="ko-KR" sz="1600" b="1" spc="-133" dirty="0" smtClean="0">
              <a:latin typeface="+mj-ea"/>
              <a:ea typeface="+mj-ea"/>
            </a:endParaRPr>
          </a:p>
        </p:txBody>
      </p:sp>
      <p:pic>
        <p:nvPicPr>
          <p:cNvPr id="2" name="Picture 2" descr="C:\Users\1\Desktop\특성화고 교육 교안(초안 20190507)\제조업\제조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6615" y="2565698"/>
            <a:ext cx="7969102" cy="12888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7700630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0" y="0"/>
            <a:ext cx="12169775" cy="6859588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80" tIns="60890" rIns="121780" bIns="60890" rtlCol="0" anchor="ctr"/>
          <a:lstStyle/>
          <a:p>
            <a:pPr algn="ctr"/>
            <a:endParaRPr lang="ko-KR" altLang="en-US"/>
          </a:p>
        </p:txBody>
      </p:sp>
      <p:grpSp>
        <p:nvGrpSpPr>
          <p:cNvPr id="13" name="그룹 12"/>
          <p:cNvGrpSpPr/>
          <p:nvPr/>
        </p:nvGrpSpPr>
        <p:grpSpPr>
          <a:xfrm>
            <a:off x="2268463" y="1557586"/>
            <a:ext cx="8099854" cy="3282818"/>
            <a:chOff x="1441417" y="1072340"/>
            <a:chExt cx="8099854" cy="3282818"/>
          </a:xfrm>
        </p:grpSpPr>
        <p:sp>
          <p:nvSpPr>
            <p:cNvPr id="14" name="TextBox 13"/>
            <p:cNvSpPr txBox="1"/>
            <p:nvPr/>
          </p:nvSpPr>
          <p:spPr>
            <a:xfrm>
              <a:off x="2412479" y="2277666"/>
              <a:ext cx="4929222" cy="207749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  <a:buClr>
                  <a:srgbClr val="33CCCC"/>
                </a:buClr>
              </a:pPr>
              <a:r>
                <a:rPr lang="en-US" altLang="ko-KR" sz="1800" b="1" spc="-133" dirty="0" smtClean="0">
                  <a:latin typeface="+mj-ea"/>
                  <a:ea typeface="+mj-ea"/>
                </a:rPr>
                <a:t>1.  </a:t>
              </a:r>
              <a:r>
                <a:rPr lang="ko-KR" altLang="en-US" sz="1800" b="1" dirty="0" smtClean="0">
                  <a:latin typeface="+mj-ea"/>
                  <a:ea typeface="+mj-ea"/>
                </a:rPr>
                <a:t>전기 취급작업</a:t>
              </a:r>
              <a:endParaRPr lang="ko-KR" altLang="en-US" sz="1800" b="1" spc="-133" dirty="0" smtClean="0">
                <a:latin typeface="+mj-ea"/>
                <a:ea typeface="+mj-ea"/>
              </a:endParaRPr>
            </a:p>
            <a:p>
              <a:pPr>
                <a:lnSpc>
                  <a:spcPct val="150000"/>
                </a:lnSpc>
                <a:buClr>
                  <a:srgbClr val="33CCCC"/>
                </a:buClr>
              </a:pPr>
              <a:r>
                <a:rPr lang="en-US" altLang="ko-KR" sz="1800" b="1" spc="-133" dirty="0" smtClean="0">
                  <a:latin typeface="+mj-ea"/>
                  <a:ea typeface="+mj-ea"/>
                </a:rPr>
                <a:t>2.  </a:t>
              </a:r>
              <a:r>
                <a:rPr lang="ko-KR" altLang="en-US" sz="1800" b="1" dirty="0" smtClean="0">
                  <a:latin typeface="+mj-ea"/>
                  <a:ea typeface="+mj-ea"/>
                </a:rPr>
                <a:t>크레인 취급작업</a:t>
              </a:r>
              <a:endParaRPr lang="ko-KR" altLang="en-US" sz="1800" b="1" spc="-133" dirty="0" smtClean="0">
                <a:latin typeface="+mj-ea"/>
                <a:ea typeface="+mj-ea"/>
              </a:endParaRPr>
            </a:p>
            <a:p>
              <a:pPr>
                <a:lnSpc>
                  <a:spcPct val="150000"/>
                </a:lnSpc>
                <a:buClr>
                  <a:srgbClr val="33CCCC"/>
                </a:buClr>
              </a:pPr>
              <a:r>
                <a:rPr lang="en-US" altLang="ko-KR" sz="1800" b="1" spc="-133" dirty="0" smtClean="0">
                  <a:latin typeface="+mj-ea"/>
                  <a:ea typeface="+mj-ea"/>
                </a:rPr>
                <a:t>3.  </a:t>
              </a:r>
              <a:r>
                <a:rPr lang="ko-KR" altLang="en-US" sz="1800" b="1" dirty="0" smtClean="0">
                  <a:latin typeface="+mj-ea"/>
                  <a:ea typeface="+mj-ea"/>
                </a:rPr>
                <a:t>지게차 취급작업</a:t>
              </a:r>
              <a:endParaRPr lang="ko-KR" altLang="en-US" sz="1800" b="1" spc="-133" dirty="0" smtClean="0">
                <a:latin typeface="+mj-ea"/>
                <a:ea typeface="+mj-ea"/>
              </a:endParaRPr>
            </a:p>
            <a:p>
              <a:pPr>
                <a:lnSpc>
                  <a:spcPct val="150000"/>
                </a:lnSpc>
                <a:buClr>
                  <a:srgbClr val="33CCCC"/>
                </a:buClr>
              </a:pPr>
              <a:r>
                <a:rPr lang="en-US" altLang="ko-KR" sz="1800" b="1" spc="-133" dirty="0" smtClean="0">
                  <a:latin typeface="+mj-ea"/>
                  <a:ea typeface="+mj-ea"/>
                </a:rPr>
                <a:t>4.  </a:t>
              </a:r>
              <a:r>
                <a:rPr lang="ko-KR" altLang="en-US" sz="1800" b="1" dirty="0" smtClean="0">
                  <a:latin typeface="+mj-ea"/>
                  <a:ea typeface="+mj-ea"/>
                </a:rPr>
                <a:t>사다리 취급작업</a:t>
              </a:r>
              <a:endParaRPr lang="ko-KR" altLang="en-US" sz="1800" b="1" spc="-133" dirty="0" smtClean="0">
                <a:latin typeface="+mj-ea"/>
                <a:ea typeface="+mj-ea"/>
              </a:endParaRPr>
            </a:p>
            <a:p>
              <a:pPr>
                <a:lnSpc>
                  <a:spcPct val="150000"/>
                </a:lnSpc>
                <a:buClr>
                  <a:srgbClr val="33CCCC"/>
                </a:buClr>
              </a:pPr>
              <a:r>
                <a:rPr lang="en-US" altLang="ko-KR" sz="1800" b="1" spc="-133" dirty="0" smtClean="0">
                  <a:latin typeface="+mj-ea"/>
                  <a:ea typeface="+mj-ea"/>
                </a:rPr>
                <a:t>5.  </a:t>
              </a:r>
              <a:r>
                <a:rPr lang="ko-KR" altLang="en-US" sz="1800" b="1" dirty="0" smtClean="0">
                  <a:latin typeface="+mj-ea"/>
                  <a:ea typeface="+mj-ea"/>
                </a:rPr>
                <a:t>리프트 취급작업</a:t>
              </a:r>
              <a:endParaRPr lang="en-US" altLang="ko-KR" sz="1800" b="1" spc="-133" dirty="0" smtClean="0">
                <a:latin typeface="+mj-ea"/>
                <a:ea typeface="+mj-ea"/>
              </a:endParaRPr>
            </a:p>
          </p:txBody>
        </p:sp>
        <p:grpSp>
          <p:nvGrpSpPr>
            <p:cNvPr id="15" name="그룹 14"/>
            <p:cNvGrpSpPr/>
            <p:nvPr/>
          </p:nvGrpSpPr>
          <p:grpSpPr>
            <a:xfrm>
              <a:off x="1441417" y="1072340"/>
              <a:ext cx="8099854" cy="913447"/>
              <a:chOff x="2370111" y="658959"/>
              <a:chExt cx="7653511" cy="913447"/>
            </a:xfrm>
          </p:grpSpPr>
          <p:sp>
            <p:nvSpPr>
              <p:cNvPr id="16" name="TextBox 15"/>
              <p:cNvSpPr txBox="1"/>
              <p:nvPr/>
            </p:nvSpPr>
            <p:spPr>
              <a:xfrm>
                <a:off x="3247629" y="907502"/>
                <a:ext cx="6775993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ko-KR" altLang="en-US" sz="4000" b="1" dirty="0" smtClean="0">
                    <a:solidFill>
                      <a:schemeClr val="bg1"/>
                    </a:solidFill>
                    <a:latin typeface="+mj-ea"/>
                    <a:ea typeface="+mj-ea"/>
                  </a:rPr>
                  <a:t>제조업 사망재해 </a:t>
                </a:r>
                <a:r>
                  <a:rPr lang="en-US" altLang="ko-KR" sz="4000" b="1" dirty="0" smtClean="0">
                    <a:solidFill>
                      <a:schemeClr val="bg1"/>
                    </a:solidFill>
                    <a:latin typeface="+mj-ea"/>
                    <a:ea typeface="+mj-ea"/>
                  </a:rPr>
                  <a:t>10</a:t>
                </a:r>
                <a:r>
                  <a:rPr lang="ko-KR" altLang="en-US" sz="4000" b="1" dirty="0" smtClean="0">
                    <a:solidFill>
                      <a:schemeClr val="bg1"/>
                    </a:solidFill>
                    <a:latin typeface="+mj-ea"/>
                    <a:ea typeface="+mj-ea"/>
                  </a:rPr>
                  <a:t>대 작업</a:t>
                </a:r>
                <a:endParaRPr lang="ko-KR" altLang="en-US" sz="4000" b="1" spc="-133" dirty="0">
                  <a:solidFill>
                    <a:schemeClr val="bg1"/>
                  </a:solidFill>
                  <a:latin typeface="+mj-ea"/>
                  <a:ea typeface="+mj-ea"/>
                </a:endParaRPr>
              </a:p>
            </p:txBody>
          </p:sp>
          <p:grpSp>
            <p:nvGrpSpPr>
              <p:cNvPr id="17" name="그룹 8"/>
              <p:cNvGrpSpPr/>
              <p:nvPr/>
            </p:nvGrpSpPr>
            <p:grpSpPr>
              <a:xfrm>
                <a:off x="2370111" y="658959"/>
                <a:ext cx="928694" cy="913447"/>
                <a:chOff x="2370111" y="658959"/>
                <a:chExt cx="928694" cy="913447"/>
              </a:xfrm>
            </p:grpSpPr>
            <p:sp>
              <p:nvSpPr>
                <p:cNvPr id="18" name="직사각형 5"/>
                <p:cNvSpPr/>
                <p:nvPr/>
              </p:nvSpPr>
              <p:spPr>
                <a:xfrm>
                  <a:off x="2370111" y="929464"/>
                  <a:ext cx="642942" cy="64294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9" name="TextBox 18"/>
                <p:cNvSpPr txBox="1"/>
                <p:nvPr/>
              </p:nvSpPr>
              <p:spPr>
                <a:xfrm>
                  <a:off x="2584425" y="658959"/>
                  <a:ext cx="714380" cy="82817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>
                    <a:lnSpc>
                      <a:spcPct val="200000"/>
                    </a:lnSpc>
                    <a:buClr>
                      <a:srgbClr val="33CCCC"/>
                    </a:buClr>
                  </a:pPr>
                  <a:r>
                    <a:rPr lang="en-US" altLang="ko-KR" sz="3200" b="1" spc="-133" dirty="0" smtClean="0">
                      <a:solidFill>
                        <a:srgbClr val="33CCCC"/>
                      </a:solidFill>
                      <a:latin typeface="+mn-ea"/>
                    </a:rPr>
                    <a:t>4</a:t>
                  </a:r>
                  <a:r>
                    <a:rPr lang="en-US" altLang="ko-KR" sz="2800" b="1" spc="-133" dirty="0" smtClean="0">
                      <a:latin typeface="+mn-ea"/>
                    </a:rPr>
                    <a:t> </a:t>
                  </a:r>
                </a:p>
              </p:txBody>
            </p:sp>
          </p:grpSp>
        </p:grpSp>
      </p:grpSp>
      <p:sp>
        <p:nvSpPr>
          <p:cNvPr id="20" name="TextBox 19"/>
          <p:cNvSpPr txBox="1"/>
          <p:nvPr/>
        </p:nvSpPr>
        <p:spPr>
          <a:xfrm>
            <a:off x="6196225" y="2758354"/>
            <a:ext cx="4929222" cy="20774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latin typeface="+mj-ea"/>
                <a:ea typeface="+mj-ea"/>
              </a:rPr>
              <a:t>6.  </a:t>
            </a:r>
            <a:r>
              <a:rPr lang="ko-KR" altLang="en-US" sz="1800" b="1" dirty="0" smtClean="0">
                <a:latin typeface="+mj-ea"/>
                <a:ea typeface="+mj-ea"/>
              </a:rPr>
              <a:t>컨베이어 취급작업</a:t>
            </a:r>
            <a:endParaRPr lang="ko-KR" altLang="en-US" sz="1800" b="1" spc="-133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latin typeface="+mj-ea"/>
                <a:ea typeface="+mj-ea"/>
              </a:rPr>
              <a:t>7.  </a:t>
            </a:r>
            <a:r>
              <a:rPr lang="ko-KR" altLang="en-US" sz="1800" b="1" dirty="0" smtClean="0">
                <a:latin typeface="+mj-ea"/>
                <a:ea typeface="+mj-ea"/>
              </a:rPr>
              <a:t>선반 취급작업</a:t>
            </a:r>
            <a:endParaRPr lang="ko-KR" altLang="en-US" sz="1800" b="1" spc="-133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latin typeface="+mj-ea"/>
                <a:ea typeface="+mj-ea"/>
              </a:rPr>
              <a:t>8.  </a:t>
            </a:r>
            <a:r>
              <a:rPr lang="ko-KR" altLang="en-US" sz="1800" b="1" dirty="0" smtClean="0">
                <a:latin typeface="+mj-ea"/>
                <a:ea typeface="+mj-ea"/>
              </a:rPr>
              <a:t>분쇄</a:t>
            </a:r>
            <a:r>
              <a:rPr lang="en-US" altLang="ko-KR" sz="1800" b="1" dirty="0" smtClean="0">
                <a:latin typeface="+mj-ea"/>
                <a:ea typeface="+mj-ea"/>
              </a:rPr>
              <a:t>·</a:t>
            </a:r>
            <a:r>
              <a:rPr lang="ko-KR" altLang="en-US" sz="1800" b="1" dirty="0" err="1" smtClean="0">
                <a:latin typeface="+mj-ea"/>
                <a:ea typeface="+mj-ea"/>
              </a:rPr>
              <a:t>혼합기</a:t>
            </a:r>
            <a:r>
              <a:rPr lang="ko-KR" altLang="en-US" sz="1800" b="1" dirty="0" smtClean="0">
                <a:latin typeface="+mj-ea"/>
                <a:ea typeface="+mj-ea"/>
              </a:rPr>
              <a:t> 취급작업</a:t>
            </a:r>
            <a:endParaRPr lang="ko-KR" altLang="en-US" sz="1800" b="1" spc="-133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latin typeface="+mj-ea"/>
                <a:ea typeface="+mj-ea"/>
              </a:rPr>
              <a:t>9.  </a:t>
            </a:r>
            <a:r>
              <a:rPr lang="ko-KR" altLang="en-US" sz="1800" b="1" dirty="0" smtClean="0">
                <a:latin typeface="+mj-ea"/>
                <a:ea typeface="+mj-ea"/>
              </a:rPr>
              <a:t>성형기 취급작업</a:t>
            </a:r>
            <a:endParaRPr lang="ko-KR" altLang="en-US" sz="1800" b="1" spc="-133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latin typeface="+mj-ea"/>
                <a:ea typeface="+mj-ea"/>
              </a:rPr>
              <a:t>10.  </a:t>
            </a:r>
            <a:r>
              <a:rPr lang="ko-KR" altLang="en-US" sz="1800" b="1" dirty="0" smtClean="0">
                <a:latin typeface="+mj-ea"/>
                <a:ea typeface="+mj-ea"/>
              </a:rPr>
              <a:t>프레스 취급작업</a:t>
            </a:r>
            <a:endParaRPr lang="en-US" altLang="ko-KR" sz="1800" b="1" spc="-133" dirty="0" smtClean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27700630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5" name="직사각형 4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8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제조업 사망재해 </a:t>
              </a:r>
              <a:r>
                <a:rPr lang="en-US" altLang="ko-KR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10</a:t>
              </a:r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대 작업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900311" y="5092843"/>
            <a:ext cx="2041304" cy="281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chemeClr val="accent3">
                    <a:lumMod val="75000"/>
                  </a:schemeClr>
                </a:solidFill>
                <a:latin typeface="+mn-ea"/>
              </a:rPr>
              <a:t>사망재해 예방대책</a:t>
            </a:r>
            <a:endParaRPr lang="en-US" altLang="ko-KR" sz="1800" b="1" spc="-133" dirty="0" smtClean="0">
              <a:solidFill>
                <a:schemeClr val="accent3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20591" y="5013970"/>
            <a:ext cx="8200859" cy="10603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01_</a:t>
            </a:r>
            <a:r>
              <a:rPr lang="ko-KR" altLang="en-US" sz="1600" b="1" spc="-133" dirty="0" smtClean="0">
                <a:latin typeface="+mj-ea"/>
                <a:ea typeface="+mj-ea"/>
              </a:rPr>
              <a:t> </a:t>
            </a:r>
            <a:r>
              <a:rPr lang="ko-KR" altLang="en-US" sz="1600" b="1" dirty="0" smtClean="0"/>
              <a:t>노출된 </a:t>
            </a:r>
            <a:r>
              <a:rPr lang="ko-KR" altLang="en-US" sz="1600" b="1" dirty="0" err="1" smtClean="0"/>
              <a:t>전기충전부는</a:t>
            </a:r>
            <a:r>
              <a:rPr lang="ko-KR" altLang="en-US" sz="1600" b="1" dirty="0" smtClean="0"/>
              <a:t> 절연내력이 충분하게 절연조치</a:t>
            </a:r>
            <a:endParaRPr lang="en-US" altLang="ko-KR" sz="1400" b="1" spc="-16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    02_ </a:t>
            </a:r>
            <a:r>
              <a:rPr lang="ko-KR" altLang="en-US" sz="1600" b="1" dirty="0" smtClean="0"/>
              <a:t>전기설비의 정비</a:t>
            </a:r>
            <a:r>
              <a:rPr lang="en-US" altLang="ko-KR" sz="1600" b="1" dirty="0" smtClean="0">
                <a:latin typeface="맑은 고딕"/>
                <a:ea typeface="맑은 고딕"/>
              </a:rPr>
              <a:t>·</a:t>
            </a:r>
            <a:r>
              <a:rPr lang="ko-KR" altLang="en-US" sz="1600" b="1" dirty="0" smtClean="0"/>
              <a:t>수리 작업 시에는 전원차단 후 작업을 실시하고 보호구 착용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03_ </a:t>
            </a:r>
            <a:r>
              <a:rPr lang="ko-KR" altLang="en-US" sz="1600" b="1" dirty="0" smtClean="0"/>
              <a:t>금속제 </a:t>
            </a:r>
            <a:r>
              <a:rPr lang="ko-KR" altLang="en-US" sz="1600" b="1" dirty="0" err="1" smtClean="0"/>
              <a:t>외함</a:t>
            </a:r>
            <a:r>
              <a:rPr lang="ko-KR" altLang="en-US" sz="1600" b="1" dirty="0" smtClean="0"/>
              <a:t> 등에 누전으로 인한 감전을 예방하기 위해 접지 및 누전 차단기 설치</a:t>
            </a:r>
            <a:endParaRPr lang="en-US" altLang="ko-KR" sz="1600" b="1" spc="-160" dirty="0" smtClean="0">
              <a:latin typeface="+mj-ea"/>
              <a:ea typeface="+mj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5599" y="1572406"/>
            <a:ext cx="2757234" cy="359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01.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전기 취급작업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98475" y="2061642"/>
            <a:ext cx="219006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1200" dirty="0" smtClean="0">
                <a:latin typeface="+mj-ea"/>
                <a:ea typeface="+mj-ea"/>
              </a:rPr>
              <a:t>전기설비 취급작업으로 </a:t>
            </a:r>
            <a:r>
              <a:rPr lang="en-US" altLang="ko-KR" sz="1200" dirty="0" smtClean="0">
                <a:latin typeface="+mj-ea"/>
                <a:ea typeface="+mj-ea"/>
              </a:rPr>
              <a:t>10</a:t>
            </a:r>
            <a:r>
              <a:rPr lang="ko-KR" altLang="en-US" sz="1200" dirty="0" smtClean="0">
                <a:latin typeface="+mj-ea"/>
                <a:ea typeface="+mj-ea"/>
              </a:rPr>
              <a:t>년간 발생한 평균 사망재해는</a:t>
            </a:r>
          </a:p>
          <a:p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제조업 전체의 </a:t>
            </a:r>
            <a:r>
              <a:rPr lang="en-US" altLang="ko-KR" sz="1200" b="1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16% </a:t>
            </a:r>
            <a:r>
              <a:rPr lang="ko-KR" altLang="en-US" sz="1200" dirty="0" smtClean="0">
                <a:latin typeface="+mj-ea"/>
                <a:ea typeface="+mj-ea"/>
              </a:rPr>
              <a:t>점유</a:t>
            </a:r>
            <a:endParaRPr lang="en-US" altLang="ko-KR" sz="1200" spc="-133" dirty="0" smtClean="0">
              <a:latin typeface="+mj-ea"/>
              <a:ea typeface="+mj-ea"/>
            </a:endParaRPr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6615" y="1557586"/>
            <a:ext cx="1735675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 descr="C:\Users\1\Desktop\특성화고 교육 교안(초안 20190507)\제조업\제조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831" y="1629594"/>
            <a:ext cx="4536504" cy="32565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7700630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5" name="직사각형 4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8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제조업 사망재해 </a:t>
              </a:r>
              <a:r>
                <a:rPr lang="en-US" altLang="ko-KR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10</a:t>
              </a:r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대 작업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900311" y="5092843"/>
            <a:ext cx="2041304" cy="281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chemeClr val="accent3">
                    <a:lumMod val="75000"/>
                  </a:schemeClr>
                </a:solidFill>
                <a:latin typeface="+mn-ea"/>
              </a:rPr>
              <a:t>사망재해 예방대책</a:t>
            </a:r>
            <a:endParaRPr lang="en-US" altLang="ko-KR" sz="1800" b="1" spc="-133" dirty="0" smtClean="0">
              <a:solidFill>
                <a:schemeClr val="accent3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20591" y="5013970"/>
            <a:ext cx="8200859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01_</a:t>
            </a:r>
            <a:r>
              <a:rPr lang="ko-KR" altLang="en-US" sz="1600" b="1" spc="-133" dirty="0" smtClean="0">
                <a:latin typeface="+mj-ea"/>
                <a:ea typeface="+mj-ea"/>
              </a:rPr>
              <a:t> </a:t>
            </a:r>
            <a:r>
              <a:rPr lang="ko-KR" altLang="en-US" sz="1600" b="1" dirty="0" smtClean="0">
                <a:latin typeface="+mj-ea"/>
                <a:ea typeface="+mj-ea"/>
              </a:rPr>
              <a:t>과부하 방지장치 등 크레인 방호장치 설치 및 기능유지</a:t>
            </a:r>
            <a:endParaRPr lang="en-US" altLang="ko-KR" sz="1400" b="1" spc="-16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    02_ </a:t>
            </a:r>
            <a:r>
              <a:rPr lang="ko-KR" altLang="en-US" sz="1600" b="1" dirty="0" smtClean="0">
                <a:latin typeface="+mj-ea"/>
                <a:ea typeface="+mj-ea"/>
              </a:rPr>
              <a:t>크레인 상부레일의 점검통로 확보</a:t>
            </a:r>
            <a:r>
              <a:rPr lang="en-US" altLang="ko-KR" sz="1600" b="1" dirty="0" smtClean="0">
                <a:latin typeface="+mj-ea"/>
                <a:ea typeface="+mj-ea"/>
              </a:rPr>
              <a:t>, </a:t>
            </a:r>
            <a:r>
              <a:rPr lang="ko-KR" altLang="en-US" sz="1600" b="1" dirty="0" err="1" smtClean="0">
                <a:latin typeface="+mj-ea"/>
                <a:ea typeface="+mj-ea"/>
              </a:rPr>
              <a:t>안전대걸이</a:t>
            </a:r>
            <a:r>
              <a:rPr lang="ko-KR" altLang="en-US" sz="1600" b="1" dirty="0" smtClean="0">
                <a:latin typeface="+mj-ea"/>
                <a:ea typeface="+mj-ea"/>
              </a:rPr>
              <a:t> 설치 및 </a:t>
            </a:r>
            <a:r>
              <a:rPr lang="ko-KR" altLang="en-US" sz="1600" b="1" dirty="0" err="1" smtClean="0">
                <a:latin typeface="+mj-ea"/>
                <a:ea typeface="+mj-ea"/>
              </a:rPr>
              <a:t>안전대</a:t>
            </a:r>
            <a:r>
              <a:rPr lang="ko-KR" altLang="en-US" sz="1600" b="1" dirty="0" smtClean="0">
                <a:latin typeface="+mj-ea"/>
                <a:ea typeface="+mj-ea"/>
              </a:rPr>
              <a:t> 착용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03_ </a:t>
            </a:r>
            <a:r>
              <a:rPr lang="ko-KR" altLang="en-US" sz="1600" b="1" spc="-150" dirty="0" smtClean="0">
                <a:latin typeface="+mj-ea"/>
                <a:ea typeface="+mj-ea"/>
              </a:rPr>
              <a:t>손상되거나 부식되지 않은 적절한 와이어로프 사용</a:t>
            </a:r>
            <a:r>
              <a:rPr lang="en-US" altLang="ko-KR" sz="1600" b="1" spc="-150" dirty="0" smtClean="0">
                <a:latin typeface="+mj-ea"/>
                <a:ea typeface="+mj-ea"/>
              </a:rPr>
              <a:t>, </a:t>
            </a:r>
            <a:r>
              <a:rPr lang="ko-KR" altLang="en-US" sz="1600" b="1" spc="-150" dirty="0" smtClean="0">
                <a:latin typeface="+mj-ea"/>
                <a:ea typeface="+mj-ea"/>
              </a:rPr>
              <a:t>훅 해지장치 설치 및 </a:t>
            </a:r>
            <a:r>
              <a:rPr lang="ko-KR" altLang="en-US" sz="1600" b="1" spc="-150" dirty="0" err="1" smtClean="0">
                <a:latin typeface="+mj-ea"/>
                <a:ea typeface="+mj-ea"/>
              </a:rPr>
              <a:t>전용달기구</a:t>
            </a:r>
            <a:r>
              <a:rPr lang="ko-KR" altLang="en-US" sz="1600" b="1" spc="-150" dirty="0" smtClean="0">
                <a:latin typeface="+mj-ea"/>
                <a:ea typeface="+mj-ea"/>
              </a:rPr>
              <a:t> 사용</a:t>
            </a:r>
            <a:endParaRPr lang="en-US" altLang="ko-KR" sz="1600" b="1" spc="-150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04_ </a:t>
            </a:r>
            <a:r>
              <a:rPr lang="ko-KR" altLang="en-US" sz="1600" b="1" dirty="0" err="1" smtClean="0">
                <a:latin typeface="+mj-ea"/>
                <a:ea typeface="+mj-ea"/>
              </a:rPr>
              <a:t>인양물</a:t>
            </a:r>
            <a:r>
              <a:rPr lang="ko-KR" altLang="en-US" sz="1600" b="1" dirty="0" smtClean="0">
                <a:latin typeface="+mj-ea"/>
                <a:ea typeface="+mj-ea"/>
              </a:rPr>
              <a:t> 운반구간에는 근로자의 출입금지 조치</a:t>
            </a:r>
            <a:endParaRPr lang="en-US" altLang="ko-KR" sz="1600" b="1" spc="-150" dirty="0" smtClean="0">
              <a:latin typeface="+mj-ea"/>
              <a:ea typeface="+mj-e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5599" y="1572406"/>
            <a:ext cx="2757234" cy="3307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02.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크레인 취급작업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98475" y="2061642"/>
            <a:ext cx="219006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1200" dirty="0" smtClean="0">
                <a:latin typeface="+mj-ea"/>
                <a:ea typeface="+mj-ea"/>
              </a:rPr>
              <a:t>크레인 취급작업으로 </a:t>
            </a:r>
            <a:r>
              <a:rPr lang="en-US" altLang="ko-KR" sz="1200" dirty="0" smtClean="0">
                <a:latin typeface="+mj-ea"/>
                <a:ea typeface="+mj-ea"/>
              </a:rPr>
              <a:t>10</a:t>
            </a:r>
            <a:r>
              <a:rPr lang="ko-KR" altLang="en-US" sz="1200" dirty="0" smtClean="0">
                <a:latin typeface="+mj-ea"/>
                <a:ea typeface="+mj-ea"/>
              </a:rPr>
              <a:t>년간  발생한 평균 사망재해는</a:t>
            </a:r>
          </a:p>
          <a:p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제조업 전체의 </a:t>
            </a:r>
            <a:r>
              <a:rPr lang="en-US" altLang="ko-KR" sz="1200" b="1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13% </a:t>
            </a:r>
            <a:r>
              <a:rPr lang="ko-KR" altLang="en-US" sz="1200" dirty="0" smtClean="0">
                <a:latin typeface="+mj-ea"/>
                <a:ea typeface="+mj-ea"/>
              </a:rPr>
              <a:t>점유</a:t>
            </a:r>
            <a:endParaRPr lang="en-US" altLang="ko-KR" sz="1200" spc="-133" dirty="0" smtClean="0">
              <a:latin typeface="+mj-ea"/>
              <a:ea typeface="+mj-ea"/>
            </a:endParaRP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6615" y="1557586"/>
            <a:ext cx="1735675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 descr="C:\Users\1\Desktop\특성화고 교육 교안(초안 20190507)\제조업\제조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832" y="1629595"/>
            <a:ext cx="4680520" cy="33599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7700630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5" name="직사각형 4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8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제조업 사망재해 </a:t>
              </a:r>
              <a:r>
                <a:rPr lang="en-US" altLang="ko-KR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10</a:t>
              </a:r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대 작업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900311" y="5092843"/>
            <a:ext cx="2041304" cy="281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chemeClr val="accent3">
                    <a:lumMod val="75000"/>
                  </a:schemeClr>
                </a:solidFill>
                <a:latin typeface="+mn-ea"/>
              </a:rPr>
              <a:t>사망재해 예방대책</a:t>
            </a:r>
            <a:endParaRPr lang="en-US" altLang="ko-KR" sz="1800" b="1" spc="-133" dirty="0" smtClean="0">
              <a:solidFill>
                <a:schemeClr val="accent3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20591" y="5013970"/>
            <a:ext cx="8200859" cy="14296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01_</a:t>
            </a:r>
            <a:r>
              <a:rPr lang="ko-KR" altLang="en-US" sz="1600" b="1" spc="-133" dirty="0" smtClean="0">
                <a:latin typeface="+mj-ea"/>
                <a:ea typeface="+mj-ea"/>
              </a:rPr>
              <a:t> </a:t>
            </a:r>
            <a:r>
              <a:rPr lang="ko-KR" altLang="en-US" sz="1600" b="1" spc="-190" dirty="0" smtClean="0">
                <a:latin typeface="+mj-ea"/>
                <a:ea typeface="+mj-ea"/>
              </a:rPr>
              <a:t>지게차 운전자는 유자격자로 하고</a:t>
            </a:r>
            <a:r>
              <a:rPr lang="en-US" altLang="ko-KR" sz="1600" b="1" spc="-190" dirty="0" smtClean="0">
                <a:latin typeface="+mj-ea"/>
                <a:ea typeface="+mj-ea"/>
              </a:rPr>
              <a:t>, </a:t>
            </a:r>
            <a:r>
              <a:rPr lang="ko-KR" altLang="en-US" sz="1600" b="1" spc="-190" dirty="0" smtClean="0">
                <a:latin typeface="+mj-ea"/>
                <a:ea typeface="+mj-ea"/>
              </a:rPr>
              <a:t>운전자 시야확보 및 제한속도 지정 등으로 사업장 내 과속 금지 </a:t>
            </a:r>
            <a:endParaRPr lang="en-US" altLang="ko-KR" sz="1400" b="1" spc="-19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    02_ </a:t>
            </a:r>
            <a:r>
              <a:rPr lang="ko-KR" altLang="en-US" sz="1600" b="1" dirty="0" smtClean="0">
                <a:latin typeface="+mj-ea"/>
                <a:ea typeface="+mj-ea"/>
              </a:rPr>
              <a:t>지게차 포크에 화물 적재 시 </a:t>
            </a:r>
            <a:r>
              <a:rPr lang="ko-KR" altLang="en-US" sz="1600" b="1" dirty="0" err="1" smtClean="0">
                <a:latin typeface="+mj-ea"/>
                <a:ea typeface="+mj-ea"/>
              </a:rPr>
              <a:t>편하중</a:t>
            </a:r>
            <a:r>
              <a:rPr lang="ko-KR" altLang="en-US" sz="1600" b="1" dirty="0" smtClean="0">
                <a:latin typeface="+mj-ea"/>
                <a:ea typeface="+mj-ea"/>
              </a:rPr>
              <a:t> 금지 및 전용 팔레트 사용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03_ </a:t>
            </a:r>
            <a:r>
              <a:rPr lang="ko-KR" altLang="en-US" sz="1600" b="1" dirty="0" smtClean="0">
                <a:latin typeface="+mj-ea"/>
                <a:ea typeface="+mj-ea"/>
              </a:rPr>
              <a:t>경사면에서의 급선회 금지</a:t>
            </a:r>
            <a:r>
              <a:rPr lang="en-US" altLang="ko-KR" sz="1600" b="1" dirty="0" smtClean="0">
                <a:latin typeface="+mj-ea"/>
                <a:ea typeface="+mj-ea"/>
              </a:rPr>
              <a:t>, </a:t>
            </a:r>
            <a:r>
              <a:rPr lang="ko-KR" altLang="en-US" sz="1600" b="1" dirty="0" smtClean="0">
                <a:latin typeface="+mj-ea"/>
                <a:ea typeface="+mj-ea"/>
              </a:rPr>
              <a:t>지게차에 좌석안전띠 설치 및 착용</a:t>
            </a:r>
            <a:endParaRPr lang="en-US" altLang="ko-KR" sz="1600" b="1" spc="-150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04_ </a:t>
            </a:r>
            <a:r>
              <a:rPr lang="ko-KR" altLang="en-US" sz="1600" b="1" dirty="0" smtClean="0">
                <a:latin typeface="+mj-ea"/>
                <a:ea typeface="+mj-ea"/>
              </a:rPr>
              <a:t>지게차 전용 운행통로 확보 및 근로자 출입금지 조치 실시</a:t>
            </a:r>
            <a:endParaRPr lang="en-US" altLang="ko-KR" sz="1600" b="1" spc="-150" dirty="0" smtClean="0">
              <a:latin typeface="+mj-ea"/>
              <a:ea typeface="+mj-e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5599" y="1572406"/>
            <a:ext cx="2757234" cy="359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03.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지게차 취급작업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98475" y="2061642"/>
            <a:ext cx="219006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1200" dirty="0" smtClean="0">
                <a:latin typeface="+mj-ea"/>
                <a:ea typeface="+mj-ea"/>
              </a:rPr>
              <a:t>지게차 취급작업으로 </a:t>
            </a:r>
            <a:r>
              <a:rPr lang="en-US" altLang="ko-KR" sz="1200" dirty="0" smtClean="0">
                <a:latin typeface="+mj-ea"/>
                <a:ea typeface="+mj-ea"/>
              </a:rPr>
              <a:t>10</a:t>
            </a:r>
            <a:r>
              <a:rPr lang="ko-KR" altLang="en-US" sz="1200" dirty="0" smtClean="0">
                <a:latin typeface="+mj-ea"/>
                <a:ea typeface="+mj-ea"/>
              </a:rPr>
              <a:t>년간  발생한 평균 사망재해는</a:t>
            </a:r>
          </a:p>
          <a:p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제조업 전체의 </a:t>
            </a:r>
            <a:r>
              <a:rPr lang="en-US" altLang="ko-KR" sz="1200" b="1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9% </a:t>
            </a:r>
            <a:r>
              <a:rPr lang="ko-KR" altLang="en-US" sz="1200" dirty="0" smtClean="0">
                <a:latin typeface="+mj-ea"/>
                <a:ea typeface="+mj-ea"/>
              </a:rPr>
              <a:t>점유</a:t>
            </a:r>
            <a:endParaRPr lang="en-US" altLang="ko-KR" sz="1200" spc="-133" dirty="0" smtClean="0">
              <a:latin typeface="+mj-ea"/>
              <a:ea typeface="+mj-ea"/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6615" y="1557586"/>
            <a:ext cx="1735675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4" name="Picture 2" descr="C:\Users\1\Desktop\특성화고 교육 교안(초안 20190507)\제조업\제조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823" y="1557586"/>
            <a:ext cx="4827313" cy="34653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7700630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5" name="직사각형 4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8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제조업 사망재해 </a:t>
              </a:r>
              <a:r>
                <a:rPr lang="en-US" altLang="ko-KR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10</a:t>
              </a:r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대 작업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900311" y="4948827"/>
            <a:ext cx="2041304" cy="281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chemeClr val="accent3">
                    <a:lumMod val="75000"/>
                  </a:schemeClr>
                </a:solidFill>
                <a:latin typeface="+mn-ea"/>
              </a:rPr>
              <a:t>사망재해 예방대책</a:t>
            </a:r>
            <a:endParaRPr lang="en-US" altLang="ko-KR" sz="1800" b="1" spc="-133" dirty="0" smtClean="0">
              <a:solidFill>
                <a:schemeClr val="accent3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20591" y="4869954"/>
            <a:ext cx="8200859" cy="1565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3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01_</a:t>
            </a:r>
            <a:r>
              <a:rPr lang="ko-KR" altLang="en-US" sz="1600" b="1" spc="-133" dirty="0" smtClean="0">
                <a:latin typeface="+mj-ea"/>
                <a:ea typeface="+mj-ea"/>
              </a:rPr>
              <a:t> </a:t>
            </a:r>
            <a:r>
              <a:rPr lang="ko-KR" altLang="en-US" sz="1600" b="1" dirty="0" smtClean="0">
                <a:latin typeface="+mj-ea"/>
                <a:ea typeface="+mj-ea"/>
              </a:rPr>
              <a:t>사다리의 상단은 걸쳐 놓은 지점으로부터 </a:t>
            </a:r>
            <a:r>
              <a:rPr lang="en-US" altLang="ko-KR" sz="1600" b="1" dirty="0" smtClean="0">
                <a:latin typeface="+mj-ea"/>
                <a:ea typeface="+mj-ea"/>
              </a:rPr>
              <a:t>60</a:t>
            </a:r>
            <a:r>
              <a:rPr lang="ko-KR" altLang="en-US" sz="1600" b="1" dirty="0" smtClean="0">
                <a:latin typeface="+mj-ea"/>
                <a:ea typeface="+mj-ea"/>
              </a:rPr>
              <a:t>㎝ 이상 올라가도록 설치</a:t>
            </a:r>
            <a:endParaRPr lang="en-US" altLang="ko-KR" sz="1400" b="1" spc="-190" dirty="0" smtClean="0">
              <a:latin typeface="+mj-ea"/>
              <a:ea typeface="+mj-ea"/>
            </a:endParaRPr>
          </a:p>
          <a:p>
            <a:pPr>
              <a:lnSpc>
                <a:spcPct val="130000"/>
              </a:lnSpc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    02_ </a:t>
            </a:r>
            <a:r>
              <a:rPr lang="ko-KR" altLang="en-US" sz="1600" b="1" dirty="0" smtClean="0">
                <a:latin typeface="+mj-ea"/>
                <a:ea typeface="+mj-ea"/>
              </a:rPr>
              <a:t>사다리 작업 시에는 안전모 등 보호구 착용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3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03_ </a:t>
            </a:r>
            <a:r>
              <a:rPr lang="ko-KR" altLang="en-US" sz="1600" b="1" dirty="0" smtClean="0">
                <a:latin typeface="+mj-ea"/>
                <a:ea typeface="+mj-ea"/>
              </a:rPr>
              <a:t>사다리 승</a:t>
            </a:r>
            <a:r>
              <a:rPr lang="en-US" altLang="ko-KR" sz="1600" b="1" dirty="0" smtClean="0">
                <a:latin typeface="+mj-ea"/>
                <a:ea typeface="+mj-ea"/>
              </a:rPr>
              <a:t>·</a:t>
            </a:r>
            <a:r>
              <a:rPr lang="ko-KR" altLang="en-US" sz="1600" b="1" dirty="0" smtClean="0">
                <a:latin typeface="+mj-ea"/>
                <a:ea typeface="+mj-ea"/>
              </a:rPr>
              <a:t>하강 시 </a:t>
            </a:r>
            <a:r>
              <a:rPr lang="ko-KR" altLang="en-US" sz="1600" b="1" dirty="0" err="1" smtClean="0">
                <a:latin typeface="+mj-ea"/>
                <a:ea typeface="+mj-ea"/>
              </a:rPr>
              <a:t>두손이</a:t>
            </a:r>
            <a:r>
              <a:rPr lang="ko-KR" altLang="en-US" sz="1600" b="1" dirty="0" smtClean="0">
                <a:latin typeface="+mj-ea"/>
                <a:ea typeface="+mj-ea"/>
              </a:rPr>
              <a:t> </a:t>
            </a:r>
            <a:r>
              <a:rPr lang="ko-KR" altLang="en-US" sz="1600" b="1" dirty="0" err="1" smtClean="0">
                <a:latin typeface="+mj-ea"/>
                <a:ea typeface="+mj-ea"/>
              </a:rPr>
              <a:t>답단을</a:t>
            </a:r>
            <a:r>
              <a:rPr lang="ko-KR" altLang="en-US" sz="1600" b="1" dirty="0" smtClean="0">
                <a:latin typeface="+mj-ea"/>
                <a:ea typeface="+mj-ea"/>
              </a:rPr>
              <a:t> 잡을 수 있도록 물건을 손에 든 채 승강 금지</a:t>
            </a:r>
            <a:endParaRPr lang="en-US" altLang="ko-KR" sz="1600" b="1" spc="-150" dirty="0" smtClean="0">
              <a:latin typeface="+mj-ea"/>
              <a:ea typeface="+mj-ea"/>
            </a:endParaRPr>
          </a:p>
          <a:p>
            <a:pPr marL="191779">
              <a:lnSpc>
                <a:spcPct val="13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04_ </a:t>
            </a:r>
            <a:r>
              <a:rPr lang="ko-KR" altLang="en-US" sz="1600" b="1" dirty="0" err="1" smtClean="0">
                <a:latin typeface="+mj-ea"/>
                <a:ea typeface="+mj-ea"/>
              </a:rPr>
              <a:t>파손없는</a:t>
            </a:r>
            <a:r>
              <a:rPr lang="ko-KR" altLang="en-US" sz="1600" b="1" dirty="0" smtClean="0">
                <a:latin typeface="+mj-ea"/>
                <a:ea typeface="+mj-ea"/>
              </a:rPr>
              <a:t> 견고한 사다리 사용</a:t>
            </a:r>
            <a:endParaRPr lang="en-US" altLang="ko-KR" sz="1600" b="1" dirty="0" smtClean="0">
              <a:latin typeface="+mj-ea"/>
              <a:ea typeface="+mj-ea"/>
            </a:endParaRPr>
          </a:p>
          <a:p>
            <a:pPr marL="191779">
              <a:lnSpc>
                <a:spcPct val="13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05_ </a:t>
            </a:r>
            <a:r>
              <a:rPr lang="ko-KR" altLang="en-US" sz="1600" b="1" dirty="0" smtClean="0">
                <a:latin typeface="+mj-ea"/>
                <a:ea typeface="+mj-ea"/>
              </a:rPr>
              <a:t>사다리 하부는 미끄러짐 및 넘어짐 방지조치 실시</a:t>
            </a:r>
            <a:endParaRPr lang="en-US" altLang="ko-KR" sz="1600" b="1" spc="-150" dirty="0" smtClean="0">
              <a:latin typeface="+mj-ea"/>
              <a:ea typeface="+mj-e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5599" y="1572406"/>
            <a:ext cx="2757234" cy="359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04.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사다리 취급작업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98475" y="2061642"/>
            <a:ext cx="219006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1200" dirty="0" smtClean="0">
                <a:latin typeface="+mj-ea"/>
                <a:ea typeface="+mj-ea"/>
              </a:rPr>
              <a:t>사다리 취급작업으로 </a:t>
            </a:r>
            <a:r>
              <a:rPr lang="en-US" altLang="ko-KR" sz="1200" dirty="0" smtClean="0">
                <a:latin typeface="+mj-ea"/>
                <a:ea typeface="+mj-ea"/>
              </a:rPr>
              <a:t>10</a:t>
            </a:r>
            <a:r>
              <a:rPr lang="ko-KR" altLang="en-US" sz="1200" dirty="0" smtClean="0">
                <a:latin typeface="+mj-ea"/>
                <a:ea typeface="+mj-ea"/>
              </a:rPr>
              <a:t>년간  발생한 평균 사망재해는</a:t>
            </a:r>
          </a:p>
          <a:p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제조업 전체의 </a:t>
            </a:r>
            <a:r>
              <a:rPr lang="en-US" altLang="ko-KR" sz="1200" b="1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9% </a:t>
            </a:r>
            <a:r>
              <a:rPr lang="ko-KR" altLang="en-US" sz="1200" dirty="0" smtClean="0">
                <a:latin typeface="+mj-ea"/>
                <a:ea typeface="+mj-ea"/>
              </a:rPr>
              <a:t>점유</a:t>
            </a:r>
            <a:endParaRPr lang="en-US" altLang="ko-KR" sz="1200" spc="-133" dirty="0" smtClean="0">
              <a:latin typeface="+mj-ea"/>
              <a:ea typeface="+mj-ea"/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6615" y="1557586"/>
            <a:ext cx="1735675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8" name="Picture 2" descr="C:\Users\1\Desktop\특성화고 교육 교안(초안 20190507)\제조업\제조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822" y="1557586"/>
            <a:ext cx="4536505" cy="32565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7700630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5" name="직사각형 4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8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제조업 사망재해 </a:t>
              </a:r>
              <a:r>
                <a:rPr lang="en-US" altLang="ko-KR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10</a:t>
              </a:r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대 작업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900311" y="5108636"/>
            <a:ext cx="2041304" cy="281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chemeClr val="accent3">
                    <a:lumMod val="75000"/>
                  </a:schemeClr>
                </a:solidFill>
                <a:latin typeface="+mn-ea"/>
              </a:rPr>
              <a:t>사망재해 예방대책</a:t>
            </a:r>
            <a:endParaRPr lang="en-US" altLang="ko-KR" sz="1800" b="1" spc="-133" dirty="0" smtClean="0">
              <a:solidFill>
                <a:schemeClr val="accent3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20591" y="5029763"/>
            <a:ext cx="8200859" cy="128035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3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01_</a:t>
            </a:r>
            <a:r>
              <a:rPr lang="ko-KR" altLang="en-US" sz="1600" b="1" spc="-133" dirty="0" smtClean="0">
                <a:latin typeface="+mj-ea"/>
                <a:ea typeface="+mj-ea"/>
              </a:rPr>
              <a:t> </a:t>
            </a:r>
            <a:r>
              <a:rPr lang="ko-KR" altLang="en-US" sz="1600" b="1" dirty="0" smtClean="0">
                <a:latin typeface="+mj-ea"/>
                <a:ea typeface="+mj-ea"/>
              </a:rPr>
              <a:t>리프트에 과부하방지장치</a:t>
            </a:r>
            <a:r>
              <a:rPr lang="en-US" altLang="ko-KR" sz="1600" b="1" dirty="0" smtClean="0">
                <a:latin typeface="+mj-ea"/>
                <a:ea typeface="+mj-ea"/>
              </a:rPr>
              <a:t>, </a:t>
            </a:r>
            <a:r>
              <a:rPr lang="ko-KR" altLang="en-US" sz="1600" b="1" dirty="0" err="1" smtClean="0">
                <a:latin typeface="+mj-ea"/>
                <a:ea typeface="+mj-ea"/>
              </a:rPr>
              <a:t>권과방지장치</a:t>
            </a:r>
            <a:r>
              <a:rPr lang="en-US" altLang="ko-KR" sz="1600" b="1" dirty="0" smtClean="0">
                <a:latin typeface="+mj-ea"/>
                <a:ea typeface="+mj-ea"/>
              </a:rPr>
              <a:t>, </a:t>
            </a:r>
            <a:r>
              <a:rPr lang="ko-KR" altLang="en-US" sz="1600" b="1" dirty="0" smtClean="0">
                <a:latin typeface="+mj-ea"/>
                <a:ea typeface="+mj-ea"/>
              </a:rPr>
              <a:t>비상정지장치 등 방호장치 설치</a:t>
            </a:r>
            <a:endParaRPr lang="en-US" altLang="ko-KR" sz="1600" b="1" dirty="0" smtClean="0">
              <a:latin typeface="+mj-ea"/>
              <a:ea typeface="+mj-ea"/>
            </a:endParaRPr>
          </a:p>
          <a:p>
            <a:pPr marL="191779">
              <a:lnSpc>
                <a:spcPct val="13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02_ </a:t>
            </a:r>
            <a:r>
              <a:rPr lang="ko-KR" altLang="en-US" sz="1600" b="1" dirty="0" smtClean="0">
                <a:latin typeface="+mj-ea"/>
                <a:ea typeface="+mj-ea"/>
              </a:rPr>
              <a:t>리프트 정면에는 정격하중을 표시하고</a:t>
            </a:r>
            <a:r>
              <a:rPr lang="en-US" altLang="ko-KR" sz="1600" b="1" dirty="0" smtClean="0">
                <a:latin typeface="+mj-ea"/>
                <a:ea typeface="+mj-ea"/>
              </a:rPr>
              <a:t>, </a:t>
            </a:r>
            <a:r>
              <a:rPr lang="ko-KR" altLang="en-US" sz="1600" b="1" dirty="0" smtClean="0">
                <a:latin typeface="+mj-ea"/>
                <a:ea typeface="+mj-ea"/>
              </a:rPr>
              <a:t>와이어로프나 체인 등의 점검 철저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3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03_ </a:t>
            </a:r>
            <a:r>
              <a:rPr lang="ko-KR" altLang="en-US" sz="1600" b="1" dirty="0" err="1" smtClean="0">
                <a:latin typeface="+mj-ea"/>
                <a:ea typeface="+mj-ea"/>
              </a:rPr>
              <a:t>운반구</a:t>
            </a:r>
            <a:r>
              <a:rPr lang="ko-KR" altLang="en-US" sz="1600" b="1" dirty="0" smtClean="0">
                <a:latin typeface="+mj-ea"/>
                <a:ea typeface="+mj-ea"/>
              </a:rPr>
              <a:t> 하부에는 근로자가 출입할 수 없도록 </a:t>
            </a:r>
            <a:r>
              <a:rPr lang="en-US" altLang="ko-KR" sz="1600" b="1" dirty="0" smtClean="0">
                <a:latin typeface="+mj-ea"/>
                <a:ea typeface="+mj-ea"/>
              </a:rPr>
              <a:t>1.8m </a:t>
            </a:r>
            <a:r>
              <a:rPr lang="ko-KR" altLang="en-US" sz="1600" b="1" dirty="0" smtClean="0">
                <a:latin typeface="+mj-ea"/>
                <a:ea typeface="+mj-ea"/>
              </a:rPr>
              <a:t>이상의 방책 설치</a:t>
            </a:r>
            <a:endParaRPr lang="en-US" altLang="ko-KR" sz="1600" b="1" spc="-150" dirty="0" smtClean="0">
              <a:latin typeface="+mj-ea"/>
              <a:ea typeface="+mj-ea"/>
            </a:endParaRPr>
          </a:p>
          <a:p>
            <a:pPr marL="191779">
              <a:lnSpc>
                <a:spcPct val="13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04_ </a:t>
            </a:r>
            <a:r>
              <a:rPr lang="ko-KR" altLang="en-US" sz="1600" b="1" dirty="0" smtClean="0">
                <a:latin typeface="+mj-ea"/>
                <a:ea typeface="+mj-ea"/>
              </a:rPr>
              <a:t>리프트 출입문을 설치하고 개방 시에는 전원이 차단되도록 연동장치 설치</a:t>
            </a:r>
            <a:endParaRPr lang="en-US" altLang="ko-KR" sz="1600" b="1" spc="-150" dirty="0" smtClean="0">
              <a:latin typeface="+mj-ea"/>
              <a:ea typeface="+mj-e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5599" y="1572406"/>
            <a:ext cx="2757234" cy="359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05.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리프트 취급작업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98475" y="2061642"/>
            <a:ext cx="219006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1200" dirty="0" smtClean="0">
                <a:latin typeface="+mj-ea"/>
                <a:ea typeface="+mj-ea"/>
              </a:rPr>
              <a:t>리프트 취급작업으로 </a:t>
            </a:r>
            <a:r>
              <a:rPr lang="en-US" altLang="ko-KR" sz="1200" dirty="0" smtClean="0">
                <a:latin typeface="+mj-ea"/>
                <a:ea typeface="+mj-ea"/>
              </a:rPr>
              <a:t>10</a:t>
            </a:r>
            <a:r>
              <a:rPr lang="ko-KR" altLang="en-US" sz="1200" dirty="0" smtClean="0">
                <a:latin typeface="+mj-ea"/>
                <a:ea typeface="+mj-ea"/>
              </a:rPr>
              <a:t>년간  발생한 평균 사망재해는</a:t>
            </a:r>
          </a:p>
          <a:p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제조업 전체의 </a:t>
            </a:r>
            <a:r>
              <a:rPr lang="en-US" altLang="ko-KR" sz="1200" b="1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7% </a:t>
            </a:r>
            <a:r>
              <a:rPr lang="ko-KR" altLang="en-US" sz="1200" dirty="0" smtClean="0">
                <a:latin typeface="+mj-ea"/>
                <a:ea typeface="+mj-ea"/>
              </a:rPr>
              <a:t>점유</a:t>
            </a:r>
            <a:endParaRPr lang="en-US" altLang="ko-KR" sz="1200" spc="-133" dirty="0" smtClean="0">
              <a:latin typeface="+mj-ea"/>
              <a:ea typeface="+mj-ea"/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6615" y="1557586"/>
            <a:ext cx="1735675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2" name="Picture 2" descr="C:\Users\1\Desktop\특성화고 교육 교안(초안 20190507)\제조업\제조1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74814" y="1557586"/>
            <a:ext cx="4714529" cy="3096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77006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41681" y="1572406"/>
            <a:ext cx="820085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  회사 또는 직장이라는 곳은 다양한 사람이 모인 장소로 하나의 목적을 가지고 </a:t>
            </a:r>
            <a:r>
              <a:rPr lang="en-US" altLang="ko-KR" sz="1600" b="1" spc="-133" dirty="0" smtClean="0">
                <a:latin typeface="+mn-ea"/>
              </a:rPr>
              <a:t/>
            </a:r>
            <a:br>
              <a:rPr lang="en-US" altLang="ko-KR" sz="1600" b="1" spc="-133" dirty="0" smtClean="0">
                <a:latin typeface="+mn-ea"/>
              </a:rPr>
            </a:br>
            <a:r>
              <a:rPr lang="en-US" altLang="ko-KR" sz="1600" b="1" spc="-133" dirty="0" smtClean="0">
                <a:latin typeface="+mn-ea"/>
              </a:rPr>
              <a:t>    </a:t>
            </a:r>
            <a:r>
              <a:rPr lang="ko-KR" altLang="en-US" sz="1600" b="1" spc="-133" dirty="0" smtClean="0">
                <a:latin typeface="+mn-ea"/>
              </a:rPr>
              <a:t>활동하는 장소임을 인식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5599" y="1572406"/>
            <a:ext cx="2757234" cy="7924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01.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직장에 들어가면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…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70618" y="2384483"/>
            <a:ext cx="75724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150000"/>
              </a:lnSpc>
              <a:buClr>
                <a:srgbClr val="92D050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  커다란 회사나 직장에 들어오면 자칫 전체적인 조직체계와 역할을 인식하지 못하는 </a:t>
            </a:r>
            <a:r>
              <a:rPr lang="en-US" altLang="ko-KR" sz="1600" b="1" spc="-133" dirty="0" smtClean="0">
                <a:latin typeface="+mn-ea"/>
              </a:rPr>
              <a:t/>
            </a:r>
            <a:br>
              <a:rPr lang="en-US" altLang="ko-KR" sz="1600" b="1" spc="-133" dirty="0" smtClean="0">
                <a:latin typeface="+mn-ea"/>
              </a:rPr>
            </a:br>
            <a:r>
              <a:rPr lang="en-US" altLang="ko-KR" sz="1600" b="1" spc="-133" dirty="0" smtClean="0">
                <a:latin typeface="+mn-ea"/>
              </a:rPr>
              <a:t>   </a:t>
            </a:r>
            <a:r>
              <a:rPr lang="ko-KR" altLang="en-US" sz="1600" b="1" spc="-133" dirty="0" smtClean="0">
                <a:latin typeface="+mn-ea"/>
              </a:rPr>
              <a:t>경우도 있고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직장에 공동목적이 있다고 하는 근본 문제도 잊는 경우가 있음</a:t>
            </a:r>
            <a:endParaRPr lang="en-US" altLang="ko-KR" sz="1600" b="1" spc="-133" dirty="0" smtClean="0">
              <a:solidFill>
                <a:srgbClr val="7030A0"/>
              </a:solidFill>
              <a:latin typeface="+mn-ea"/>
            </a:endParaRPr>
          </a:p>
        </p:txBody>
      </p:sp>
      <p:sp>
        <p:nvSpPr>
          <p:cNvPr id="6" name="대각선 방향의 모서리가 잘린 사각형 5"/>
          <p:cNvSpPr/>
          <p:nvPr/>
        </p:nvSpPr>
        <p:spPr>
          <a:xfrm>
            <a:off x="3584556" y="3429794"/>
            <a:ext cx="8001056" cy="1285884"/>
          </a:xfrm>
          <a:prstGeom prst="snip2Diag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3941747" y="3501232"/>
            <a:ext cx="7643866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ko-KR" altLang="en-US" sz="1600" b="1" spc="-133" dirty="0" smtClean="0">
                <a:latin typeface="+mn-ea"/>
              </a:rPr>
              <a:t>조직 운영에 따라 본인이 원하지 않는 업무가 부여되기도 하나</a:t>
            </a:r>
            <a:r>
              <a:rPr lang="en-US" altLang="ko-KR" sz="1600" b="1" spc="-133" dirty="0" smtClean="0">
                <a:latin typeface="+mn-ea"/>
              </a:rPr>
              <a:t>, 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ko-KR" altLang="en-US" sz="1600" b="1" spc="-133" dirty="0" smtClean="0">
                <a:latin typeface="+mn-ea"/>
              </a:rPr>
              <a:t>일의 경중 및 선호를 따지기 보다  </a:t>
            </a:r>
            <a:endParaRPr lang="en-US" altLang="ko-KR" sz="1600" b="1" spc="-133" dirty="0" smtClean="0">
              <a:latin typeface="+mn-ea"/>
            </a:endParaRP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ko-KR" altLang="en-US" sz="1600" b="1" spc="-133" dirty="0" smtClean="0">
                <a:latin typeface="+mn-ea"/>
              </a:rPr>
              <a:t>분업의 의의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개인 업무의 가치에 대해서 충분히 인식 할 필요가 있음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7037" y="3429794"/>
            <a:ext cx="2428892" cy="6910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  <a:latin typeface="+mj-ea"/>
                <a:ea typeface="+mj-ea"/>
              </a:rPr>
              <a:t>젊은 사람이 직장에 들어와 </a:t>
            </a:r>
          </a:p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  <a:latin typeface="+mj-ea"/>
                <a:ea typeface="+mj-ea"/>
              </a:rPr>
              <a:t>실망하는 것</a:t>
            </a:r>
            <a:r>
              <a:rPr lang="en-US" altLang="ko-KR" sz="1600" b="1" spc="-133" dirty="0" smtClean="0">
                <a:solidFill>
                  <a:srgbClr val="666699"/>
                </a:solidFill>
                <a:latin typeface="+mj-ea"/>
                <a:ea typeface="+mj-ea"/>
              </a:rPr>
              <a:t>…</a:t>
            </a:r>
            <a:endParaRPr lang="ko-KR" altLang="en-US" sz="1600" b="1" spc="-133" dirty="0">
              <a:solidFill>
                <a:srgbClr val="666699"/>
              </a:solidFill>
              <a:latin typeface="+mj-ea"/>
              <a:ea typeface="+mj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27037" y="4715678"/>
            <a:ext cx="2428892" cy="6910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  <a:latin typeface="+mj-ea"/>
                <a:ea typeface="+mj-ea"/>
              </a:rPr>
              <a:t>신입사원이 조직적응에</a:t>
            </a:r>
          </a:p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  <a:latin typeface="+mj-ea"/>
                <a:ea typeface="+mj-ea"/>
              </a:rPr>
              <a:t>어려움을 겪는 이유</a:t>
            </a:r>
            <a:endParaRPr lang="ko-KR" altLang="en-US" sz="1600" b="1" spc="-133" dirty="0">
              <a:solidFill>
                <a:srgbClr val="666699"/>
              </a:solidFill>
              <a:latin typeface="+mj-ea"/>
              <a:ea typeface="+mj-ea"/>
            </a:endParaRPr>
          </a:p>
        </p:txBody>
      </p:sp>
      <p:sp>
        <p:nvSpPr>
          <p:cNvPr id="13" name="대각선 방향의 모서리가 잘린 사각형 12"/>
          <p:cNvSpPr/>
          <p:nvPr/>
        </p:nvSpPr>
        <p:spPr>
          <a:xfrm>
            <a:off x="3584557" y="4858554"/>
            <a:ext cx="8001056" cy="1285884"/>
          </a:xfrm>
          <a:prstGeom prst="snip2Diag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3941747" y="4929992"/>
            <a:ext cx="3643337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  <a:latin typeface="+mn-ea"/>
              </a:rPr>
              <a:t>• </a:t>
            </a:r>
            <a:r>
              <a:rPr lang="en-US" altLang="ko-KR" sz="1600" b="1" spc="-133" dirty="0" smtClean="0">
                <a:solidFill>
                  <a:schemeClr val="bg1"/>
                </a:solidFill>
                <a:latin typeface="+mn-ea"/>
              </a:rPr>
              <a:t> </a:t>
            </a:r>
            <a:r>
              <a:rPr lang="ko-KR" altLang="en-US" sz="1600" b="1" spc="-133" dirty="0" smtClean="0">
                <a:latin typeface="+mn-ea"/>
              </a:rPr>
              <a:t>회사의 조직문화에 공감하기 어려워서 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  <a:latin typeface="+mn-ea"/>
              </a:rPr>
              <a:t>•  </a:t>
            </a:r>
            <a:r>
              <a:rPr lang="ko-KR" altLang="en-US" sz="1600" b="1" spc="-133" dirty="0" smtClean="0">
                <a:latin typeface="+mn-ea"/>
              </a:rPr>
              <a:t>누가 가르쳐 주는 것이 아니라서 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  <a:latin typeface="+mn-ea"/>
              </a:rPr>
              <a:t>•  </a:t>
            </a:r>
            <a:r>
              <a:rPr lang="ko-KR" altLang="en-US" sz="1600" b="1" spc="-133" dirty="0" smtClean="0">
                <a:latin typeface="+mn-ea"/>
              </a:rPr>
              <a:t>기존 직원들간의 심한 텃세 때문에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8027" y="4893566"/>
            <a:ext cx="3143271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  <a:latin typeface="+mn-ea"/>
              </a:rPr>
              <a:t>• </a:t>
            </a:r>
            <a:r>
              <a:rPr lang="en-US" altLang="ko-KR" sz="1600" b="1" spc="-133" dirty="0" smtClean="0">
                <a:solidFill>
                  <a:schemeClr val="bg1"/>
                </a:solidFill>
                <a:latin typeface="+mn-ea"/>
              </a:rPr>
              <a:t> </a:t>
            </a:r>
            <a:r>
              <a:rPr lang="ko-KR" altLang="en-US" sz="1600" b="1" spc="-133" dirty="0" smtClean="0">
                <a:latin typeface="+mn-ea"/>
              </a:rPr>
              <a:t>눈치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센스가 부족해서 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  <a:latin typeface="+mn-ea"/>
              </a:rPr>
              <a:t>•</a:t>
            </a:r>
            <a:r>
              <a:rPr lang="en-US" altLang="ko-KR" sz="1600" b="1" spc="-133" dirty="0" smtClean="0">
                <a:latin typeface="+mn-ea"/>
              </a:rPr>
              <a:t>  </a:t>
            </a:r>
            <a:r>
              <a:rPr lang="ko-KR" altLang="en-US" sz="1600" b="1" spc="-133" dirty="0" smtClean="0">
                <a:latin typeface="+mn-ea"/>
              </a:rPr>
              <a:t>동료들과 성격이 맞지 않아서</a:t>
            </a:r>
            <a:endParaRPr lang="en-US" altLang="ko-KR" sz="1600" b="1" spc="-133" dirty="0" smtClean="0">
              <a:latin typeface="+mn-ea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869913" y="286522"/>
            <a:ext cx="8143932" cy="877163"/>
            <a:chOff x="869913" y="286522"/>
            <a:chExt cx="8143932" cy="877163"/>
          </a:xfrm>
        </p:grpSpPr>
        <p:sp>
          <p:nvSpPr>
            <p:cNvPr id="17" name="TextBox 16"/>
            <p:cNvSpPr txBox="1"/>
            <p:nvPr/>
          </p:nvSpPr>
          <p:spPr>
            <a:xfrm>
              <a:off x="2798739" y="286522"/>
              <a:ext cx="714380" cy="8771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ct val="150000"/>
                </a:lnSpc>
              </a:pPr>
              <a:r>
                <a:rPr lang="en-US" altLang="ko-KR" sz="3800" b="1" kern="1200" spc="-133" dirty="0" smtClean="0">
                  <a:solidFill>
                    <a:schemeClr val="bg1"/>
                  </a:solidFill>
                  <a:latin typeface="+mj-ea"/>
                  <a:ea typeface="+mn-ea"/>
                  <a:cs typeface="+mn-cs"/>
                </a:rPr>
                <a:t>1</a:t>
              </a:r>
              <a:endParaRPr lang="ko-KR" altLang="en-US" sz="3800" b="1" kern="1200" spc="-133" dirty="0">
                <a:solidFill>
                  <a:schemeClr val="bg1"/>
                </a:solidFill>
                <a:latin typeface="+mj-ea"/>
                <a:ea typeface="+mn-ea"/>
                <a:cs typeface="+mn-cs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798871" y="429398"/>
              <a:ext cx="5214974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신규 입사자의 직장생활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69913" y="429398"/>
              <a:ext cx="1428760" cy="487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5013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5" name="직사각형 4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8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제조업 사망재해 </a:t>
              </a:r>
              <a:r>
                <a:rPr lang="en-US" altLang="ko-KR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10</a:t>
              </a:r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대 작업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900311" y="5108636"/>
            <a:ext cx="2041304" cy="281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chemeClr val="accent3">
                    <a:lumMod val="75000"/>
                  </a:schemeClr>
                </a:solidFill>
                <a:latin typeface="+mn-ea"/>
              </a:rPr>
              <a:t>사망재해 예방대책</a:t>
            </a:r>
            <a:endParaRPr lang="en-US" altLang="ko-KR" sz="1800" b="1" spc="-133" dirty="0" smtClean="0">
              <a:solidFill>
                <a:schemeClr val="accent3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20591" y="5029763"/>
            <a:ext cx="8200859" cy="128035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3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01_</a:t>
            </a:r>
            <a:r>
              <a:rPr lang="ko-KR" altLang="en-US" sz="1600" b="1" spc="-133" dirty="0" smtClean="0">
                <a:latin typeface="+mj-ea"/>
                <a:ea typeface="+mj-ea"/>
              </a:rPr>
              <a:t> </a:t>
            </a:r>
            <a:r>
              <a:rPr lang="ko-KR" altLang="en-US" sz="1600" b="1" dirty="0" smtClean="0">
                <a:latin typeface="+mj-ea"/>
                <a:ea typeface="+mj-ea"/>
              </a:rPr>
              <a:t>컨베이어 </a:t>
            </a:r>
            <a:r>
              <a:rPr lang="ko-KR" altLang="en-US" sz="1600" b="1" dirty="0" err="1" smtClean="0">
                <a:latin typeface="+mj-ea"/>
                <a:ea typeface="+mj-ea"/>
              </a:rPr>
              <a:t>보수ㆍ점검용</a:t>
            </a:r>
            <a:r>
              <a:rPr lang="ko-KR" altLang="en-US" sz="1600" b="1" dirty="0" smtClean="0">
                <a:latin typeface="+mj-ea"/>
                <a:ea typeface="+mj-ea"/>
              </a:rPr>
              <a:t> 통로설치 및 떨어짐 방지조치 실시</a:t>
            </a:r>
            <a:endParaRPr lang="en-US" altLang="ko-KR" sz="1400" b="1" spc="-190" dirty="0" smtClean="0">
              <a:latin typeface="+mj-ea"/>
              <a:ea typeface="+mj-ea"/>
            </a:endParaRPr>
          </a:p>
          <a:p>
            <a:pPr>
              <a:lnSpc>
                <a:spcPct val="130000"/>
              </a:lnSpc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    02_ </a:t>
            </a:r>
            <a:r>
              <a:rPr lang="ko-KR" altLang="en-US" sz="1600" b="1" dirty="0" smtClean="0">
                <a:latin typeface="+mj-ea"/>
                <a:ea typeface="+mj-ea"/>
              </a:rPr>
              <a:t>정비</a:t>
            </a:r>
            <a:r>
              <a:rPr lang="en-US" altLang="ko-KR" sz="1600" b="1" dirty="0" smtClean="0">
                <a:latin typeface="+mj-ea"/>
                <a:ea typeface="+mj-ea"/>
              </a:rPr>
              <a:t>·</a:t>
            </a:r>
            <a:r>
              <a:rPr lang="ko-KR" altLang="en-US" sz="1600" b="1" dirty="0" smtClean="0">
                <a:latin typeface="+mj-ea"/>
                <a:ea typeface="+mj-ea"/>
              </a:rPr>
              <a:t>수리작업 중 </a:t>
            </a:r>
            <a:r>
              <a:rPr lang="ko-KR" altLang="en-US" sz="1600" b="1" dirty="0" err="1" smtClean="0">
                <a:latin typeface="+mj-ea"/>
                <a:ea typeface="+mj-ea"/>
              </a:rPr>
              <a:t>조작부에는</a:t>
            </a:r>
            <a:r>
              <a:rPr lang="ko-KR" altLang="en-US" sz="1600" b="1" dirty="0" smtClean="0">
                <a:latin typeface="+mj-ea"/>
                <a:ea typeface="+mj-ea"/>
              </a:rPr>
              <a:t> </a:t>
            </a:r>
            <a:r>
              <a:rPr lang="ko-KR" altLang="en-US" sz="1600" b="1" dirty="0" err="1" smtClean="0">
                <a:latin typeface="+mj-ea"/>
                <a:ea typeface="+mj-ea"/>
              </a:rPr>
              <a:t>잠금장치</a:t>
            </a:r>
            <a:r>
              <a:rPr lang="ko-KR" altLang="en-US" sz="1600" b="1" dirty="0" smtClean="0">
                <a:latin typeface="+mj-ea"/>
                <a:ea typeface="+mj-ea"/>
              </a:rPr>
              <a:t> 및 “수리 중” 표지판 설치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3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03_ </a:t>
            </a:r>
            <a:r>
              <a:rPr lang="ko-KR" altLang="en-US" sz="1600" b="1" dirty="0" smtClean="0">
                <a:latin typeface="+mj-ea"/>
                <a:ea typeface="+mj-ea"/>
              </a:rPr>
              <a:t>컨베이어 롤러에 퇴적물 제거작업 시 전원 차단</a:t>
            </a:r>
            <a:endParaRPr lang="en-US" altLang="ko-KR" sz="1600" b="1" spc="-150" dirty="0" smtClean="0">
              <a:latin typeface="+mj-ea"/>
              <a:ea typeface="+mj-ea"/>
            </a:endParaRPr>
          </a:p>
          <a:p>
            <a:pPr marL="191779">
              <a:lnSpc>
                <a:spcPct val="13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04_ </a:t>
            </a:r>
            <a:r>
              <a:rPr lang="ko-KR" altLang="en-US" sz="1600" b="1" dirty="0" smtClean="0">
                <a:latin typeface="+mj-ea"/>
                <a:ea typeface="+mj-ea"/>
              </a:rPr>
              <a:t>체인</a:t>
            </a:r>
            <a:r>
              <a:rPr lang="en-US" altLang="ko-KR" sz="1600" b="1" dirty="0" smtClean="0">
                <a:latin typeface="+mj-ea"/>
                <a:ea typeface="+mj-ea"/>
              </a:rPr>
              <a:t>, </a:t>
            </a:r>
            <a:r>
              <a:rPr lang="ko-KR" altLang="en-US" sz="1600" b="1" dirty="0" smtClean="0">
                <a:latin typeface="+mj-ea"/>
                <a:ea typeface="+mj-ea"/>
              </a:rPr>
              <a:t>풀리 등 </a:t>
            </a:r>
            <a:r>
              <a:rPr lang="ko-KR" altLang="en-US" sz="1600" b="1" dirty="0" err="1" smtClean="0">
                <a:latin typeface="+mj-ea"/>
                <a:ea typeface="+mj-ea"/>
              </a:rPr>
              <a:t>동력전달부에는</a:t>
            </a:r>
            <a:r>
              <a:rPr lang="ko-KR" altLang="en-US" sz="1600" b="1" dirty="0" smtClean="0">
                <a:latin typeface="+mj-ea"/>
                <a:ea typeface="+mj-ea"/>
              </a:rPr>
              <a:t> 방호덮개 설치</a:t>
            </a:r>
            <a:endParaRPr lang="en-US" altLang="ko-KR" sz="1600" b="1" spc="-150" dirty="0" smtClean="0">
              <a:latin typeface="+mj-ea"/>
              <a:ea typeface="+mj-e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5599" y="1572406"/>
            <a:ext cx="2260936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06.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컨베이어 취급작업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98475" y="2421682"/>
            <a:ext cx="219006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1200" dirty="0" smtClean="0">
                <a:latin typeface="+mj-ea"/>
                <a:ea typeface="+mj-ea"/>
              </a:rPr>
              <a:t>컨베이어 취급작업으로 </a:t>
            </a:r>
            <a:r>
              <a:rPr lang="en-US" altLang="ko-KR" sz="1200" dirty="0" smtClean="0">
                <a:latin typeface="+mj-ea"/>
                <a:ea typeface="+mj-ea"/>
              </a:rPr>
              <a:t>10</a:t>
            </a:r>
            <a:r>
              <a:rPr lang="ko-KR" altLang="en-US" sz="1200" dirty="0" smtClean="0">
                <a:latin typeface="+mj-ea"/>
                <a:ea typeface="+mj-ea"/>
              </a:rPr>
              <a:t>년간 발생한 평균 사망재해는</a:t>
            </a:r>
          </a:p>
          <a:p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제조업 전체의 </a:t>
            </a:r>
            <a:r>
              <a:rPr lang="en-US" altLang="ko-KR" sz="1200" b="1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4% </a:t>
            </a:r>
            <a:r>
              <a:rPr lang="ko-KR" altLang="en-US" sz="1200" dirty="0" smtClean="0">
                <a:latin typeface="+mj-ea"/>
                <a:ea typeface="+mj-ea"/>
              </a:rPr>
              <a:t>점유</a:t>
            </a:r>
            <a:endParaRPr lang="en-US" altLang="ko-KR" sz="1200" spc="-133" dirty="0" smtClean="0">
              <a:latin typeface="+mj-ea"/>
              <a:ea typeface="+mj-ea"/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6615" y="1557586"/>
            <a:ext cx="1735675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6" name="Picture 2" descr="C:\Users\1\Desktop\특성화고 교육 교안(초안 20190507)\제조업\제조1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823" y="1557586"/>
            <a:ext cx="4680520" cy="3359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7700630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5" name="직사각형 4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8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제조업 사망재해 </a:t>
              </a:r>
              <a:r>
                <a:rPr lang="en-US" altLang="ko-KR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10</a:t>
              </a:r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대 작업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900311" y="5108636"/>
            <a:ext cx="2041304" cy="281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chemeClr val="accent3">
                    <a:lumMod val="75000"/>
                  </a:schemeClr>
                </a:solidFill>
                <a:latin typeface="+mn-ea"/>
              </a:rPr>
              <a:t>사망재해 예방대책</a:t>
            </a:r>
            <a:endParaRPr lang="en-US" altLang="ko-KR" sz="1800" b="1" spc="-133" dirty="0" smtClean="0">
              <a:solidFill>
                <a:schemeClr val="accent3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20591" y="5029763"/>
            <a:ext cx="8200859" cy="128035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3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01_</a:t>
            </a:r>
            <a:r>
              <a:rPr lang="ko-KR" altLang="en-US" sz="1600" b="1" spc="-133" dirty="0" smtClean="0">
                <a:latin typeface="+mj-ea"/>
                <a:ea typeface="+mj-ea"/>
              </a:rPr>
              <a:t> </a:t>
            </a:r>
            <a:r>
              <a:rPr lang="ko-KR" altLang="en-US" sz="1600" b="1" dirty="0" smtClean="0">
                <a:latin typeface="+mj-ea"/>
                <a:ea typeface="+mj-ea"/>
              </a:rPr>
              <a:t>선반 작업 시 면장갑 착용을 금지하고</a:t>
            </a:r>
            <a:r>
              <a:rPr lang="en-US" altLang="ko-KR" sz="1600" b="1" dirty="0" smtClean="0">
                <a:latin typeface="+mj-ea"/>
                <a:ea typeface="+mj-ea"/>
              </a:rPr>
              <a:t>, </a:t>
            </a:r>
            <a:r>
              <a:rPr lang="ko-KR" altLang="en-US" sz="1600" b="1" dirty="0" smtClean="0">
                <a:latin typeface="+mj-ea"/>
                <a:ea typeface="+mj-ea"/>
              </a:rPr>
              <a:t>옷소매를 단정히 하는 등 적절한 작업복 착용</a:t>
            </a:r>
            <a:endParaRPr lang="en-US" altLang="ko-KR" sz="1400" b="1" spc="-190" dirty="0" smtClean="0">
              <a:latin typeface="+mj-ea"/>
              <a:ea typeface="+mj-ea"/>
            </a:endParaRPr>
          </a:p>
          <a:p>
            <a:pPr>
              <a:lnSpc>
                <a:spcPct val="130000"/>
              </a:lnSpc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    02_ </a:t>
            </a:r>
            <a:r>
              <a:rPr lang="ko-KR" altLang="en-US" sz="1600" b="1" dirty="0" smtClean="0">
                <a:latin typeface="+mj-ea"/>
                <a:ea typeface="+mj-ea"/>
              </a:rPr>
              <a:t>가공물의 길이가 긴 경우에는 방진구 및 </a:t>
            </a:r>
            <a:r>
              <a:rPr lang="ko-KR" altLang="en-US" sz="1600" b="1" dirty="0" err="1" smtClean="0">
                <a:latin typeface="+mj-ea"/>
                <a:ea typeface="+mj-ea"/>
              </a:rPr>
              <a:t>심압대를</a:t>
            </a:r>
            <a:r>
              <a:rPr lang="ko-KR" altLang="en-US" sz="1600" b="1" dirty="0" smtClean="0">
                <a:latin typeface="+mj-ea"/>
                <a:ea typeface="+mj-ea"/>
              </a:rPr>
              <a:t> 사용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3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03_ </a:t>
            </a:r>
            <a:r>
              <a:rPr lang="ko-KR" altLang="en-US" sz="1600" b="1" spc="-70" dirty="0" smtClean="0">
                <a:latin typeface="+mj-ea"/>
                <a:ea typeface="+mj-ea"/>
              </a:rPr>
              <a:t>절삭 칩 제거 시 </a:t>
            </a:r>
            <a:r>
              <a:rPr lang="ko-KR" altLang="en-US" sz="1600" b="1" spc="-70" dirty="0" err="1" smtClean="0">
                <a:latin typeface="+mj-ea"/>
                <a:ea typeface="+mj-ea"/>
              </a:rPr>
              <a:t>칩브레이커를</a:t>
            </a:r>
            <a:r>
              <a:rPr lang="ko-KR" altLang="en-US" sz="1600" b="1" spc="-70" dirty="0" smtClean="0">
                <a:latin typeface="+mj-ea"/>
                <a:ea typeface="+mj-ea"/>
              </a:rPr>
              <a:t> 설치하거나</a:t>
            </a:r>
            <a:r>
              <a:rPr lang="en-US" altLang="ko-KR" sz="1600" b="1" spc="-70" dirty="0" smtClean="0">
                <a:latin typeface="+mj-ea"/>
                <a:ea typeface="+mj-ea"/>
              </a:rPr>
              <a:t>, </a:t>
            </a:r>
            <a:r>
              <a:rPr lang="ko-KR" altLang="en-US" sz="1600" b="1" spc="-70" dirty="0" smtClean="0">
                <a:latin typeface="+mj-ea"/>
                <a:ea typeface="+mj-ea"/>
              </a:rPr>
              <a:t>선반을 정지 시킨 후 </a:t>
            </a:r>
            <a:r>
              <a:rPr lang="ko-KR" altLang="en-US" sz="1600" b="1" spc="-70" dirty="0" err="1" smtClean="0">
                <a:latin typeface="+mj-ea"/>
                <a:ea typeface="+mj-ea"/>
              </a:rPr>
              <a:t>브러쉬</a:t>
            </a:r>
            <a:r>
              <a:rPr lang="ko-KR" altLang="en-US" sz="1600" b="1" spc="-70" dirty="0" smtClean="0">
                <a:latin typeface="+mj-ea"/>
                <a:ea typeface="+mj-ea"/>
              </a:rPr>
              <a:t> 등 수공구 사용</a:t>
            </a:r>
            <a:endParaRPr lang="en-US" altLang="ko-KR" sz="1600" b="1" spc="-70" dirty="0" smtClean="0">
              <a:latin typeface="+mj-ea"/>
              <a:ea typeface="+mj-ea"/>
            </a:endParaRPr>
          </a:p>
          <a:p>
            <a:pPr marL="191779">
              <a:lnSpc>
                <a:spcPct val="13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04_ </a:t>
            </a:r>
            <a:r>
              <a:rPr lang="ko-KR" altLang="en-US" sz="1600" b="1" dirty="0" smtClean="0">
                <a:latin typeface="+mj-ea"/>
                <a:ea typeface="+mj-ea"/>
              </a:rPr>
              <a:t>가공물 연마 작업 시에는 전용 </a:t>
            </a:r>
            <a:r>
              <a:rPr lang="ko-KR" altLang="en-US" sz="1600" b="1" dirty="0" err="1" smtClean="0">
                <a:latin typeface="+mj-ea"/>
                <a:ea typeface="+mj-ea"/>
              </a:rPr>
              <a:t>지그</a:t>
            </a:r>
            <a:r>
              <a:rPr lang="ko-KR" altLang="en-US" sz="1600" b="1" dirty="0" smtClean="0">
                <a:latin typeface="+mj-ea"/>
                <a:ea typeface="+mj-ea"/>
              </a:rPr>
              <a:t> 활용</a:t>
            </a:r>
            <a:endParaRPr lang="en-US" altLang="ko-KR" sz="1600" b="1" spc="-150" dirty="0" smtClean="0">
              <a:latin typeface="+mj-ea"/>
              <a:ea typeface="+mj-e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5599" y="1572406"/>
            <a:ext cx="2757234" cy="359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07.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선반 취급작업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98475" y="2061642"/>
            <a:ext cx="219006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1200" dirty="0" smtClean="0">
                <a:latin typeface="+mj-ea"/>
                <a:ea typeface="+mj-ea"/>
              </a:rPr>
              <a:t>선반 취급작업으로 </a:t>
            </a:r>
            <a:r>
              <a:rPr lang="en-US" altLang="ko-KR" sz="1200" dirty="0" smtClean="0">
                <a:latin typeface="+mj-ea"/>
                <a:ea typeface="+mj-ea"/>
              </a:rPr>
              <a:t>10</a:t>
            </a:r>
            <a:r>
              <a:rPr lang="ko-KR" altLang="en-US" sz="1200" dirty="0" smtClean="0">
                <a:latin typeface="+mj-ea"/>
                <a:ea typeface="+mj-ea"/>
              </a:rPr>
              <a:t>년간 발생한 평균 사망재해는</a:t>
            </a:r>
          </a:p>
          <a:p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제조업 전체의 </a:t>
            </a:r>
            <a:r>
              <a:rPr lang="en-US" altLang="ko-KR" sz="1200" b="1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3% </a:t>
            </a:r>
            <a:r>
              <a:rPr lang="ko-KR" altLang="en-US" sz="1200" dirty="0" smtClean="0">
                <a:latin typeface="+mj-ea"/>
                <a:ea typeface="+mj-ea"/>
              </a:rPr>
              <a:t>점유</a:t>
            </a:r>
            <a:endParaRPr lang="en-US" altLang="ko-KR" sz="1200" spc="-133" dirty="0" smtClean="0">
              <a:latin typeface="+mj-ea"/>
              <a:ea typeface="+mj-ea"/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6615" y="1557586"/>
            <a:ext cx="1735675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0" name="Picture 2" descr="C:\Users\1\Desktop\특성화고 교육 교안(초안 20190507)\제조업\제조1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824" y="1557586"/>
            <a:ext cx="4714528" cy="3384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7700630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5" name="직사각형 4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8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제조업 사망재해 </a:t>
              </a:r>
              <a:r>
                <a:rPr lang="en-US" altLang="ko-KR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10</a:t>
              </a:r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대 작업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900311" y="5108636"/>
            <a:ext cx="2041304" cy="281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chemeClr val="accent3">
                    <a:lumMod val="75000"/>
                  </a:schemeClr>
                </a:solidFill>
                <a:latin typeface="+mn-ea"/>
              </a:rPr>
              <a:t>사망재해 예방대책</a:t>
            </a:r>
            <a:endParaRPr lang="en-US" altLang="ko-KR" sz="1800" b="1" spc="-133" dirty="0" smtClean="0">
              <a:solidFill>
                <a:schemeClr val="accent3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20591" y="5029763"/>
            <a:ext cx="8200859" cy="16004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3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01_</a:t>
            </a:r>
            <a:r>
              <a:rPr lang="ko-KR" altLang="en-US" sz="1600" b="1" spc="-133" dirty="0" smtClean="0">
                <a:latin typeface="+mj-ea"/>
                <a:ea typeface="+mj-ea"/>
              </a:rPr>
              <a:t> </a:t>
            </a:r>
            <a:r>
              <a:rPr lang="ko-KR" altLang="en-US" sz="1600" b="1" dirty="0">
                <a:latin typeface="+mj-ea"/>
                <a:ea typeface="+mj-ea"/>
              </a:rPr>
              <a:t>작업자의 </a:t>
            </a:r>
            <a:r>
              <a:rPr lang="ko-KR" altLang="en-US" sz="1600" b="1" dirty="0" err="1">
                <a:latin typeface="+mj-ea"/>
                <a:ea typeface="+mj-ea"/>
              </a:rPr>
              <a:t>오조작을</a:t>
            </a:r>
            <a:r>
              <a:rPr lang="ko-KR" altLang="en-US" sz="1600" b="1" dirty="0">
                <a:latin typeface="+mj-ea"/>
                <a:ea typeface="+mj-ea"/>
              </a:rPr>
              <a:t> 방지하기 위해 </a:t>
            </a:r>
            <a:r>
              <a:rPr lang="ko-KR" altLang="en-US" sz="1600" b="1" dirty="0" err="1">
                <a:latin typeface="+mj-ea"/>
                <a:ea typeface="+mj-ea"/>
              </a:rPr>
              <a:t>잠금장치</a:t>
            </a:r>
            <a:r>
              <a:rPr lang="ko-KR" altLang="en-US" sz="1600" b="1" dirty="0">
                <a:latin typeface="+mj-ea"/>
                <a:ea typeface="+mj-ea"/>
              </a:rPr>
              <a:t> 및 표지판 </a:t>
            </a:r>
            <a:r>
              <a:rPr lang="ko-KR" altLang="en-US" sz="1600" b="1" dirty="0" smtClean="0">
                <a:latin typeface="+mj-ea"/>
                <a:ea typeface="+mj-ea"/>
              </a:rPr>
              <a:t>설치</a:t>
            </a:r>
            <a:endParaRPr lang="en-US" altLang="ko-KR" sz="1400" b="1" spc="-190" dirty="0">
              <a:latin typeface="+mj-ea"/>
              <a:ea typeface="+mj-ea"/>
            </a:endParaRPr>
          </a:p>
          <a:p>
            <a:pPr marL="191779">
              <a:lnSpc>
                <a:spcPct val="13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02_ </a:t>
            </a:r>
            <a:r>
              <a:rPr lang="ko-KR" altLang="en-US" sz="1600" b="1" dirty="0" smtClean="0">
                <a:latin typeface="+mj-ea"/>
                <a:ea typeface="+mj-ea"/>
              </a:rPr>
              <a:t>원료 </a:t>
            </a:r>
            <a:r>
              <a:rPr lang="ko-KR" altLang="en-US" sz="1600" b="1" dirty="0">
                <a:latin typeface="+mj-ea"/>
                <a:ea typeface="+mj-ea"/>
              </a:rPr>
              <a:t>투입구에는 방호덮개를 설치하고</a:t>
            </a:r>
            <a:r>
              <a:rPr lang="en-US" altLang="ko-KR" sz="1600" b="1" dirty="0">
                <a:latin typeface="+mj-ea"/>
                <a:ea typeface="+mj-ea"/>
              </a:rPr>
              <a:t>, </a:t>
            </a:r>
            <a:r>
              <a:rPr lang="ko-KR" altLang="en-US" sz="1600" b="1" dirty="0">
                <a:latin typeface="+mj-ea"/>
                <a:ea typeface="+mj-ea"/>
              </a:rPr>
              <a:t>개방 시 전원이 차단되도록 연동장치 </a:t>
            </a:r>
            <a:r>
              <a:rPr lang="ko-KR" altLang="en-US" sz="1600" b="1" dirty="0" smtClean="0">
                <a:latin typeface="+mj-ea"/>
                <a:ea typeface="+mj-ea"/>
              </a:rPr>
              <a:t>구성</a:t>
            </a:r>
            <a:endParaRPr lang="en-US" altLang="ko-KR" sz="1600" b="1" dirty="0" smtClean="0">
              <a:latin typeface="+mj-ea"/>
              <a:ea typeface="+mj-ea"/>
            </a:endParaRPr>
          </a:p>
          <a:p>
            <a:pPr marL="191779">
              <a:lnSpc>
                <a:spcPct val="13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03_ </a:t>
            </a:r>
            <a:r>
              <a:rPr lang="ko-KR" altLang="en-US" sz="1600" b="1" spc="-70" dirty="0">
                <a:latin typeface="+mj-ea"/>
                <a:ea typeface="+mj-ea"/>
              </a:rPr>
              <a:t>상부 작업발판에는 떨어짐 방지용 안전난간 </a:t>
            </a:r>
            <a:r>
              <a:rPr lang="ko-KR" altLang="en-US" sz="1600" b="1" spc="-70" dirty="0" smtClean="0">
                <a:latin typeface="+mj-ea"/>
                <a:ea typeface="+mj-ea"/>
              </a:rPr>
              <a:t>설치</a:t>
            </a:r>
            <a:endParaRPr lang="en-US" altLang="ko-KR" sz="1600" b="1" spc="-70" dirty="0">
              <a:latin typeface="+mj-ea"/>
              <a:ea typeface="+mj-ea"/>
            </a:endParaRPr>
          </a:p>
          <a:p>
            <a:pPr marL="191779">
              <a:lnSpc>
                <a:spcPct val="13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04_ </a:t>
            </a:r>
            <a:r>
              <a:rPr lang="ko-KR" altLang="en-US" sz="1600" b="1" dirty="0">
                <a:latin typeface="+mj-ea"/>
                <a:ea typeface="+mj-ea"/>
              </a:rPr>
              <a:t>상부로 이동하는 계단 발판의 끝 면에는 미끄러움 방지조치를 하고</a:t>
            </a:r>
            <a:r>
              <a:rPr lang="en-US" altLang="ko-KR" sz="1600" b="1" dirty="0">
                <a:latin typeface="+mj-ea"/>
                <a:ea typeface="+mj-ea"/>
              </a:rPr>
              <a:t>, </a:t>
            </a:r>
            <a:r>
              <a:rPr lang="ko-KR" altLang="en-US" sz="1600" b="1" dirty="0">
                <a:latin typeface="+mj-ea"/>
                <a:ea typeface="+mj-ea"/>
              </a:rPr>
              <a:t>개방된 </a:t>
            </a:r>
            <a:r>
              <a:rPr lang="ko-KR" altLang="en-US" sz="1600" b="1" dirty="0" smtClean="0">
                <a:latin typeface="+mj-ea"/>
                <a:ea typeface="+mj-ea"/>
              </a:rPr>
              <a:t>측면에는</a:t>
            </a:r>
            <a:endParaRPr lang="en-US" altLang="ko-KR" sz="1600" b="1" dirty="0" smtClean="0">
              <a:latin typeface="+mj-ea"/>
              <a:ea typeface="+mj-ea"/>
            </a:endParaRPr>
          </a:p>
          <a:p>
            <a:pPr marL="191779">
              <a:lnSpc>
                <a:spcPct val="130000"/>
              </a:lnSpc>
              <a:buClr>
                <a:srgbClr val="33CCCC"/>
              </a:buClr>
            </a:pPr>
            <a:r>
              <a:rPr lang="ko-KR" altLang="en-US" sz="1600" b="1" dirty="0" smtClean="0">
                <a:latin typeface="+mj-ea"/>
                <a:ea typeface="+mj-ea"/>
              </a:rPr>
              <a:t>    안전난간 </a:t>
            </a:r>
            <a:r>
              <a:rPr lang="ko-KR" altLang="en-US" sz="1600" b="1" dirty="0">
                <a:latin typeface="+mj-ea"/>
                <a:ea typeface="+mj-ea"/>
              </a:rPr>
              <a:t>설치</a:t>
            </a:r>
            <a:endParaRPr lang="en-US" altLang="ko-KR" sz="1600" b="1" spc="-150" dirty="0" smtClean="0">
              <a:latin typeface="+mj-ea"/>
              <a:ea typeface="+mj-ea"/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6615" y="1557586"/>
            <a:ext cx="1735675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655599" y="1572406"/>
            <a:ext cx="1972904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08.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분쇄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맑은 고딕"/>
                <a:ea typeface="맑은 고딕"/>
              </a:rPr>
              <a:t>·</a:t>
            </a:r>
            <a:r>
              <a:rPr lang="ko-KR" altLang="en-US" sz="2200" b="1" spc="-133" dirty="0" err="1" smtClean="0">
                <a:solidFill>
                  <a:srgbClr val="33CCCC"/>
                </a:solidFill>
                <a:latin typeface="맑은 고딕"/>
                <a:ea typeface="맑은 고딕"/>
              </a:rPr>
              <a:t>혼합기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맑은 고딕"/>
                <a:ea typeface="맑은 고딕"/>
              </a:rPr>
              <a:t> 취급작업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98475" y="2421682"/>
            <a:ext cx="219006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1200" dirty="0" err="1" smtClean="0">
                <a:latin typeface="+mj-ea"/>
                <a:ea typeface="+mj-ea"/>
              </a:rPr>
              <a:t>분쇄ㆍ혼합기</a:t>
            </a:r>
            <a:r>
              <a:rPr lang="ko-KR" altLang="en-US" sz="1200" dirty="0" smtClean="0">
                <a:latin typeface="+mj-ea"/>
                <a:ea typeface="+mj-ea"/>
              </a:rPr>
              <a:t> 취급작업으로   </a:t>
            </a:r>
            <a:r>
              <a:rPr lang="en-US" altLang="ko-KR" sz="1200" dirty="0" smtClean="0">
                <a:latin typeface="+mj-ea"/>
                <a:ea typeface="+mj-ea"/>
              </a:rPr>
              <a:t>10</a:t>
            </a:r>
            <a:r>
              <a:rPr lang="ko-KR" altLang="en-US" sz="1200" dirty="0" smtClean="0">
                <a:latin typeface="+mj-ea"/>
                <a:ea typeface="+mj-ea"/>
              </a:rPr>
              <a:t>년간 발생한 평균 사망재해는</a:t>
            </a:r>
          </a:p>
          <a:p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제조업 전체의 </a:t>
            </a:r>
            <a:r>
              <a:rPr lang="en-US" altLang="ko-KR" sz="1200" b="1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3% </a:t>
            </a:r>
            <a:r>
              <a:rPr lang="ko-KR" altLang="en-US" sz="1200" dirty="0" smtClean="0">
                <a:latin typeface="+mj-ea"/>
                <a:ea typeface="+mj-ea"/>
              </a:rPr>
              <a:t>점유</a:t>
            </a:r>
            <a:endParaRPr lang="en-US" altLang="ko-KR" sz="1200" spc="-133" dirty="0" smtClean="0">
              <a:latin typeface="+mj-ea"/>
              <a:ea typeface="+mj-ea"/>
            </a:endParaRPr>
          </a:p>
        </p:txBody>
      </p:sp>
      <p:pic>
        <p:nvPicPr>
          <p:cNvPr id="13314" name="Picture 2" descr="C:\Users\1\Desktop\특성화고 교육 교안(초안 20190507)\제조업\제조1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823" y="1557586"/>
            <a:ext cx="4714529" cy="3384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7700630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5" name="직사각형 4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8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제조업 사망재해 </a:t>
              </a:r>
              <a:r>
                <a:rPr lang="en-US" altLang="ko-KR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10</a:t>
              </a:r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대 작업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900311" y="5108636"/>
            <a:ext cx="2041304" cy="281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chemeClr val="accent3">
                    <a:lumMod val="75000"/>
                  </a:schemeClr>
                </a:solidFill>
                <a:latin typeface="+mn-ea"/>
              </a:rPr>
              <a:t>사망재해 예방대책</a:t>
            </a:r>
            <a:endParaRPr lang="en-US" altLang="ko-KR" sz="1800" b="1" spc="-133" dirty="0" smtClean="0">
              <a:solidFill>
                <a:schemeClr val="accent3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20591" y="5029763"/>
            <a:ext cx="8200859" cy="128035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3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01_</a:t>
            </a:r>
            <a:r>
              <a:rPr lang="ko-KR" altLang="en-US" sz="1600" b="1" spc="-133" dirty="0" smtClean="0">
                <a:latin typeface="+mj-ea"/>
                <a:ea typeface="+mj-ea"/>
              </a:rPr>
              <a:t> </a:t>
            </a:r>
            <a:r>
              <a:rPr lang="ko-KR" altLang="en-US" sz="1600" b="1" dirty="0" smtClean="0">
                <a:latin typeface="+mj-ea"/>
                <a:ea typeface="+mj-ea"/>
              </a:rPr>
              <a:t>성형기 </a:t>
            </a:r>
            <a:r>
              <a:rPr lang="ko-KR" altLang="en-US" sz="1600" b="1" dirty="0" err="1" smtClean="0">
                <a:latin typeface="+mj-ea"/>
                <a:ea typeface="+mj-ea"/>
              </a:rPr>
              <a:t>금형에는</a:t>
            </a:r>
            <a:r>
              <a:rPr lang="ko-KR" altLang="en-US" sz="1600" b="1" dirty="0" smtClean="0">
                <a:latin typeface="+mj-ea"/>
                <a:ea typeface="+mj-ea"/>
              </a:rPr>
              <a:t> 안전문 설치 및 </a:t>
            </a:r>
            <a:r>
              <a:rPr lang="ko-KR" altLang="en-US" sz="1600" b="1" dirty="0" err="1" smtClean="0">
                <a:latin typeface="+mj-ea"/>
                <a:ea typeface="+mj-ea"/>
              </a:rPr>
              <a:t>개방시</a:t>
            </a:r>
            <a:r>
              <a:rPr lang="ko-KR" altLang="en-US" sz="1600" b="1" dirty="0" smtClean="0">
                <a:latin typeface="+mj-ea"/>
                <a:ea typeface="+mj-ea"/>
              </a:rPr>
              <a:t> 전원이 차단되도록 연동장치 구성</a:t>
            </a:r>
            <a:endParaRPr lang="en-US" altLang="ko-KR" sz="1600" b="1" dirty="0" smtClean="0">
              <a:latin typeface="+mj-ea"/>
              <a:ea typeface="+mj-ea"/>
            </a:endParaRPr>
          </a:p>
          <a:p>
            <a:pPr marL="191779">
              <a:lnSpc>
                <a:spcPct val="130000"/>
              </a:lnSpc>
              <a:buClr>
                <a:srgbClr val="33CCCC"/>
              </a:buClr>
            </a:pPr>
            <a:r>
              <a:rPr lang="ko-KR" altLang="en-US" sz="1600" b="1" dirty="0" smtClean="0">
                <a:latin typeface="+mj-ea"/>
                <a:ea typeface="+mj-ea"/>
              </a:rPr>
              <a:t>     </a:t>
            </a:r>
            <a:r>
              <a:rPr lang="en-US" altLang="ko-KR" sz="1400" b="1" dirty="0" smtClean="0">
                <a:latin typeface="+mj-ea"/>
                <a:ea typeface="+mj-ea"/>
              </a:rPr>
              <a:t>(</a:t>
            </a:r>
            <a:r>
              <a:rPr lang="ko-KR" altLang="en-US" sz="1400" b="1" dirty="0" smtClean="0">
                <a:latin typeface="+mj-ea"/>
                <a:ea typeface="+mj-ea"/>
              </a:rPr>
              <a:t>기계식</a:t>
            </a:r>
            <a:r>
              <a:rPr lang="en-US" altLang="ko-KR" sz="1400" b="1" dirty="0" smtClean="0">
                <a:latin typeface="+mj-ea"/>
                <a:ea typeface="+mj-ea"/>
              </a:rPr>
              <a:t>, </a:t>
            </a:r>
            <a:r>
              <a:rPr lang="ko-KR" altLang="en-US" sz="1400" b="1" dirty="0" err="1" smtClean="0">
                <a:latin typeface="+mj-ea"/>
                <a:ea typeface="+mj-ea"/>
              </a:rPr>
              <a:t>전기식</a:t>
            </a:r>
            <a:r>
              <a:rPr lang="en-US" altLang="ko-KR" sz="1400" b="1" dirty="0" smtClean="0">
                <a:latin typeface="+mj-ea"/>
                <a:ea typeface="+mj-ea"/>
              </a:rPr>
              <a:t>, </a:t>
            </a:r>
            <a:r>
              <a:rPr lang="ko-KR" altLang="en-US" sz="1400" b="1" dirty="0" smtClean="0">
                <a:latin typeface="+mj-ea"/>
                <a:ea typeface="+mj-ea"/>
              </a:rPr>
              <a:t>유압식</a:t>
            </a:r>
            <a:r>
              <a:rPr lang="en-US" altLang="ko-KR" sz="1400" b="1" dirty="0" smtClean="0">
                <a:latin typeface="+mj-ea"/>
                <a:ea typeface="+mj-ea"/>
              </a:rPr>
              <a:t>)</a:t>
            </a:r>
            <a:endParaRPr lang="en-US" altLang="ko-KR" sz="1400" b="1" spc="-190" dirty="0" smtClean="0">
              <a:latin typeface="+mj-ea"/>
              <a:ea typeface="+mj-ea"/>
            </a:endParaRPr>
          </a:p>
          <a:p>
            <a:pPr>
              <a:lnSpc>
                <a:spcPct val="130000"/>
              </a:lnSpc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    02_ </a:t>
            </a:r>
            <a:r>
              <a:rPr lang="ko-KR" altLang="en-US" sz="1600" b="1" spc="-70" dirty="0" smtClean="0">
                <a:latin typeface="+mj-ea"/>
                <a:ea typeface="+mj-ea"/>
              </a:rPr>
              <a:t>원료 투입장소에는 떨어짐 방지조치가 된 작업발판을 설치하거나 </a:t>
            </a:r>
            <a:r>
              <a:rPr lang="ko-KR" altLang="en-US" sz="1600" b="1" spc="-70" dirty="0" err="1" smtClean="0">
                <a:latin typeface="+mj-ea"/>
                <a:ea typeface="+mj-ea"/>
              </a:rPr>
              <a:t>호퍼</a:t>
            </a:r>
            <a:r>
              <a:rPr lang="ko-KR" altLang="en-US" sz="1600" b="1" spc="-70" dirty="0" smtClean="0">
                <a:latin typeface="+mj-ea"/>
                <a:ea typeface="+mj-ea"/>
              </a:rPr>
              <a:t> </a:t>
            </a:r>
            <a:r>
              <a:rPr lang="ko-KR" altLang="en-US" sz="1600" b="1" spc="-70" dirty="0" err="1" smtClean="0">
                <a:latin typeface="+mj-ea"/>
                <a:ea typeface="+mj-ea"/>
              </a:rPr>
              <a:t>로더</a:t>
            </a:r>
            <a:r>
              <a:rPr lang="en-US" altLang="ko-KR" sz="1400" b="1" spc="-70" dirty="0" smtClean="0">
                <a:latin typeface="+mj-ea"/>
                <a:ea typeface="+mj-ea"/>
              </a:rPr>
              <a:t>(</a:t>
            </a:r>
            <a:r>
              <a:rPr lang="ko-KR" altLang="en-US" sz="1400" b="1" spc="-70" dirty="0" smtClean="0">
                <a:latin typeface="+mj-ea"/>
                <a:ea typeface="+mj-ea"/>
              </a:rPr>
              <a:t>자동화</a:t>
            </a:r>
            <a:r>
              <a:rPr lang="en-US" altLang="ko-KR" sz="1400" b="1" spc="-70" dirty="0" smtClean="0">
                <a:latin typeface="+mj-ea"/>
                <a:ea typeface="+mj-ea"/>
              </a:rPr>
              <a:t>) </a:t>
            </a:r>
            <a:r>
              <a:rPr lang="ko-KR" altLang="en-US" sz="1600" b="1" spc="-70" dirty="0" smtClean="0">
                <a:latin typeface="+mj-ea"/>
                <a:ea typeface="+mj-ea"/>
              </a:rPr>
              <a:t>설치</a:t>
            </a:r>
            <a:endParaRPr lang="en-US" altLang="ko-KR" sz="1600" b="1" spc="-70" dirty="0" smtClean="0">
              <a:latin typeface="+mj-ea"/>
              <a:ea typeface="+mj-ea"/>
            </a:endParaRPr>
          </a:p>
          <a:p>
            <a:pPr marL="191779">
              <a:lnSpc>
                <a:spcPct val="13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03_ </a:t>
            </a:r>
            <a:r>
              <a:rPr lang="ko-KR" altLang="en-US" sz="1600" b="1" dirty="0" smtClean="0">
                <a:latin typeface="+mj-ea"/>
                <a:ea typeface="+mj-ea"/>
              </a:rPr>
              <a:t>고온 </a:t>
            </a:r>
            <a:r>
              <a:rPr lang="ko-KR" altLang="en-US" sz="1600" b="1" dirty="0" err="1" smtClean="0">
                <a:latin typeface="+mj-ea"/>
                <a:ea typeface="+mj-ea"/>
              </a:rPr>
              <a:t>히터부</a:t>
            </a:r>
            <a:r>
              <a:rPr lang="ko-KR" altLang="en-US" sz="1600" b="1" dirty="0" smtClean="0">
                <a:latin typeface="+mj-ea"/>
                <a:ea typeface="+mj-ea"/>
              </a:rPr>
              <a:t> 및 </a:t>
            </a:r>
            <a:r>
              <a:rPr lang="ko-KR" altLang="en-US" sz="1600" b="1" dirty="0" err="1" smtClean="0">
                <a:latin typeface="+mj-ea"/>
                <a:ea typeface="+mj-ea"/>
              </a:rPr>
              <a:t>노즐부에는</a:t>
            </a:r>
            <a:r>
              <a:rPr lang="ko-KR" altLang="en-US" sz="1600" b="1" dirty="0" smtClean="0">
                <a:latin typeface="+mj-ea"/>
                <a:ea typeface="+mj-ea"/>
              </a:rPr>
              <a:t> 방호덮개를 설치</a:t>
            </a:r>
            <a:endParaRPr lang="en-US" altLang="ko-KR" sz="1600" b="1" spc="-150" dirty="0" smtClean="0">
              <a:latin typeface="+mj-ea"/>
              <a:ea typeface="+mj-e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5599" y="1572406"/>
            <a:ext cx="2757234" cy="359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09.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성형기 취급작업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98475" y="2061642"/>
            <a:ext cx="219006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1200" dirty="0" smtClean="0">
                <a:latin typeface="+mj-ea"/>
                <a:ea typeface="+mj-ea"/>
              </a:rPr>
              <a:t>성형기 취급작업으로 </a:t>
            </a:r>
            <a:r>
              <a:rPr lang="en-US" altLang="ko-KR" sz="1200" dirty="0" smtClean="0">
                <a:latin typeface="+mj-ea"/>
                <a:ea typeface="+mj-ea"/>
              </a:rPr>
              <a:t>10</a:t>
            </a:r>
            <a:r>
              <a:rPr lang="ko-KR" altLang="en-US" sz="1200" dirty="0" smtClean="0">
                <a:latin typeface="+mj-ea"/>
                <a:ea typeface="+mj-ea"/>
              </a:rPr>
              <a:t>년간  발생한 평균 사망재해는</a:t>
            </a:r>
          </a:p>
          <a:p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제조업 전체의 </a:t>
            </a:r>
            <a:r>
              <a:rPr lang="en-US" altLang="ko-KR" sz="1200" b="1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2% </a:t>
            </a:r>
            <a:r>
              <a:rPr lang="ko-KR" altLang="en-US" sz="1200" dirty="0" smtClean="0">
                <a:latin typeface="+mj-ea"/>
                <a:ea typeface="+mj-ea"/>
              </a:rPr>
              <a:t>점유</a:t>
            </a:r>
            <a:endParaRPr lang="en-US" altLang="ko-KR" sz="1200" spc="-133" dirty="0" smtClean="0">
              <a:latin typeface="+mj-ea"/>
              <a:ea typeface="+mj-ea"/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6615" y="1557586"/>
            <a:ext cx="1735675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8" name="Picture 2" descr="C:\Users\1\Desktop\특성화고 교육 교안(초안 20190507)\제조업\제조1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823" y="1557586"/>
            <a:ext cx="4752528" cy="34116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7700630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5" name="직사각형 4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8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제조업 사망재해 </a:t>
              </a:r>
              <a:r>
                <a:rPr lang="en-US" altLang="ko-KR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10</a:t>
              </a:r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대 작업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900311" y="5108636"/>
            <a:ext cx="2041304" cy="281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chemeClr val="accent3">
                    <a:lumMod val="75000"/>
                  </a:schemeClr>
                </a:solidFill>
                <a:latin typeface="+mn-ea"/>
              </a:rPr>
              <a:t>사망재해 예방대책</a:t>
            </a:r>
            <a:endParaRPr lang="en-US" altLang="ko-KR" sz="1800" b="1" spc="-133" dirty="0" smtClean="0">
              <a:solidFill>
                <a:schemeClr val="accent3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5599" y="1572406"/>
            <a:ext cx="2757234" cy="359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10.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프레스 취급작업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98475" y="2061642"/>
            <a:ext cx="219006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1200" dirty="0" smtClean="0">
                <a:latin typeface="+mj-ea"/>
                <a:ea typeface="+mj-ea"/>
              </a:rPr>
              <a:t>프레스 취급작업으로 </a:t>
            </a:r>
            <a:r>
              <a:rPr lang="en-US" altLang="ko-KR" sz="1200" dirty="0" smtClean="0">
                <a:latin typeface="+mj-ea"/>
                <a:ea typeface="+mj-ea"/>
              </a:rPr>
              <a:t>10</a:t>
            </a:r>
            <a:r>
              <a:rPr lang="ko-KR" altLang="en-US" sz="1200" dirty="0" smtClean="0">
                <a:latin typeface="+mj-ea"/>
                <a:ea typeface="+mj-ea"/>
              </a:rPr>
              <a:t>년간  발생한 평균 사망재해는</a:t>
            </a:r>
          </a:p>
          <a:p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제조업 전체의 </a:t>
            </a:r>
            <a:r>
              <a:rPr lang="en-US" altLang="ko-KR" sz="1200" b="1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2% </a:t>
            </a:r>
            <a:r>
              <a:rPr lang="ko-KR" altLang="en-US" sz="1200" dirty="0" smtClean="0">
                <a:latin typeface="+mj-ea"/>
                <a:ea typeface="+mj-ea"/>
              </a:rPr>
              <a:t>점유</a:t>
            </a:r>
            <a:endParaRPr lang="en-US" altLang="ko-KR" sz="1200" spc="-133" dirty="0" smtClean="0">
              <a:latin typeface="+mj-ea"/>
              <a:ea typeface="+mj-ea"/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6615" y="1557586"/>
            <a:ext cx="1735675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3420591" y="5029763"/>
            <a:ext cx="8200859" cy="128035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3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01_</a:t>
            </a:r>
            <a:r>
              <a:rPr lang="ko-KR" altLang="en-US" sz="1600" b="1" spc="-133" dirty="0" smtClean="0">
                <a:latin typeface="+mj-ea"/>
                <a:ea typeface="+mj-ea"/>
              </a:rPr>
              <a:t> </a:t>
            </a:r>
            <a:r>
              <a:rPr lang="ko-KR" altLang="en-US" sz="1600" b="1" dirty="0" smtClean="0">
                <a:latin typeface="+mj-ea"/>
                <a:ea typeface="+mj-ea"/>
              </a:rPr>
              <a:t>프레스는 형식에 적합한 방호장치 설치</a:t>
            </a:r>
            <a:r>
              <a:rPr lang="en-US" altLang="ko-KR" sz="1400" b="1" dirty="0" smtClean="0">
                <a:latin typeface="+mj-ea"/>
                <a:ea typeface="+mj-ea"/>
              </a:rPr>
              <a:t>(</a:t>
            </a:r>
            <a:r>
              <a:rPr lang="ko-KR" altLang="en-US" sz="1400" b="1" dirty="0" smtClean="0">
                <a:latin typeface="+mj-ea"/>
                <a:ea typeface="+mj-ea"/>
              </a:rPr>
              <a:t>마찰클러치 타입은 </a:t>
            </a:r>
            <a:r>
              <a:rPr lang="ko-KR" altLang="en-US" sz="1400" b="1" dirty="0" err="1" smtClean="0">
                <a:latin typeface="+mj-ea"/>
                <a:ea typeface="+mj-ea"/>
              </a:rPr>
              <a:t>광전자식</a:t>
            </a:r>
            <a:r>
              <a:rPr lang="ko-KR" altLang="en-US" sz="1400" b="1" dirty="0" smtClean="0">
                <a:latin typeface="+mj-ea"/>
                <a:ea typeface="+mj-ea"/>
              </a:rPr>
              <a:t> 및 양수 </a:t>
            </a:r>
            <a:r>
              <a:rPr lang="ko-KR" altLang="en-US" sz="1400" b="1" dirty="0" err="1" smtClean="0">
                <a:latin typeface="+mj-ea"/>
                <a:ea typeface="+mj-ea"/>
              </a:rPr>
              <a:t>조작식</a:t>
            </a:r>
            <a:r>
              <a:rPr lang="ko-KR" altLang="en-US" sz="1400" b="1" dirty="0" smtClean="0">
                <a:latin typeface="+mj-ea"/>
                <a:ea typeface="+mj-ea"/>
              </a:rPr>
              <a:t> 등</a:t>
            </a:r>
            <a:r>
              <a:rPr lang="en-US" altLang="ko-KR" sz="1400" b="1" dirty="0" smtClean="0">
                <a:latin typeface="+mj-ea"/>
                <a:ea typeface="+mj-ea"/>
              </a:rPr>
              <a:t>)</a:t>
            </a:r>
            <a:endParaRPr lang="en-US" altLang="ko-KR" sz="1400" b="1" spc="-190" dirty="0" smtClean="0">
              <a:latin typeface="+mj-ea"/>
              <a:ea typeface="+mj-ea"/>
            </a:endParaRPr>
          </a:p>
          <a:p>
            <a:pPr>
              <a:lnSpc>
                <a:spcPct val="130000"/>
              </a:lnSpc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    02_ </a:t>
            </a:r>
            <a:r>
              <a:rPr lang="ko-KR" altLang="en-US" sz="1600" b="1" dirty="0" smtClean="0">
                <a:latin typeface="+mj-ea"/>
                <a:ea typeface="+mj-ea"/>
              </a:rPr>
              <a:t>정비</a:t>
            </a:r>
            <a:r>
              <a:rPr lang="en-US" altLang="ko-KR" sz="1600" b="1" dirty="0" smtClean="0">
                <a:latin typeface="+mj-ea"/>
                <a:ea typeface="+mj-ea"/>
              </a:rPr>
              <a:t>·</a:t>
            </a:r>
            <a:r>
              <a:rPr lang="ko-KR" altLang="en-US" sz="1600" b="1" dirty="0" smtClean="0">
                <a:latin typeface="+mj-ea"/>
                <a:ea typeface="+mj-ea"/>
              </a:rPr>
              <a:t>수리</a:t>
            </a:r>
            <a:r>
              <a:rPr lang="en-US" altLang="ko-KR" sz="1600" b="1" dirty="0" smtClean="0">
                <a:latin typeface="+mj-ea"/>
                <a:ea typeface="+mj-ea"/>
              </a:rPr>
              <a:t>·</a:t>
            </a:r>
            <a:r>
              <a:rPr lang="ko-KR" altLang="en-US" sz="1600" b="1" dirty="0" err="1" smtClean="0">
                <a:latin typeface="+mj-ea"/>
                <a:ea typeface="+mj-ea"/>
              </a:rPr>
              <a:t>금형</a:t>
            </a:r>
            <a:r>
              <a:rPr lang="ko-KR" altLang="en-US" sz="1600" b="1" dirty="0" smtClean="0">
                <a:latin typeface="+mj-ea"/>
                <a:ea typeface="+mj-ea"/>
              </a:rPr>
              <a:t> 교체 시에는 안전블록 설치 후 작업 실시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3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03_ </a:t>
            </a:r>
            <a:r>
              <a:rPr lang="ko-KR" altLang="en-US" sz="1600" b="1" dirty="0" err="1" smtClean="0">
                <a:latin typeface="+mj-ea"/>
                <a:ea typeface="+mj-ea"/>
              </a:rPr>
              <a:t>금형</a:t>
            </a:r>
            <a:r>
              <a:rPr lang="ko-KR" altLang="en-US" sz="1600" b="1" dirty="0" smtClean="0">
                <a:latin typeface="+mj-ea"/>
                <a:ea typeface="+mj-ea"/>
              </a:rPr>
              <a:t> </a:t>
            </a:r>
            <a:r>
              <a:rPr lang="ko-KR" altLang="en-US" sz="1600" b="1" dirty="0" err="1" smtClean="0">
                <a:latin typeface="+mj-ea"/>
                <a:ea typeface="+mj-ea"/>
              </a:rPr>
              <a:t>취부</a:t>
            </a:r>
            <a:r>
              <a:rPr lang="en-US" altLang="ko-KR" sz="1600" b="1" dirty="0" smtClean="0">
                <a:latin typeface="+mj-ea"/>
                <a:ea typeface="+mj-ea"/>
              </a:rPr>
              <a:t>·</a:t>
            </a:r>
            <a:r>
              <a:rPr lang="ko-KR" altLang="en-US" sz="1600" b="1" dirty="0" smtClean="0">
                <a:latin typeface="+mj-ea"/>
                <a:ea typeface="+mj-ea"/>
              </a:rPr>
              <a:t>해체 작업 시에는 </a:t>
            </a:r>
            <a:r>
              <a:rPr lang="ko-KR" altLang="en-US" sz="1600" b="1" dirty="0" err="1" smtClean="0">
                <a:latin typeface="+mj-ea"/>
                <a:ea typeface="+mj-ea"/>
              </a:rPr>
              <a:t>금형교환장치</a:t>
            </a:r>
            <a:r>
              <a:rPr lang="en-US" altLang="ko-KR" sz="1400" b="1" dirty="0" smtClean="0">
                <a:latin typeface="+mj-ea"/>
                <a:ea typeface="+mj-ea"/>
              </a:rPr>
              <a:t>(QDC) </a:t>
            </a:r>
            <a:r>
              <a:rPr lang="ko-KR" altLang="en-US" sz="1600" b="1" dirty="0" smtClean="0">
                <a:latin typeface="+mj-ea"/>
                <a:ea typeface="+mj-ea"/>
              </a:rPr>
              <a:t>사용</a:t>
            </a:r>
            <a:endParaRPr lang="en-US" altLang="ko-KR" sz="1600" b="1" spc="-70" dirty="0" smtClean="0">
              <a:latin typeface="+mj-ea"/>
              <a:ea typeface="+mj-ea"/>
            </a:endParaRPr>
          </a:p>
          <a:p>
            <a:pPr marL="191779">
              <a:lnSpc>
                <a:spcPct val="13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04_ </a:t>
            </a:r>
            <a:r>
              <a:rPr lang="en-US" altLang="ko-KR" sz="1600" b="1" dirty="0" smtClean="0">
                <a:latin typeface="+mj-ea"/>
                <a:ea typeface="+mj-ea"/>
              </a:rPr>
              <a:t>2</a:t>
            </a:r>
            <a:r>
              <a:rPr lang="ko-KR" altLang="en-US" sz="1600" b="1" dirty="0" smtClean="0">
                <a:latin typeface="+mj-ea"/>
                <a:ea typeface="+mj-ea"/>
              </a:rPr>
              <a:t>인 </a:t>
            </a:r>
            <a:r>
              <a:rPr lang="en-US" altLang="ko-KR" sz="1600" b="1" dirty="0" smtClean="0">
                <a:latin typeface="+mj-ea"/>
                <a:ea typeface="+mj-ea"/>
              </a:rPr>
              <a:t>1</a:t>
            </a:r>
            <a:r>
              <a:rPr lang="ko-KR" altLang="en-US" sz="1600" b="1" dirty="0" smtClean="0">
                <a:latin typeface="+mj-ea"/>
                <a:ea typeface="+mj-ea"/>
              </a:rPr>
              <a:t>조 등 공동 작업 시에는 신호체계를 정하여 작업 실시</a:t>
            </a:r>
            <a:endParaRPr lang="en-US" altLang="ko-KR" sz="1600" b="1" spc="-150" dirty="0" smtClean="0">
              <a:latin typeface="+mj-ea"/>
              <a:ea typeface="+mj-ea"/>
            </a:endParaRPr>
          </a:p>
        </p:txBody>
      </p:sp>
      <p:pic>
        <p:nvPicPr>
          <p:cNvPr id="15362" name="Picture 2" descr="C:\Users\1\Desktop\특성화고 교육 교안(초안 20190507)\제조업\제조1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823" y="1577656"/>
            <a:ext cx="4685259" cy="33633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7700630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12169775" cy="6859588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80" tIns="60890" rIns="121780" bIns="60890"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3420591" y="1965722"/>
            <a:ext cx="6805802" cy="44884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5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latin typeface="+mj-ea"/>
                <a:ea typeface="+mj-ea"/>
              </a:rPr>
              <a:t>사례</a:t>
            </a:r>
            <a:r>
              <a:rPr lang="en-US" altLang="ko-KR" sz="1800" b="1" spc="-133" dirty="0" smtClean="0">
                <a:latin typeface="+mj-ea"/>
                <a:ea typeface="+mj-ea"/>
              </a:rPr>
              <a:t>1.  </a:t>
            </a:r>
            <a:r>
              <a:rPr lang="ko-KR" altLang="en-US" sz="1800" b="1" spc="-133" dirty="0" smtClean="0">
                <a:latin typeface="+mj-ea"/>
                <a:ea typeface="+mj-ea"/>
              </a:rPr>
              <a:t>프레스 상부에서 </a:t>
            </a:r>
            <a:r>
              <a:rPr lang="ko-KR" altLang="en-US" sz="1800" b="1" spc="-133" dirty="0" err="1" smtClean="0">
                <a:latin typeface="+mj-ea"/>
                <a:ea typeface="+mj-ea"/>
              </a:rPr>
              <a:t>작동유</a:t>
            </a:r>
            <a:r>
              <a:rPr lang="ko-KR" altLang="en-US" sz="1800" b="1" spc="-133" dirty="0" smtClean="0">
                <a:latin typeface="+mj-ea"/>
                <a:ea typeface="+mj-ea"/>
              </a:rPr>
              <a:t> 보충 중 </a:t>
            </a:r>
            <a:r>
              <a:rPr lang="ko-KR" altLang="en-US" sz="1800" b="1" spc="-133" dirty="0" smtClean="0">
                <a:solidFill>
                  <a:srgbClr val="C00000"/>
                </a:solidFill>
                <a:latin typeface="+mj-ea"/>
                <a:ea typeface="+mj-ea"/>
              </a:rPr>
              <a:t>떨어짐</a:t>
            </a:r>
          </a:p>
          <a:p>
            <a:pPr latinLnBrk="0">
              <a:lnSpc>
                <a:spcPts val="25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latin typeface="+mj-ea"/>
                <a:ea typeface="+mj-ea"/>
              </a:rPr>
              <a:t>사례</a:t>
            </a:r>
            <a:r>
              <a:rPr lang="en-US" altLang="ko-KR" sz="1800" b="1" spc="-133" dirty="0" smtClean="0">
                <a:latin typeface="+mj-ea"/>
                <a:ea typeface="+mj-ea"/>
              </a:rPr>
              <a:t>2.  A</a:t>
            </a:r>
            <a:r>
              <a:rPr lang="ko-KR" altLang="en-US" sz="1800" b="1" spc="-133" dirty="0" smtClean="0">
                <a:latin typeface="+mj-ea"/>
                <a:ea typeface="+mj-ea"/>
              </a:rPr>
              <a:t>형 사다리 이용 보안등 교체작업 중 </a:t>
            </a:r>
            <a:r>
              <a:rPr lang="ko-KR" altLang="en-US" sz="1800" b="1" spc="-133" dirty="0" smtClean="0">
                <a:solidFill>
                  <a:srgbClr val="C00000"/>
                </a:solidFill>
                <a:latin typeface="+mj-ea"/>
                <a:ea typeface="+mj-ea"/>
              </a:rPr>
              <a:t>떨어짐</a:t>
            </a:r>
          </a:p>
          <a:p>
            <a:pPr latinLnBrk="0">
              <a:lnSpc>
                <a:spcPts val="25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latin typeface="+mj-ea"/>
                <a:ea typeface="+mj-ea"/>
              </a:rPr>
              <a:t>사례</a:t>
            </a:r>
            <a:r>
              <a:rPr lang="en-US" altLang="ko-KR" sz="1800" b="1" spc="-133" dirty="0" smtClean="0">
                <a:latin typeface="+mj-ea"/>
                <a:ea typeface="+mj-ea"/>
              </a:rPr>
              <a:t>3.  </a:t>
            </a:r>
            <a:r>
              <a:rPr lang="ko-KR" altLang="en-US" sz="1800" b="1" spc="-133" dirty="0" smtClean="0">
                <a:latin typeface="+mj-ea"/>
                <a:ea typeface="+mj-ea"/>
              </a:rPr>
              <a:t>지게차 포크 위에서 작업 중 </a:t>
            </a:r>
            <a:r>
              <a:rPr lang="ko-KR" altLang="en-US" sz="1800" b="1" spc="-133" dirty="0" smtClean="0">
                <a:solidFill>
                  <a:srgbClr val="C00000"/>
                </a:solidFill>
                <a:latin typeface="+mj-ea"/>
                <a:ea typeface="+mj-ea"/>
              </a:rPr>
              <a:t>떨어짐</a:t>
            </a:r>
          </a:p>
          <a:p>
            <a:pPr latinLnBrk="0">
              <a:lnSpc>
                <a:spcPts val="25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latin typeface="+mj-ea"/>
                <a:ea typeface="+mj-ea"/>
              </a:rPr>
              <a:t>사례</a:t>
            </a:r>
            <a:r>
              <a:rPr lang="en-US" altLang="ko-KR" sz="1800" b="1" spc="-133" dirty="0" smtClean="0">
                <a:latin typeface="+mj-ea"/>
                <a:ea typeface="+mj-ea"/>
              </a:rPr>
              <a:t>4.  </a:t>
            </a:r>
            <a:r>
              <a:rPr lang="ko-KR" altLang="en-US" sz="1800" b="1" spc="-133" dirty="0" smtClean="0">
                <a:latin typeface="+mj-ea"/>
                <a:ea typeface="+mj-ea"/>
              </a:rPr>
              <a:t>지게차가 뒤집혀 운전자 </a:t>
            </a:r>
            <a:r>
              <a:rPr lang="ko-KR" altLang="en-US" sz="1800" b="1" spc="-133" dirty="0" smtClean="0">
                <a:solidFill>
                  <a:srgbClr val="C00000"/>
                </a:solidFill>
                <a:latin typeface="+mj-ea"/>
                <a:ea typeface="+mj-ea"/>
              </a:rPr>
              <a:t>끼임</a:t>
            </a:r>
          </a:p>
          <a:p>
            <a:pPr latinLnBrk="0">
              <a:lnSpc>
                <a:spcPts val="25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latin typeface="+mj-ea"/>
                <a:ea typeface="+mj-ea"/>
              </a:rPr>
              <a:t>사례</a:t>
            </a:r>
            <a:r>
              <a:rPr lang="en-US" altLang="ko-KR" sz="1800" b="1" spc="-133" dirty="0" smtClean="0">
                <a:latin typeface="+mj-ea"/>
                <a:ea typeface="+mj-ea"/>
              </a:rPr>
              <a:t>5.  </a:t>
            </a:r>
            <a:r>
              <a:rPr lang="ko-KR" altLang="en-US" sz="1800" b="1" spc="-133" dirty="0" smtClean="0">
                <a:latin typeface="+mj-ea"/>
                <a:ea typeface="+mj-ea"/>
              </a:rPr>
              <a:t>지게차 운행 중 </a:t>
            </a:r>
            <a:r>
              <a:rPr lang="ko-KR" altLang="en-US" sz="1800" b="1" spc="-133" dirty="0" smtClean="0">
                <a:solidFill>
                  <a:srgbClr val="C00000"/>
                </a:solidFill>
                <a:latin typeface="+mj-ea"/>
                <a:ea typeface="+mj-ea"/>
              </a:rPr>
              <a:t>부딪힘</a:t>
            </a:r>
            <a:endParaRPr lang="en-US" altLang="ko-KR" sz="1800" b="1" spc="-133" dirty="0" smtClean="0">
              <a:solidFill>
                <a:srgbClr val="C00000"/>
              </a:solidFill>
              <a:latin typeface="+mj-ea"/>
              <a:ea typeface="+mj-ea"/>
            </a:endParaRPr>
          </a:p>
          <a:p>
            <a:pPr latinLnBrk="0">
              <a:lnSpc>
                <a:spcPts val="25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latin typeface="+mj-ea"/>
                <a:ea typeface="+mj-ea"/>
              </a:rPr>
              <a:t>사례</a:t>
            </a:r>
            <a:r>
              <a:rPr lang="en-US" altLang="ko-KR" sz="1800" b="1" spc="-133" dirty="0" smtClean="0">
                <a:latin typeface="+mj-ea"/>
                <a:ea typeface="+mj-ea"/>
              </a:rPr>
              <a:t>6.  </a:t>
            </a:r>
            <a:r>
              <a:rPr lang="ko-KR" altLang="en-US" sz="1800" b="1" spc="-133" dirty="0" smtClean="0">
                <a:latin typeface="+mj-ea"/>
                <a:ea typeface="+mj-ea"/>
              </a:rPr>
              <a:t>컨베이어 하부 청소 중 </a:t>
            </a:r>
            <a:r>
              <a:rPr lang="ko-KR" altLang="en-US" sz="1800" b="1" spc="-133" dirty="0" smtClean="0">
                <a:solidFill>
                  <a:srgbClr val="C00000"/>
                </a:solidFill>
                <a:latin typeface="+mj-ea"/>
                <a:ea typeface="+mj-ea"/>
              </a:rPr>
              <a:t>끼임</a:t>
            </a:r>
          </a:p>
          <a:p>
            <a:pPr latinLnBrk="0">
              <a:lnSpc>
                <a:spcPts val="25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latin typeface="+mj-ea"/>
                <a:ea typeface="+mj-ea"/>
              </a:rPr>
              <a:t>사례</a:t>
            </a:r>
            <a:r>
              <a:rPr lang="en-US" altLang="ko-KR" sz="1800" b="1" spc="-133" dirty="0" smtClean="0">
                <a:latin typeface="+mj-ea"/>
                <a:ea typeface="+mj-ea"/>
              </a:rPr>
              <a:t>7.  </a:t>
            </a:r>
            <a:r>
              <a:rPr lang="ko-KR" altLang="en-US" sz="1800" b="1" spc="-133" dirty="0" err="1" smtClean="0">
                <a:latin typeface="+mj-ea"/>
                <a:ea typeface="+mj-ea"/>
              </a:rPr>
              <a:t>혼합기</a:t>
            </a:r>
            <a:r>
              <a:rPr lang="ko-KR" altLang="en-US" sz="1800" b="1" spc="-133" dirty="0" smtClean="0">
                <a:latin typeface="+mj-ea"/>
                <a:ea typeface="+mj-ea"/>
              </a:rPr>
              <a:t> 회전 </a:t>
            </a:r>
            <a:r>
              <a:rPr lang="ko-KR" altLang="en-US" sz="1800" b="1" spc="-133" dirty="0" err="1" smtClean="0">
                <a:latin typeface="+mj-ea"/>
                <a:ea typeface="+mj-ea"/>
              </a:rPr>
              <a:t>교반</a:t>
            </a:r>
            <a:r>
              <a:rPr lang="ko-KR" altLang="en-US" sz="1800" b="1" spc="-133" dirty="0" smtClean="0">
                <a:latin typeface="+mj-ea"/>
                <a:ea typeface="+mj-ea"/>
              </a:rPr>
              <a:t> 날개와 </a:t>
            </a:r>
            <a:r>
              <a:rPr lang="ko-KR" altLang="en-US" sz="1800" b="1" spc="-133" dirty="0" err="1" smtClean="0">
                <a:latin typeface="+mj-ea"/>
                <a:ea typeface="+mj-ea"/>
              </a:rPr>
              <a:t>혼합기</a:t>
            </a:r>
            <a:r>
              <a:rPr lang="ko-KR" altLang="en-US" sz="1800" b="1" spc="-133" dirty="0" smtClean="0">
                <a:latin typeface="+mj-ea"/>
                <a:ea typeface="+mj-ea"/>
              </a:rPr>
              <a:t> 본체에 </a:t>
            </a:r>
            <a:r>
              <a:rPr lang="ko-KR" altLang="en-US" sz="1800" b="1" spc="-133" dirty="0" smtClean="0">
                <a:solidFill>
                  <a:srgbClr val="C00000"/>
                </a:solidFill>
                <a:latin typeface="+mj-ea"/>
                <a:ea typeface="+mj-ea"/>
              </a:rPr>
              <a:t>끼임</a:t>
            </a:r>
          </a:p>
          <a:p>
            <a:pPr latinLnBrk="0">
              <a:lnSpc>
                <a:spcPts val="25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latin typeface="+mj-ea"/>
                <a:ea typeface="+mj-ea"/>
              </a:rPr>
              <a:t>사례</a:t>
            </a:r>
            <a:r>
              <a:rPr lang="en-US" altLang="ko-KR" sz="1800" b="1" spc="-133" dirty="0" smtClean="0">
                <a:latin typeface="+mj-ea"/>
                <a:ea typeface="+mj-ea"/>
              </a:rPr>
              <a:t>8.  </a:t>
            </a:r>
            <a:r>
              <a:rPr lang="ko-KR" altLang="en-US" sz="1800" b="1" spc="-133" dirty="0" smtClean="0">
                <a:latin typeface="+mj-ea"/>
                <a:ea typeface="+mj-ea"/>
              </a:rPr>
              <a:t>믹서기 내부 청소작업 중 회전 날에 </a:t>
            </a:r>
            <a:r>
              <a:rPr lang="ko-KR" altLang="en-US" sz="1800" b="1" spc="-133" dirty="0" smtClean="0">
                <a:solidFill>
                  <a:srgbClr val="C00000"/>
                </a:solidFill>
                <a:latin typeface="+mj-ea"/>
                <a:ea typeface="+mj-ea"/>
              </a:rPr>
              <a:t>말림</a:t>
            </a:r>
          </a:p>
          <a:p>
            <a:pPr latinLnBrk="0">
              <a:lnSpc>
                <a:spcPts val="25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latin typeface="+mj-ea"/>
                <a:ea typeface="+mj-ea"/>
              </a:rPr>
              <a:t>사례</a:t>
            </a:r>
            <a:r>
              <a:rPr lang="en-US" altLang="ko-KR" sz="1800" b="1" spc="-133" dirty="0" smtClean="0">
                <a:latin typeface="+mj-ea"/>
                <a:ea typeface="+mj-ea"/>
              </a:rPr>
              <a:t>9.  </a:t>
            </a:r>
            <a:r>
              <a:rPr lang="ko-KR" altLang="en-US" sz="1800" b="1" spc="-133" dirty="0" smtClean="0">
                <a:latin typeface="+mj-ea"/>
                <a:ea typeface="+mj-ea"/>
              </a:rPr>
              <a:t>이물질 제거 중 롤러 사이에 손 </a:t>
            </a:r>
            <a:r>
              <a:rPr lang="ko-KR" altLang="en-US" sz="1800" b="1" spc="-133" dirty="0" smtClean="0">
                <a:solidFill>
                  <a:srgbClr val="C00000"/>
                </a:solidFill>
                <a:latin typeface="+mj-ea"/>
                <a:ea typeface="+mj-ea"/>
              </a:rPr>
              <a:t>끼임</a:t>
            </a:r>
          </a:p>
          <a:p>
            <a:pPr latinLnBrk="0">
              <a:lnSpc>
                <a:spcPts val="25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latin typeface="+mj-ea"/>
                <a:ea typeface="+mj-ea"/>
              </a:rPr>
              <a:t>사례</a:t>
            </a:r>
            <a:r>
              <a:rPr lang="en-US" altLang="ko-KR" sz="1800" b="1" spc="-133" dirty="0" smtClean="0">
                <a:latin typeface="+mj-ea"/>
                <a:ea typeface="+mj-ea"/>
              </a:rPr>
              <a:t>10.  </a:t>
            </a:r>
            <a:r>
              <a:rPr lang="ko-KR" altLang="en-US" sz="1800" b="1" spc="-133" dirty="0" smtClean="0">
                <a:latin typeface="+mj-ea"/>
                <a:ea typeface="+mj-ea"/>
              </a:rPr>
              <a:t>회전하는 드릴 날에 스카프가 </a:t>
            </a:r>
            <a:r>
              <a:rPr lang="ko-KR" altLang="en-US" sz="1800" b="1" spc="-133" dirty="0" smtClean="0">
                <a:solidFill>
                  <a:srgbClr val="C00000"/>
                </a:solidFill>
                <a:latin typeface="+mj-ea"/>
                <a:ea typeface="+mj-ea"/>
              </a:rPr>
              <a:t>말림</a:t>
            </a:r>
            <a:endParaRPr lang="en-US" altLang="ko-KR" sz="1800" b="1" spc="-133" dirty="0" smtClean="0">
              <a:solidFill>
                <a:srgbClr val="C00000"/>
              </a:solidFill>
              <a:latin typeface="+mj-ea"/>
              <a:ea typeface="+mj-ea"/>
            </a:endParaRPr>
          </a:p>
          <a:p>
            <a:pPr latinLnBrk="0">
              <a:lnSpc>
                <a:spcPts val="25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latin typeface="+mj-ea"/>
                <a:ea typeface="+mj-ea"/>
              </a:rPr>
              <a:t>사례</a:t>
            </a:r>
            <a:r>
              <a:rPr lang="en-US" altLang="ko-KR" sz="1800" b="1" spc="-133" dirty="0" smtClean="0">
                <a:latin typeface="+mj-ea"/>
                <a:ea typeface="+mj-ea"/>
              </a:rPr>
              <a:t>11.  </a:t>
            </a:r>
            <a:r>
              <a:rPr lang="ko-KR" altLang="en-US" sz="1800" b="1" spc="-133" dirty="0" smtClean="0">
                <a:latin typeface="+mj-ea"/>
                <a:ea typeface="+mj-ea"/>
              </a:rPr>
              <a:t>탁상용 </a:t>
            </a:r>
            <a:r>
              <a:rPr lang="ko-KR" altLang="en-US" sz="1800" b="1" spc="-133" dirty="0" err="1" smtClean="0">
                <a:latin typeface="+mj-ea"/>
                <a:ea typeface="+mj-ea"/>
              </a:rPr>
              <a:t>연삭기로</a:t>
            </a:r>
            <a:r>
              <a:rPr lang="ko-KR" altLang="en-US" sz="1800" b="1" spc="-133" dirty="0" smtClean="0">
                <a:latin typeface="+mj-ea"/>
                <a:ea typeface="+mj-ea"/>
              </a:rPr>
              <a:t> 작업 중 깨진 </a:t>
            </a:r>
            <a:r>
              <a:rPr lang="ko-KR" altLang="en-US" sz="1800" b="1" spc="-133" dirty="0" err="1" smtClean="0">
                <a:latin typeface="+mj-ea"/>
                <a:ea typeface="+mj-ea"/>
              </a:rPr>
              <a:t>연삭숫돌에</a:t>
            </a:r>
            <a:r>
              <a:rPr lang="ko-KR" altLang="en-US" sz="1800" b="1" spc="-133" dirty="0" smtClean="0">
                <a:latin typeface="+mj-ea"/>
                <a:ea typeface="+mj-ea"/>
              </a:rPr>
              <a:t> </a:t>
            </a:r>
            <a:r>
              <a:rPr lang="ko-KR" altLang="en-US" sz="1800" b="1" spc="-133" dirty="0" smtClean="0">
                <a:solidFill>
                  <a:srgbClr val="C00000"/>
                </a:solidFill>
                <a:latin typeface="+mj-ea"/>
                <a:ea typeface="+mj-ea"/>
              </a:rPr>
              <a:t>맞음</a:t>
            </a:r>
          </a:p>
          <a:p>
            <a:pPr latinLnBrk="0">
              <a:lnSpc>
                <a:spcPts val="25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latin typeface="+mj-ea"/>
                <a:ea typeface="+mj-ea"/>
              </a:rPr>
              <a:t>사례</a:t>
            </a:r>
            <a:r>
              <a:rPr lang="en-US" altLang="ko-KR" sz="1800" b="1" spc="-133" dirty="0" smtClean="0">
                <a:latin typeface="+mj-ea"/>
                <a:ea typeface="+mj-ea"/>
              </a:rPr>
              <a:t>12.  </a:t>
            </a:r>
            <a:r>
              <a:rPr lang="ko-KR" altLang="en-US" sz="1800" b="1" spc="-133" dirty="0" smtClean="0">
                <a:latin typeface="+mj-ea"/>
                <a:ea typeface="+mj-ea"/>
              </a:rPr>
              <a:t>핸드그라인더로  </a:t>
            </a:r>
            <a:r>
              <a:rPr lang="ko-KR" altLang="en-US" sz="1800" b="1" spc="-133" dirty="0" err="1" smtClean="0">
                <a:latin typeface="+mj-ea"/>
                <a:ea typeface="+mj-ea"/>
              </a:rPr>
              <a:t>폐드럼통</a:t>
            </a:r>
            <a:r>
              <a:rPr lang="ko-KR" altLang="en-US" sz="1800" b="1" spc="-133" dirty="0" smtClean="0">
                <a:latin typeface="+mj-ea"/>
                <a:ea typeface="+mj-ea"/>
              </a:rPr>
              <a:t> 절단 작업 중 </a:t>
            </a:r>
            <a:r>
              <a:rPr lang="ko-KR" altLang="en-US" sz="1800" b="1" spc="-133" dirty="0" smtClean="0">
                <a:solidFill>
                  <a:srgbClr val="C00000"/>
                </a:solidFill>
                <a:latin typeface="+mj-ea"/>
                <a:ea typeface="+mj-ea"/>
              </a:rPr>
              <a:t>폭발</a:t>
            </a:r>
          </a:p>
          <a:p>
            <a:pPr latinLnBrk="0">
              <a:lnSpc>
                <a:spcPts val="25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latin typeface="+mj-ea"/>
                <a:ea typeface="+mj-ea"/>
              </a:rPr>
              <a:t>사례</a:t>
            </a:r>
            <a:r>
              <a:rPr lang="en-US" altLang="ko-KR" sz="1800" b="1" spc="-133" dirty="0" smtClean="0">
                <a:latin typeface="+mj-ea"/>
                <a:ea typeface="+mj-ea"/>
              </a:rPr>
              <a:t>13.  </a:t>
            </a:r>
            <a:r>
              <a:rPr lang="ko-KR" altLang="en-US" sz="1800" b="1" spc="-133" dirty="0" err="1" smtClean="0">
                <a:latin typeface="+mj-ea"/>
                <a:ea typeface="+mj-ea"/>
              </a:rPr>
              <a:t>교류아크</a:t>
            </a:r>
            <a:r>
              <a:rPr lang="ko-KR" altLang="en-US" sz="1800" b="1" spc="-133" dirty="0" smtClean="0">
                <a:latin typeface="+mj-ea"/>
                <a:ea typeface="+mj-ea"/>
              </a:rPr>
              <a:t> 용접작업 중 </a:t>
            </a:r>
            <a:r>
              <a:rPr lang="ko-KR" altLang="en-US" sz="1800" b="1" spc="-133" dirty="0" smtClean="0">
                <a:solidFill>
                  <a:srgbClr val="C00000"/>
                </a:solidFill>
                <a:latin typeface="+mj-ea"/>
                <a:ea typeface="+mj-ea"/>
              </a:rPr>
              <a:t>감전</a:t>
            </a:r>
          </a:p>
          <a:p>
            <a:pPr latinLnBrk="0">
              <a:lnSpc>
                <a:spcPts val="25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latin typeface="+mj-ea"/>
                <a:ea typeface="+mj-ea"/>
              </a:rPr>
              <a:t>사례</a:t>
            </a:r>
            <a:r>
              <a:rPr lang="en-US" altLang="ko-KR" sz="1800" b="1" spc="-133" dirty="0" smtClean="0">
                <a:latin typeface="+mj-ea"/>
                <a:ea typeface="+mj-ea"/>
              </a:rPr>
              <a:t>14.  </a:t>
            </a:r>
            <a:r>
              <a:rPr lang="ko-KR" altLang="en-US" sz="1800" b="1" spc="-133" dirty="0" smtClean="0">
                <a:latin typeface="+mj-ea"/>
                <a:ea typeface="+mj-ea"/>
              </a:rPr>
              <a:t>로봇 작업 영역에서 로봇 </a:t>
            </a:r>
            <a:r>
              <a:rPr lang="ko-KR" altLang="en-US" sz="1800" b="1" spc="-133" dirty="0" err="1" smtClean="0">
                <a:latin typeface="+mj-ea"/>
                <a:ea typeface="+mj-ea"/>
              </a:rPr>
              <a:t>지그에</a:t>
            </a:r>
            <a:r>
              <a:rPr lang="ko-KR" altLang="en-US" sz="1800" b="1" spc="-133" dirty="0" smtClean="0">
                <a:latin typeface="+mj-ea"/>
                <a:ea typeface="+mj-ea"/>
              </a:rPr>
              <a:t> </a:t>
            </a:r>
            <a:r>
              <a:rPr lang="ko-KR" altLang="en-US" sz="1800" b="1" spc="-133" dirty="0" smtClean="0">
                <a:solidFill>
                  <a:srgbClr val="C00000"/>
                </a:solidFill>
                <a:latin typeface="+mj-ea"/>
                <a:ea typeface="+mj-ea"/>
              </a:rPr>
              <a:t>부딪힘</a:t>
            </a:r>
            <a:endParaRPr lang="en-US" altLang="ko-KR" sz="1800" b="1" spc="-133" dirty="0" smtClean="0">
              <a:solidFill>
                <a:srgbClr val="C00000"/>
              </a:solidFill>
              <a:latin typeface="+mj-ea"/>
              <a:ea typeface="+mj-ea"/>
            </a:endParaRPr>
          </a:p>
        </p:txBody>
      </p:sp>
      <p:grpSp>
        <p:nvGrpSpPr>
          <p:cNvPr id="7" name="그룹 14"/>
          <p:cNvGrpSpPr/>
          <p:nvPr/>
        </p:nvGrpSpPr>
        <p:grpSpPr>
          <a:xfrm>
            <a:off x="2449529" y="760396"/>
            <a:ext cx="8099854" cy="913447"/>
            <a:chOff x="2370111" y="658959"/>
            <a:chExt cx="7653511" cy="913447"/>
          </a:xfrm>
        </p:grpSpPr>
        <p:sp>
          <p:nvSpPr>
            <p:cNvPr id="8" name="TextBox 7"/>
            <p:cNvSpPr txBox="1"/>
            <p:nvPr/>
          </p:nvSpPr>
          <p:spPr>
            <a:xfrm>
              <a:off x="3247629" y="907502"/>
              <a:ext cx="6775993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4000" b="1" spc="-133" dirty="0" smtClean="0">
                  <a:solidFill>
                    <a:schemeClr val="bg1"/>
                  </a:solidFill>
                  <a:latin typeface="+mj-ea"/>
                  <a:ea typeface="+mj-ea"/>
                </a:rPr>
                <a:t>재해사례와 예방대책</a:t>
              </a:r>
              <a:endParaRPr lang="ko-KR" altLang="en-US" sz="4000" b="1" spc="-133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grpSp>
          <p:nvGrpSpPr>
            <p:cNvPr id="9" name="그룹 8"/>
            <p:cNvGrpSpPr/>
            <p:nvPr/>
          </p:nvGrpSpPr>
          <p:grpSpPr>
            <a:xfrm>
              <a:off x="2370111" y="658959"/>
              <a:ext cx="928694" cy="913447"/>
              <a:chOff x="2370111" y="658959"/>
              <a:chExt cx="928694" cy="913447"/>
            </a:xfrm>
          </p:grpSpPr>
          <p:sp>
            <p:nvSpPr>
              <p:cNvPr id="10" name="직사각형 5"/>
              <p:cNvSpPr/>
              <p:nvPr/>
            </p:nvSpPr>
            <p:spPr>
              <a:xfrm>
                <a:off x="2370111" y="929464"/>
                <a:ext cx="642942" cy="6429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2584425" y="658959"/>
                <a:ext cx="714380" cy="82817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200000"/>
                  </a:lnSpc>
                  <a:buClr>
                    <a:srgbClr val="33CCCC"/>
                  </a:buClr>
                </a:pPr>
                <a:r>
                  <a:rPr lang="en-US" altLang="ko-KR" sz="3200" b="1" spc="-133" dirty="0" smtClean="0">
                    <a:solidFill>
                      <a:srgbClr val="33CCCC"/>
                    </a:solidFill>
                    <a:latin typeface="+mn-ea"/>
                  </a:rPr>
                  <a:t>5</a:t>
                </a:r>
                <a:r>
                  <a:rPr lang="en-US" altLang="ko-KR" sz="2800" b="1" spc="-133" dirty="0" smtClean="0">
                    <a:latin typeface="+mn-ea"/>
                  </a:rPr>
                  <a:t> </a:t>
                </a:r>
              </a:p>
            </p:txBody>
          </p:sp>
        </p:grpSp>
      </p:grp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0"/>
          <p:cNvGrpSpPr/>
          <p:nvPr/>
        </p:nvGrpSpPr>
        <p:grpSpPr>
          <a:xfrm>
            <a:off x="727037" y="1572406"/>
            <a:ext cx="2357454" cy="1103052"/>
            <a:chOff x="727037" y="1572406"/>
            <a:chExt cx="2357454" cy="1103052"/>
          </a:xfrm>
        </p:grpSpPr>
        <p:pic>
          <p:nvPicPr>
            <p:cNvPr id="10" name="그림 9" descr="사례 아이콘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1584293" y="1601557"/>
              <a:ext cx="714380" cy="3280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01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98475" y="2072472"/>
              <a:ext cx="2286016" cy="60298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프레스 상부에서 </a:t>
              </a:r>
            </a:p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err="1" smtClean="0">
                  <a:solidFill>
                    <a:srgbClr val="666699"/>
                  </a:solidFill>
                </a:rPr>
                <a:t>작동유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 보충 중 떨어짐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pic>
        <p:nvPicPr>
          <p:cNvPr id="12" name="그림 11" descr="사례01-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13119" y="3001166"/>
            <a:ext cx="2071702" cy="1109157"/>
          </a:xfrm>
          <a:prstGeom prst="rect">
            <a:avLst/>
          </a:prstGeom>
        </p:spPr>
      </p:pic>
      <p:pic>
        <p:nvPicPr>
          <p:cNvPr id="14" name="그림 13" descr="사례01-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299334" y="1858158"/>
            <a:ext cx="4214842" cy="264320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370243" y="4322549"/>
            <a:ext cx="3857652" cy="3216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추락위험장소 안전난간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미설치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370243" y="1786720"/>
            <a:ext cx="3857652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프레스 상부 </a:t>
            </a:r>
            <a:r>
              <a:rPr lang="ko-KR" altLang="en-US" sz="1600" b="1" spc="-133" dirty="0" err="1" smtClean="0">
                <a:latin typeface="+mn-ea"/>
              </a:rPr>
              <a:t>작동유</a:t>
            </a:r>
            <a:r>
              <a:rPr lang="ko-KR" altLang="en-US" sz="1600" b="1" spc="-133" dirty="0" smtClean="0">
                <a:latin typeface="+mn-ea"/>
              </a:rPr>
              <a:t> 탱크 위에서 </a:t>
            </a:r>
            <a:r>
              <a:rPr lang="ko-KR" altLang="en-US" sz="1600" b="1" spc="-133" dirty="0" err="1" smtClean="0">
                <a:latin typeface="+mn-ea"/>
              </a:rPr>
              <a:t>작동유</a:t>
            </a:r>
            <a:r>
              <a:rPr lang="ko-KR" altLang="en-US" sz="1600" b="1" spc="-133" dirty="0" smtClean="0">
                <a:latin typeface="+mn-ea"/>
              </a:rPr>
              <a:t> 보충작업을 하던 근로자가 몸의 중심을 잃고 약 </a:t>
            </a:r>
            <a:r>
              <a:rPr lang="en-US" altLang="ko-KR" sz="1600" b="1" spc="-133" dirty="0" smtClean="0">
                <a:latin typeface="+mn-ea"/>
              </a:rPr>
              <a:t>13m </a:t>
            </a:r>
            <a:r>
              <a:rPr lang="ko-KR" altLang="en-US" sz="1600" b="1" spc="-133" dirty="0" smtClean="0">
                <a:latin typeface="+mn-ea"/>
              </a:rPr>
              <a:t>아래 바닥으로 떨어져 사망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370243" y="5072868"/>
            <a:ext cx="8143932" cy="8027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작업발판 및 통로의 끝이나 </a:t>
            </a:r>
            <a:r>
              <a:rPr lang="ko-KR" altLang="en-US" sz="1600" b="1" spc="-133" dirty="0" err="1" smtClean="0">
                <a:latin typeface="+mn-ea"/>
              </a:rPr>
              <a:t>개구부로</a:t>
            </a:r>
            <a:r>
              <a:rPr lang="ko-KR" altLang="en-US" sz="1600" b="1" spc="-133" dirty="0" smtClean="0">
                <a:latin typeface="+mn-ea"/>
              </a:rPr>
              <a:t> 추락위험이 </a:t>
            </a:r>
            <a:r>
              <a:rPr lang="ko-KR" altLang="en-US" sz="1600" b="1" spc="-133" dirty="0" err="1" smtClean="0">
                <a:latin typeface="+mn-ea"/>
              </a:rPr>
              <a:t>있는장소에는</a:t>
            </a:r>
            <a:r>
              <a:rPr lang="ko-KR" altLang="en-US" sz="1600" b="1" spc="-133" dirty="0" smtClean="0">
                <a:latin typeface="+mn-ea"/>
              </a:rPr>
              <a:t>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안전 난간</a:t>
            </a:r>
            <a:r>
              <a:rPr lang="ko-KR" altLang="en-US" sz="1600" b="1" spc="-133" dirty="0" smtClean="0">
                <a:latin typeface="+mn-ea"/>
              </a:rPr>
              <a:t> 등의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추락 방지조치</a:t>
            </a:r>
          </a:p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안전난간 설치가 곤란한 경우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추락방호망</a:t>
            </a:r>
            <a:r>
              <a:rPr lang="ko-KR" altLang="en-US" sz="1600" b="1" spc="-133" dirty="0" err="1" smtClean="0">
                <a:latin typeface="+mn-ea"/>
              </a:rPr>
              <a:t>을</a:t>
            </a:r>
            <a:r>
              <a:rPr lang="ko-KR" altLang="en-US" sz="1600" b="1" spc="-133" dirty="0" smtClean="0">
                <a:latin typeface="+mn-ea"/>
              </a:rPr>
              <a:t> 설치하거나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안전대</a:t>
            </a:r>
            <a:r>
              <a:rPr lang="ko-KR" altLang="en-US" sz="1600" b="1" spc="-133" dirty="0" err="1" smtClean="0">
                <a:latin typeface="+mn-ea"/>
              </a:rPr>
              <a:t>를</a:t>
            </a:r>
            <a:r>
              <a:rPr lang="ko-KR" altLang="en-US" sz="1600" b="1" spc="-133" dirty="0" smtClean="0">
                <a:latin typeface="+mn-ea"/>
              </a:rPr>
              <a:t> </a:t>
            </a:r>
            <a:r>
              <a:rPr lang="ko-KR" altLang="en-US" sz="1600" b="1" spc="-133" dirty="0" err="1" smtClean="0">
                <a:latin typeface="+mn-ea"/>
              </a:rPr>
              <a:t>지급ㆍ착용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7299333" y="1858158"/>
            <a:ext cx="4214842" cy="2643206"/>
          </a:xfrm>
          <a:prstGeom prst="rect">
            <a:avLst/>
          </a:prstGeom>
          <a:noFill/>
          <a:ln w="38100">
            <a:solidFill>
              <a:srgbClr val="D6DC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24"/>
          <p:cNvGrpSpPr/>
          <p:nvPr/>
        </p:nvGrpSpPr>
        <p:grpSpPr>
          <a:xfrm>
            <a:off x="1514438" y="4358488"/>
            <a:ext cx="1414515" cy="436579"/>
            <a:chOff x="1514438" y="4358488"/>
            <a:chExt cx="1414515" cy="436579"/>
          </a:xfrm>
        </p:grpSpPr>
        <p:pic>
          <p:nvPicPr>
            <p:cNvPr id="15" name="그림 14" descr="사례 발생원인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4" name="그룹 23"/>
          <p:cNvGrpSpPr/>
          <p:nvPr/>
        </p:nvGrpSpPr>
        <p:grpSpPr>
          <a:xfrm>
            <a:off x="1508107" y="5144306"/>
            <a:ext cx="1414515" cy="419116"/>
            <a:chOff x="1508107" y="5144306"/>
            <a:chExt cx="1414515" cy="419116"/>
          </a:xfrm>
        </p:grpSpPr>
        <p:pic>
          <p:nvPicPr>
            <p:cNvPr id="16" name="그림 15" descr="사례 예방대책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08107" y="5144306"/>
              <a:ext cx="1414515" cy="419116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2012921" y="5144306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5" name="그룹 18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20" name="TextBox 19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6" name="직사각형 25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5</a:t>
              </a:r>
              <a:endParaRPr lang="ko-KR" altLang="en-US" sz="3400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 descr="사례02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38475" y="1858158"/>
            <a:ext cx="3512574" cy="2648542"/>
          </a:xfrm>
          <a:prstGeom prst="rect">
            <a:avLst/>
          </a:prstGeom>
        </p:spPr>
      </p:pic>
      <p:grpSp>
        <p:nvGrpSpPr>
          <p:cNvPr id="2" name="그룹 1"/>
          <p:cNvGrpSpPr/>
          <p:nvPr/>
        </p:nvGrpSpPr>
        <p:grpSpPr>
          <a:xfrm>
            <a:off x="727037" y="1572406"/>
            <a:ext cx="2357454" cy="1103052"/>
            <a:chOff x="727037" y="1572406"/>
            <a:chExt cx="2357454" cy="1103052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280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02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0298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en-US" altLang="ko-KR" sz="1500" b="1" spc="-133" dirty="0" smtClean="0">
                  <a:solidFill>
                    <a:srgbClr val="666699"/>
                  </a:solidFill>
                </a:rPr>
                <a:t>A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형 사다리 이용 보안등 </a:t>
              </a:r>
            </a:p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교체작업 중 떨어짐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68660" y="3432144"/>
            <a:ext cx="3857652" cy="9263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5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A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형 사다리 위에서 작업자 단독작업</a:t>
            </a:r>
          </a:p>
          <a:p>
            <a:pPr marL="144000" indent="-144000" latinLnBrk="0">
              <a:lnSpc>
                <a:spcPts val="25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개인보호구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(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안전모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)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미착용</a:t>
            </a:r>
          </a:p>
          <a:p>
            <a:pPr marL="144000" indent="-144000" latinLnBrk="0">
              <a:lnSpc>
                <a:spcPts val="25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A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형 사다리 전도방지조치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미실시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0243" y="1786720"/>
            <a:ext cx="3857652" cy="14296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err="1" smtClean="0">
                <a:latin typeface="+mn-ea"/>
              </a:rPr>
              <a:t>공장내</a:t>
            </a:r>
            <a:r>
              <a:rPr lang="ko-KR" altLang="en-US" sz="1600" b="1" spc="-133" dirty="0" smtClean="0">
                <a:latin typeface="+mn-ea"/>
              </a:rPr>
              <a:t> 비상계단에서 </a:t>
            </a:r>
            <a:r>
              <a:rPr lang="en-US" altLang="ko-KR" sz="1600" b="1" spc="-133" dirty="0" smtClean="0">
                <a:latin typeface="+mn-ea"/>
              </a:rPr>
              <a:t>A</a:t>
            </a:r>
            <a:r>
              <a:rPr lang="ko-KR" altLang="en-US" sz="1600" b="1" spc="-133" dirty="0" smtClean="0">
                <a:latin typeface="+mn-ea"/>
              </a:rPr>
              <a:t>형 이동식 사다리를 사용하여 높이 약 </a:t>
            </a:r>
            <a:r>
              <a:rPr lang="en-US" altLang="ko-KR" sz="1600" b="1" spc="-133" dirty="0" smtClean="0">
                <a:latin typeface="+mn-ea"/>
              </a:rPr>
              <a:t>2.95m </a:t>
            </a:r>
            <a:r>
              <a:rPr lang="ko-KR" altLang="en-US" sz="1600" b="1" spc="-133" dirty="0" smtClean="0">
                <a:latin typeface="+mn-ea"/>
              </a:rPr>
              <a:t>위에서 보안등 교체 작업 중 사다리가 측면으로 넘어지면서 계단으로 떨어짐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74991" y="4787116"/>
            <a:ext cx="8143932" cy="16030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5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고소 작업 시 작업발판 설치 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err="1" smtClean="0">
                <a:latin typeface="+mn-ea"/>
              </a:rPr>
              <a:t>사다리형</a:t>
            </a:r>
            <a:r>
              <a:rPr lang="ko-KR" altLang="en-US" sz="1600" b="1" spc="-133" dirty="0" smtClean="0">
                <a:latin typeface="+mn-ea"/>
              </a:rPr>
              <a:t> 작업 발판 등</a:t>
            </a:r>
            <a:r>
              <a:rPr lang="en-US" altLang="ko-KR" sz="1600" b="1" spc="-133" dirty="0" smtClean="0">
                <a:latin typeface="+mn-ea"/>
              </a:rPr>
              <a:t>)</a:t>
            </a:r>
          </a:p>
          <a:p>
            <a:pPr marL="144000" indent="-144000" latinLnBrk="0">
              <a:lnSpc>
                <a:spcPts val="25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안전모 지급 </a:t>
            </a:r>
            <a:r>
              <a:rPr lang="en-US" altLang="ko-KR" sz="1600" b="1" spc="-133" dirty="0" smtClean="0">
                <a:latin typeface="+mn-ea"/>
              </a:rPr>
              <a:t>· </a:t>
            </a:r>
            <a:r>
              <a:rPr lang="ko-KR" altLang="en-US" sz="1600" b="1" spc="-133" dirty="0" smtClean="0">
                <a:latin typeface="+mn-ea"/>
              </a:rPr>
              <a:t>착용</a:t>
            </a:r>
          </a:p>
          <a:p>
            <a:pPr marL="144000" indent="-144000" latinLnBrk="0">
              <a:lnSpc>
                <a:spcPts val="25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사다리 측면 넘어짐 예방을 위해 버팀대 설치 </a:t>
            </a:r>
            <a:endParaRPr lang="en-US" altLang="ko-KR" sz="1600" b="1" spc="-133" dirty="0" smtClean="0">
              <a:latin typeface="+mn-ea"/>
            </a:endParaRPr>
          </a:p>
          <a:p>
            <a:pPr marL="144000" indent="-144000" latinLnBrk="0">
              <a:lnSpc>
                <a:spcPts val="25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en-US" altLang="ko-KR" sz="1600" b="1" spc="-133" dirty="0">
                <a:latin typeface="+mn-ea"/>
              </a:rPr>
              <a:t>2</a:t>
            </a:r>
            <a:r>
              <a:rPr lang="ko-KR" altLang="en-US" sz="1600" b="1" spc="-133" dirty="0">
                <a:latin typeface="+mn-ea"/>
              </a:rPr>
              <a:t>인 </a:t>
            </a:r>
            <a:r>
              <a:rPr lang="en-US" altLang="ko-KR" sz="1600" b="1" spc="-133" dirty="0">
                <a:latin typeface="+mn-ea"/>
              </a:rPr>
              <a:t>1</a:t>
            </a:r>
            <a:r>
              <a:rPr lang="ko-KR" altLang="en-US" sz="1600" b="1" spc="-133" dirty="0">
                <a:latin typeface="+mn-ea"/>
              </a:rPr>
              <a:t>조 작업 </a:t>
            </a:r>
            <a:r>
              <a:rPr lang="ko-KR" altLang="en-US" sz="1600" b="1" spc="-133" dirty="0" smtClean="0">
                <a:latin typeface="+mn-ea"/>
              </a:rPr>
              <a:t>실시</a:t>
            </a:r>
            <a:endParaRPr lang="en-US" altLang="ko-KR" sz="1600" b="1" spc="-133" dirty="0" smtClean="0">
              <a:latin typeface="+mn-ea"/>
            </a:endParaRPr>
          </a:p>
          <a:p>
            <a:pPr latinLnBrk="0">
              <a:lnSpc>
                <a:spcPts val="25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latin typeface="+mn-ea"/>
              </a:rPr>
              <a:t>  (</a:t>
            </a:r>
            <a:r>
              <a:rPr lang="ko-KR" altLang="en-US" sz="1600" b="1" spc="-133" dirty="0">
                <a:latin typeface="+mn-ea"/>
              </a:rPr>
              <a:t>다른 작업자가 사다리 잡아 균형을 잃어 </a:t>
            </a:r>
            <a:r>
              <a:rPr lang="ko-KR" altLang="en-US" sz="1600" b="1" spc="-133" dirty="0" smtClean="0">
                <a:latin typeface="+mn-ea"/>
              </a:rPr>
              <a:t>넘어지지 </a:t>
            </a:r>
            <a:r>
              <a:rPr lang="ko-KR" altLang="en-US" sz="1600" b="1" spc="-133" dirty="0">
                <a:latin typeface="+mn-ea"/>
              </a:rPr>
              <a:t>않도록 함</a:t>
            </a:r>
            <a:r>
              <a:rPr lang="en-US" altLang="ko-KR" sz="1600" b="1" spc="-133" dirty="0">
                <a:latin typeface="+mn-ea"/>
              </a:rPr>
              <a:t>)</a:t>
            </a:r>
            <a:endParaRPr lang="ko-KR" altLang="en-US" sz="1600" b="1" spc="-133" dirty="0" smtClean="0">
              <a:latin typeface="+mn-ea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7299333" y="1858158"/>
            <a:ext cx="4214842" cy="2643206"/>
          </a:xfrm>
          <a:prstGeom prst="rect">
            <a:avLst/>
          </a:prstGeom>
          <a:noFill/>
          <a:ln w="38100">
            <a:solidFill>
              <a:srgbClr val="D6DC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5" name="그림 14" descr="사례 02-2 A형사다리.jpg"/>
          <p:cNvPicPr>
            <a:picLocks noChangeAspect="1"/>
          </p:cNvPicPr>
          <p:nvPr/>
        </p:nvPicPr>
        <p:blipFill rotWithShape="1">
          <a:blip r:embed="rId4" cstate="print"/>
          <a:srcRect l="61113"/>
          <a:stretch/>
        </p:blipFill>
        <p:spPr>
          <a:xfrm>
            <a:off x="9303785" y="4653930"/>
            <a:ext cx="791250" cy="1643074"/>
          </a:xfrm>
          <a:prstGeom prst="rect">
            <a:avLst/>
          </a:prstGeom>
        </p:spPr>
      </p:pic>
      <p:grpSp>
        <p:nvGrpSpPr>
          <p:cNvPr id="6" name="그룹 15"/>
          <p:cNvGrpSpPr/>
          <p:nvPr/>
        </p:nvGrpSpPr>
        <p:grpSpPr>
          <a:xfrm>
            <a:off x="1584293" y="3429794"/>
            <a:ext cx="1414515" cy="436579"/>
            <a:chOff x="1514438" y="4358488"/>
            <a:chExt cx="1414515" cy="436579"/>
          </a:xfrm>
        </p:grpSpPr>
        <p:pic>
          <p:nvPicPr>
            <p:cNvPr id="17" name="그림 16" descr="사례 발생원인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8"/>
          <p:cNvGrpSpPr/>
          <p:nvPr/>
        </p:nvGrpSpPr>
        <p:grpSpPr>
          <a:xfrm>
            <a:off x="1527100" y="4787116"/>
            <a:ext cx="1414515" cy="419116"/>
            <a:chOff x="1512855" y="4215612"/>
            <a:chExt cx="1414515" cy="419116"/>
          </a:xfrm>
        </p:grpSpPr>
        <p:pic>
          <p:nvPicPr>
            <p:cNvPr id="20" name="그림 19" descr="사례 예방대책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" name="그룹 21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23" name="TextBox 2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5</a:t>
              </a:r>
              <a:endParaRPr lang="ko-KR" altLang="en-US" sz="34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 descr="사례03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13713" y="1858158"/>
            <a:ext cx="3429024" cy="2643206"/>
          </a:xfrm>
          <a:prstGeom prst="rect">
            <a:avLst/>
          </a:prstGeom>
        </p:spPr>
      </p:pic>
      <p:grpSp>
        <p:nvGrpSpPr>
          <p:cNvPr id="2" name="그룹 1"/>
          <p:cNvGrpSpPr/>
          <p:nvPr/>
        </p:nvGrpSpPr>
        <p:grpSpPr>
          <a:xfrm>
            <a:off x="727037" y="1572406"/>
            <a:ext cx="2357454" cy="1103052"/>
            <a:chOff x="727037" y="1572406"/>
            <a:chExt cx="2357454" cy="1103052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280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03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0298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지게차 포크 위에서 </a:t>
              </a:r>
            </a:p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작업 중 떨어짐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68659" y="3432144"/>
            <a:ext cx="4573615" cy="11798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3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  <a:latin typeface="+mn-ea"/>
              </a:rPr>
              <a:t>• 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지게차 주용도 외 사용	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  <a:p>
            <a:pPr marL="144000" indent="-144000" latinLnBrk="0">
              <a:lnSpc>
                <a:spcPts val="23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  <a:latin typeface="+mn-ea"/>
              </a:rPr>
              <a:t>•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 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지게차 무자격자 운행</a:t>
            </a:r>
          </a:p>
          <a:p>
            <a:pPr marL="144000" indent="-144000" latinLnBrk="0">
              <a:lnSpc>
                <a:spcPts val="23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  <a:latin typeface="+mn-ea"/>
              </a:rPr>
              <a:t>•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 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팔레트 위 근로자 탑승 및 탑승상태에서 주행</a:t>
            </a:r>
          </a:p>
          <a:p>
            <a:pPr marL="144000" indent="-144000" latinLnBrk="0">
              <a:lnSpc>
                <a:spcPts val="23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  <a:latin typeface="+mn-ea"/>
              </a:rPr>
              <a:t>•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 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개인보호구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(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안전모 등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)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미착용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0243" y="1786720"/>
            <a:ext cx="4429156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가건물 해체를 위해 지게차 포크에 끼워진 적재 팔레트 위에 탑승하여 </a:t>
            </a:r>
            <a:r>
              <a:rPr lang="ko-KR" altLang="en-US" sz="1600" b="1" spc="-133" dirty="0" err="1" smtClean="0">
                <a:latin typeface="+mn-ea"/>
              </a:rPr>
              <a:t>빗물받이</a:t>
            </a:r>
            <a:r>
              <a:rPr lang="en-US" altLang="ko-KR" sz="1600" b="1" spc="-133" dirty="0" smtClean="0">
                <a:latin typeface="+mn-ea"/>
              </a:rPr>
              <a:t>(3m </a:t>
            </a:r>
            <a:r>
              <a:rPr lang="ko-KR" altLang="en-US" sz="1600" b="1" spc="-133" dirty="0" smtClean="0">
                <a:latin typeface="+mn-ea"/>
              </a:rPr>
              <a:t>높이</a:t>
            </a:r>
            <a:r>
              <a:rPr lang="en-US" altLang="ko-KR" sz="1600" b="1" spc="-133" dirty="0" smtClean="0">
                <a:latin typeface="+mn-ea"/>
              </a:rPr>
              <a:t>) </a:t>
            </a:r>
            <a:r>
              <a:rPr lang="ko-KR" altLang="en-US" sz="1600" b="1" spc="-133" dirty="0" smtClean="0">
                <a:latin typeface="+mn-ea"/>
              </a:rPr>
              <a:t>해체 작업 후 지게차가 후진 중 약 </a:t>
            </a:r>
            <a:r>
              <a:rPr lang="en-US" altLang="ko-KR" sz="1600" b="1" spc="-133" dirty="0" smtClean="0">
                <a:latin typeface="+mn-ea"/>
              </a:rPr>
              <a:t>2m </a:t>
            </a:r>
            <a:r>
              <a:rPr lang="ko-KR" altLang="en-US" sz="1600" b="1" spc="-133" dirty="0" smtClean="0">
                <a:latin typeface="+mn-ea"/>
              </a:rPr>
              <a:t>아래 바닥으로 떨어져 사망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70243" y="4770159"/>
            <a:ext cx="814393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4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비계 등 별도의 안전한 작업발판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고소작업대를 사용하여 작업</a:t>
            </a:r>
          </a:p>
          <a:p>
            <a:pPr marL="144000" indent="-144000" latinLnBrk="0">
              <a:lnSpc>
                <a:spcPts val="24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지게차는 관련법에 따라 적합한 조정면허가 있거나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교육을 이수한 유자격자가 운전</a:t>
            </a:r>
            <a:endParaRPr lang="en-US" altLang="ko-KR" sz="1600" b="1" spc="-133" dirty="0" smtClean="0">
              <a:latin typeface="+mn-ea"/>
            </a:endParaRPr>
          </a:p>
          <a:p>
            <a:pPr marL="144000" indent="-144000" latinLnBrk="0">
              <a:lnSpc>
                <a:spcPts val="24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err="1" smtClean="0">
                <a:latin typeface="+mn-ea"/>
              </a:rPr>
              <a:t>차량계</a:t>
            </a:r>
            <a:r>
              <a:rPr lang="ko-KR" altLang="en-US" sz="1600" b="1" spc="-133" dirty="0" smtClean="0">
                <a:latin typeface="+mn-ea"/>
              </a:rPr>
              <a:t> 하역운반기계 용도 외 사용 금지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8013712" y="1858158"/>
            <a:ext cx="3429024" cy="2643206"/>
          </a:xfrm>
          <a:prstGeom prst="rect">
            <a:avLst/>
          </a:prstGeom>
          <a:noFill/>
          <a:ln w="38100">
            <a:solidFill>
              <a:srgbClr val="D6DC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그룹 14"/>
          <p:cNvGrpSpPr/>
          <p:nvPr/>
        </p:nvGrpSpPr>
        <p:grpSpPr>
          <a:xfrm>
            <a:off x="1512855" y="3429794"/>
            <a:ext cx="1414515" cy="436579"/>
            <a:chOff x="1514438" y="4358488"/>
            <a:chExt cx="1414515" cy="436579"/>
          </a:xfrm>
        </p:grpSpPr>
        <p:pic>
          <p:nvPicPr>
            <p:cNvPr id="16" name="그림 15" descr="사례 발생원인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512855" y="4725190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22" name="TextBox 2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5</a:t>
              </a:r>
              <a:endParaRPr lang="ko-KR" altLang="en-US" sz="34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 descr="사례09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42275" y="1858158"/>
            <a:ext cx="3559110" cy="2667895"/>
          </a:xfrm>
          <a:prstGeom prst="rect">
            <a:avLst/>
          </a:prstGeom>
        </p:spPr>
      </p:pic>
      <p:grpSp>
        <p:nvGrpSpPr>
          <p:cNvPr id="2" name="그룹 1"/>
          <p:cNvGrpSpPr/>
          <p:nvPr/>
        </p:nvGrpSpPr>
        <p:grpSpPr>
          <a:xfrm>
            <a:off x="727037" y="1572406"/>
            <a:ext cx="2357454" cy="1103052"/>
            <a:chOff x="727037" y="1572406"/>
            <a:chExt cx="2357454" cy="1103052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280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04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0298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지게차가 뒤집혀 </a:t>
              </a:r>
            </a:p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운전자 끼임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68660" y="3715546"/>
            <a:ext cx="3857652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4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  <a:latin typeface="+mn-ea"/>
              </a:rPr>
              <a:t>•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 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지게차 포크에 화물적재 시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편하중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발생	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  <a:p>
            <a:pPr marL="144000" indent="-144000" latinLnBrk="0">
              <a:lnSpc>
                <a:spcPts val="24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  <a:latin typeface="+mn-ea"/>
              </a:rPr>
              <a:t>•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 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좌석 안전띠 미착용</a:t>
            </a:r>
          </a:p>
          <a:p>
            <a:pPr marL="144000" indent="-144000" latinLnBrk="0">
              <a:lnSpc>
                <a:spcPts val="24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  <a:latin typeface="+mn-ea"/>
              </a:rPr>
              <a:t>•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 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적격 면허를 가지지 않은 자가 운전 </a:t>
            </a:r>
          </a:p>
          <a:p>
            <a:pPr marL="144000" indent="-144000" latinLnBrk="0">
              <a:lnSpc>
                <a:spcPts val="24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  <a:latin typeface="+mn-ea"/>
              </a:rPr>
              <a:t>•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 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전도방지를 위한 유도자 배치 등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미실시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0243" y="1786720"/>
            <a:ext cx="4429156" cy="18144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4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지게차</a:t>
            </a:r>
            <a:r>
              <a:rPr lang="en-US" altLang="ko-KR" sz="1600" b="1" spc="-133" dirty="0" smtClean="0">
                <a:latin typeface="+mn-ea"/>
              </a:rPr>
              <a:t>(3.5</a:t>
            </a:r>
            <a:r>
              <a:rPr lang="ko-KR" altLang="en-US" sz="1600" b="1" spc="-133" dirty="0" smtClean="0">
                <a:latin typeface="+mn-ea"/>
              </a:rPr>
              <a:t>톤</a:t>
            </a:r>
            <a:r>
              <a:rPr lang="en-US" altLang="ko-KR" sz="1600" b="1" spc="-133" dirty="0" smtClean="0">
                <a:latin typeface="+mn-ea"/>
              </a:rPr>
              <a:t>)</a:t>
            </a:r>
            <a:r>
              <a:rPr lang="ko-KR" altLang="en-US" sz="1600" b="1" spc="-133" dirty="0" smtClean="0">
                <a:latin typeface="+mn-ea"/>
              </a:rPr>
              <a:t>로 마대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황동가루</a:t>
            </a:r>
            <a:r>
              <a:rPr lang="en-US" altLang="ko-KR" sz="1600" b="1" spc="-133" dirty="0" smtClean="0">
                <a:latin typeface="+mn-ea"/>
              </a:rPr>
              <a:t>, 1.2ton)</a:t>
            </a:r>
            <a:r>
              <a:rPr lang="ko-KR" altLang="en-US" sz="1600" b="1" spc="-133" dirty="0" smtClean="0">
                <a:latin typeface="+mn-ea"/>
              </a:rPr>
              <a:t>를 왼쪽 포크에 걸고 운반 중 지게차 오른쪽 앞 바퀴가 황동가루가 쌓여 있는 곳 위로 올라가다 무게중심을 잃고 왼쪽으로 넘어지면서 운전자가 지게차에서 떨어져 넘어지는 지게차의 헤드가드와 바닥 사이에 머리가 끼임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70243" y="5072868"/>
            <a:ext cx="4357718" cy="10002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지게차 화물 적재 시 하중이 편중되지 않도록 적재</a:t>
            </a:r>
          </a:p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지게차 운전자 좌석 안전띠 착용</a:t>
            </a:r>
          </a:p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en-US" altLang="ko-KR" sz="1600" b="1" spc="-133" dirty="0" smtClean="0">
                <a:latin typeface="+mn-ea"/>
              </a:rPr>
              <a:t>3</a:t>
            </a:r>
            <a:r>
              <a:rPr lang="ko-KR" altLang="en-US" sz="1600" b="1" spc="-133" dirty="0" smtClean="0">
                <a:latin typeface="+mn-ea"/>
              </a:rPr>
              <a:t>톤 이상 지게차 조종면허가 있는 자가 운전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942275" y="5072868"/>
            <a:ext cx="3773556" cy="10002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넘어질 우려가 있는 장소에 유도자 배치</a:t>
            </a:r>
          </a:p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err="1">
                <a:latin typeface="+mn-ea"/>
              </a:rPr>
              <a:t>중량물</a:t>
            </a:r>
            <a:r>
              <a:rPr lang="ko-KR" altLang="en-US" sz="1600" b="1" spc="-133" dirty="0">
                <a:latin typeface="+mn-ea"/>
              </a:rPr>
              <a:t> 취급 작업계획서 또는 </a:t>
            </a:r>
            <a:r>
              <a:rPr lang="ko-KR" altLang="en-US" sz="1600" b="1" spc="-133" dirty="0" err="1">
                <a:latin typeface="+mn-ea"/>
              </a:rPr>
              <a:t>차량계</a:t>
            </a:r>
            <a:r>
              <a:rPr lang="ko-KR" altLang="en-US" sz="1600" b="1" spc="-133" dirty="0">
                <a:latin typeface="+mn-ea"/>
              </a:rPr>
              <a:t> 하역운반기계 </a:t>
            </a:r>
            <a:r>
              <a:rPr lang="ko-KR" altLang="en-US" sz="1600" b="1" spc="-133" dirty="0" smtClean="0">
                <a:latin typeface="+mn-ea"/>
              </a:rPr>
              <a:t>작업계획서를 작성 </a:t>
            </a:r>
            <a:r>
              <a:rPr lang="ko-KR" altLang="en-US" sz="1600" b="1" spc="-133" dirty="0">
                <a:latin typeface="+mn-ea"/>
              </a:rPr>
              <a:t>및 교육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7942275" y="1858158"/>
            <a:ext cx="3571900" cy="2643206"/>
          </a:xfrm>
          <a:prstGeom prst="rect">
            <a:avLst/>
          </a:prstGeom>
          <a:noFill/>
          <a:ln w="38100">
            <a:solidFill>
              <a:srgbClr val="D6DC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그룹 15"/>
          <p:cNvGrpSpPr/>
          <p:nvPr/>
        </p:nvGrpSpPr>
        <p:grpSpPr>
          <a:xfrm>
            <a:off x="1441417" y="3715546"/>
            <a:ext cx="1414515" cy="436579"/>
            <a:chOff x="1514438" y="4358488"/>
            <a:chExt cx="1414515" cy="436579"/>
          </a:xfrm>
        </p:grpSpPr>
        <p:pic>
          <p:nvPicPr>
            <p:cNvPr id="17" name="그림 16" descr="사례 발생원인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8"/>
          <p:cNvGrpSpPr/>
          <p:nvPr/>
        </p:nvGrpSpPr>
        <p:grpSpPr>
          <a:xfrm>
            <a:off x="1441417" y="5082380"/>
            <a:ext cx="1414515" cy="419116"/>
            <a:chOff x="1512855" y="4215612"/>
            <a:chExt cx="1414515" cy="419116"/>
          </a:xfrm>
        </p:grpSpPr>
        <p:pic>
          <p:nvPicPr>
            <p:cNvPr id="20" name="그림 19" descr="사례 예방대책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" name="그룹 21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23" name="TextBox 2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5</a:t>
              </a:r>
              <a:endParaRPr lang="ko-KR" altLang="en-US" sz="34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/>
          <p:cNvSpPr/>
          <p:nvPr/>
        </p:nvSpPr>
        <p:spPr>
          <a:xfrm>
            <a:off x="7656523" y="1643844"/>
            <a:ext cx="3857652" cy="4954302"/>
          </a:xfrm>
          <a:prstGeom prst="rect">
            <a:avLst/>
          </a:prstGeom>
          <a:solidFill>
            <a:srgbClr val="33CCC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3441682" y="1572406"/>
            <a:ext cx="378621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 산업현장의 입사근속 기간이 짧은 </a:t>
            </a:r>
            <a:r>
              <a:rPr lang="en-US" altLang="ko-KR" sz="1600" b="1" spc="-133" dirty="0" smtClean="0">
                <a:latin typeface="+mn-ea"/>
              </a:rPr>
              <a:t/>
            </a:r>
            <a:br>
              <a:rPr lang="en-US" altLang="ko-KR" sz="1600" b="1" spc="-133" dirty="0" smtClean="0">
                <a:latin typeface="+mn-ea"/>
              </a:rPr>
            </a:br>
            <a:r>
              <a:rPr lang="en-US" altLang="ko-KR" sz="1600" b="1" spc="-133" dirty="0" smtClean="0">
                <a:latin typeface="+mn-ea"/>
              </a:rPr>
              <a:t>   </a:t>
            </a:r>
            <a:r>
              <a:rPr lang="ko-KR" altLang="en-US" sz="1600" b="1" spc="-133" dirty="0" err="1" smtClean="0">
                <a:latin typeface="+mn-ea"/>
              </a:rPr>
              <a:t>입사자에게서</a:t>
            </a:r>
            <a:r>
              <a:rPr lang="ko-KR" altLang="en-US" sz="1600" b="1" spc="-133" dirty="0" smtClean="0">
                <a:latin typeface="+mn-ea"/>
              </a:rPr>
              <a:t> 산업재해가 </a:t>
            </a:r>
            <a:r>
              <a:rPr lang="en-US" altLang="ko-KR" sz="1600" b="1" spc="-133" dirty="0" smtClean="0">
                <a:latin typeface="+mn-ea"/>
              </a:rPr>
              <a:t> </a:t>
            </a:r>
            <a:r>
              <a:rPr lang="ko-KR" altLang="en-US" sz="1600" b="1" spc="-133" dirty="0" smtClean="0">
                <a:latin typeface="+mn-ea"/>
              </a:rPr>
              <a:t>많이 발생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5599" y="1572406"/>
            <a:ext cx="2428892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02.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신규입사자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재해발생 현황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grpSp>
        <p:nvGrpSpPr>
          <p:cNvPr id="17" name="그룹 16"/>
          <p:cNvGrpSpPr/>
          <p:nvPr/>
        </p:nvGrpSpPr>
        <p:grpSpPr>
          <a:xfrm>
            <a:off x="3441681" y="2643978"/>
            <a:ext cx="4071966" cy="247953"/>
            <a:chOff x="727037" y="1718909"/>
            <a:chExt cx="5199028" cy="282551"/>
          </a:xfrm>
        </p:grpSpPr>
        <p:pic>
          <p:nvPicPr>
            <p:cNvPr id="18" name="그림 17" descr="아이콘 화살표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7037" y="1786720"/>
              <a:ext cx="182871" cy="182870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1058713" y="1718909"/>
              <a:ext cx="4867352" cy="28255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200"/>
                </a:lnSpc>
                <a:buClr>
                  <a:srgbClr val="33CCCC"/>
                </a:buClr>
              </a:pPr>
              <a:r>
                <a:rPr lang="ko-KR" altLang="en-US" sz="1300" b="1" spc="-133" dirty="0" smtClean="0">
                  <a:solidFill>
                    <a:srgbClr val="666699"/>
                  </a:solidFill>
                  <a:latin typeface="+mn-ea"/>
                </a:rPr>
                <a:t>최근 </a:t>
              </a:r>
              <a:r>
                <a:rPr lang="en-US" altLang="ko-KR" sz="1300" b="1" spc="-133" dirty="0" smtClean="0">
                  <a:solidFill>
                    <a:srgbClr val="666699"/>
                  </a:solidFill>
                  <a:latin typeface="+mn-ea"/>
                </a:rPr>
                <a:t>10</a:t>
              </a:r>
              <a:r>
                <a:rPr lang="ko-KR" altLang="en-US" sz="1300" b="1" spc="-133" dirty="0" smtClean="0">
                  <a:solidFill>
                    <a:srgbClr val="666699"/>
                  </a:solidFill>
                  <a:latin typeface="+mn-ea"/>
                </a:rPr>
                <a:t>년간 연도별 사고사망자수</a:t>
              </a:r>
              <a:r>
                <a:rPr lang="en-US" altLang="ko-KR" sz="1300" b="1" spc="-133" dirty="0" smtClean="0">
                  <a:solidFill>
                    <a:srgbClr val="666699"/>
                  </a:solidFill>
                  <a:latin typeface="+mn-ea"/>
                </a:rPr>
                <a:t>/</a:t>
              </a:r>
              <a:r>
                <a:rPr lang="ko-KR" altLang="en-US" sz="1300" b="1" spc="-133" dirty="0" err="1" smtClean="0">
                  <a:solidFill>
                    <a:srgbClr val="666699"/>
                  </a:solidFill>
                  <a:latin typeface="+mn-ea"/>
                </a:rPr>
                <a:t>사고사망만인율</a:t>
              </a:r>
              <a:r>
                <a:rPr lang="en-US" altLang="ko-KR" sz="1300" b="1" spc="-133" dirty="0" smtClean="0">
                  <a:solidFill>
                    <a:srgbClr val="666699"/>
                  </a:solidFill>
                  <a:latin typeface="+mn-ea"/>
                </a:rPr>
                <a:t>/</a:t>
              </a:r>
              <a:r>
                <a:rPr lang="ko-KR" altLang="en-US" sz="1300" b="1" spc="-133" dirty="0" smtClean="0">
                  <a:solidFill>
                    <a:srgbClr val="666699"/>
                  </a:solidFill>
                  <a:latin typeface="+mn-ea"/>
                </a:rPr>
                <a:t>재해율</a:t>
              </a:r>
              <a:endParaRPr lang="en-US" altLang="ko-KR" sz="1300" b="1" spc="-133" dirty="0" smtClean="0">
                <a:solidFill>
                  <a:srgbClr val="666699"/>
                </a:solidFill>
                <a:latin typeface="+mn-ea"/>
              </a:endParaRPr>
            </a:p>
          </p:txBody>
        </p:sp>
      </p:grpSp>
      <p:pic>
        <p:nvPicPr>
          <p:cNvPr id="10" name="그림 9" descr="안전팁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42209" y="1358092"/>
            <a:ext cx="1815074" cy="642942"/>
          </a:xfrm>
          <a:prstGeom prst="rect">
            <a:avLst/>
          </a:prstGeom>
        </p:spPr>
      </p:pic>
      <p:sp>
        <p:nvSpPr>
          <p:cNvPr id="12" name="모서리가 둥근 직사각형 11"/>
          <p:cNvSpPr/>
          <p:nvPr/>
        </p:nvSpPr>
        <p:spPr>
          <a:xfrm>
            <a:off x="8728093" y="1500968"/>
            <a:ext cx="2286016" cy="35719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4F87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7870837" y="2001034"/>
            <a:ext cx="3643338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08000" indent="-108000">
              <a:lnSpc>
                <a:spcPct val="150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400" b="1" spc="-133" dirty="0" smtClean="0">
                <a:latin typeface="+mn-ea"/>
              </a:rPr>
              <a:t>근로자가 업무에 관계되는 건설물 </a:t>
            </a:r>
            <a:r>
              <a:rPr lang="en-US" altLang="ko-KR" sz="1400" b="1" spc="-133" dirty="0" smtClean="0">
                <a:latin typeface="+mn-ea"/>
              </a:rPr>
              <a:t>· </a:t>
            </a:r>
            <a:r>
              <a:rPr lang="ko-KR" altLang="en-US" sz="1400" b="1" spc="-133" dirty="0" smtClean="0">
                <a:latin typeface="+mn-ea"/>
              </a:rPr>
              <a:t>설비 </a:t>
            </a:r>
            <a:r>
              <a:rPr lang="en-US" altLang="ko-KR" sz="1400" b="1" spc="-133" dirty="0" smtClean="0">
                <a:latin typeface="+mn-ea"/>
              </a:rPr>
              <a:t>· </a:t>
            </a:r>
            <a:r>
              <a:rPr lang="ko-KR" altLang="en-US" sz="1400" b="1" spc="-133" dirty="0" smtClean="0">
                <a:latin typeface="+mn-ea"/>
              </a:rPr>
              <a:t>원재료 </a:t>
            </a:r>
            <a:r>
              <a:rPr lang="en-US" altLang="ko-KR" sz="1400" b="1" spc="-133" dirty="0" smtClean="0">
                <a:latin typeface="+mn-ea"/>
              </a:rPr>
              <a:t>· </a:t>
            </a:r>
            <a:r>
              <a:rPr lang="ko-KR" altLang="en-US" sz="1400" b="1" spc="-133" dirty="0" smtClean="0">
                <a:latin typeface="+mn-ea"/>
              </a:rPr>
              <a:t>가스 </a:t>
            </a:r>
            <a:r>
              <a:rPr lang="en-US" altLang="ko-KR" sz="1400" b="1" spc="-133" dirty="0" smtClean="0">
                <a:latin typeface="+mn-ea"/>
              </a:rPr>
              <a:t>· </a:t>
            </a:r>
            <a:r>
              <a:rPr lang="ko-KR" altLang="en-US" sz="1400" b="1" spc="-133" dirty="0" smtClean="0">
                <a:latin typeface="+mn-ea"/>
              </a:rPr>
              <a:t>증기 </a:t>
            </a:r>
            <a:r>
              <a:rPr lang="en-US" altLang="ko-KR" sz="1400" b="1" spc="-133" dirty="0" smtClean="0">
                <a:latin typeface="+mn-ea"/>
              </a:rPr>
              <a:t>· </a:t>
            </a:r>
            <a:r>
              <a:rPr lang="ko-KR" altLang="en-US" sz="1400" b="1" spc="-133" dirty="0" smtClean="0">
                <a:latin typeface="+mn-ea"/>
              </a:rPr>
              <a:t>분진 등에 의하거나 작업 또는 기타 업무에 기인하여 사망 또는 부상하거나 질병에 </a:t>
            </a:r>
            <a:r>
              <a:rPr lang="en-US" altLang="ko-KR" sz="1400" b="1" spc="-133" dirty="0" smtClean="0">
                <a:latin typeface="+mn-ea"/>
              </a:rPr>
              <a:t/>
            </a:r>
            <a:br>
              <a:rPr lang="en-US" altLang="ko-KR" sz="1400" b="1" spc="-133" dirty="0" smtClean="0">
                <a:latin typeface="+mn-ea"/>
              </a:rPr>
            </a:br>
            <a:r>
              <a:rPr lang="ko-KR" altLang="en-US" sz="1400" b="1" spc="-133" dirty="0" smtClean="0">
                <a:latin typeface="+mn-ea"/>
              </a:rPr>
              <a:t>걸리는 것</a:t>
            </a:r>
            <a:endParaRPr lang="en-US" altLang="ko-KR" sz="1400" b="1" spc="-133" dirty="0" smtClean="0">
              <a:latin typeface="+mn-e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156721" y="1465029"/>
            <a:ext cx="1643074" cy="3216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latin typeface="+mj-ea"/>
                <a:ea typeface="+mj-ea"/>
              </a:rPr>
              <a:t>산업재해의 정의</a:t>
            </a:r>
            <a:endParaRPr lang="ko-KR" altLang="en-US" sz="1600" b="1" spc="-133" dirty="0">
              <a:latin typeface="+mj-ea"/>
              <a:ea typeface="+mj-ea"/>
            </a:endParaRPr>
          </a:p>
        </p:txBody>
      </p:sp>
      <p:grpSp>
        <p:nvGrpSpPr>
          <p:cNvPr id="22" name="그룹 21"/>
          <p:cNvGrpSpPr/>
          <p:nvPr/>
        </p:nvGrpSpPr>
        <p:grpSpPr>
          <a:xfrm>
            <a:off x="869913" y="286522"/>
            <a:ext cx="8143932" cy="877163"/>
            <a:chOff x="869913" y="286522"/>
            <a:chExt cx="8143932" cy="877163"/>
          </a:xfrm>
        </p:grpSpPr>
        <p:sp>
          <p:nvSpPr>
            <p:cNvPr id="24" name="TextBox 23"/>
            <p:cNvSpPr txBox="1"/>
            <p:nvPr/>
          </p:nvSpPr>
          <p:spPr>
            <a:xfrm>
              <a:off x="2798739" y="286522"/>
              <a:ext cx="714380" cy="8771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ct val="150000"/>
                </a:lnSpc>
              </a:pPr>
              <a:r>
                <a:rPr lang="en-US" altLang="ko-KR" sz="3800" b="1" kern="1200" spc="-133" dirty="0" smtClean="0">
                  <a:solidFill>
                    <a:schemeClr val="bg1"/>
                  </a:solidFill>
                  <a:latin typeface="+mj-ea"/>
                  <a:ea typeface="+mn-ea"/>
                  <a:cs typeface="+mn-cs"/>
                </a:rPr>
                <a:t>1</a:t>
              </a:r>
              <a:endParaRPr lang="ko-KR" altLang="en-US" sz="3800" b="1" kern="1200" spc="-133" dirty="0">
                <a:solidFill>
                  <a:schemeClr val="bg1"/>
                </a:solidFill>
                <a:latin typeface="+mj-ea"/>
                <a:ea typeface="+mn-ea"/>
                <a:cs typeface="+mn-cs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798871" y="429398"/>
              <a:ext cx="5214974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신규 입사자의 직장생활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69913" y="429398"/>
              <a:ext cx="1428760" cy="487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aphicFrame>
        <p:nvGraphicFramePr>
          <p:cNvPr id="35" name="차트 34"/>
          <p:cNvGraphicFramePr>
            <a:graphicFrameLocks/>
          </p:cNvGraphicFramePr>
          <p:nvPr>
            <p:extLst/>
          </p:nvPr>
        </p:nvGraphicFramePr>
        <p:xfrm>
          <a:off x="8317135" y="2898827"/>
          <a:ext cx="3528392" cy="21871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6" name="차트 35"/>
          <p:cNvGraphicFramePr>
            <a:graphicFrameLocks/>
          </p:cNvGraphicFramePr>
          <p:nvPr>
            <p:extLst/>
          </p:nvPr>
        </p:nvGraphicFramePr>
        <p:xfrm>
          <a:off x="7020991" y="4056658"/>
          <a:ext cx="4867513" cy="2654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1" name="차트 20"/>
          <p:cNvGraphicFramePr>
            <a:graphicFrameLocks/>
          </p:cNvGraphicFramePr>
          <p:nvPr>
            <p:extLst/>
          </p:nvPr>
        </p:nvGraphicFramePr>
        <p:xfrm>
          <a:off x="3119909" y="2997746"/>
          <a:ext cx="4536614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092953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 descr="사례14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70139" y="1858158"/>
            <a:ext cx="3515751" cy="2428892"/>
          </a:xfrm>
          <a:prstGeom prst="rect">
            <a:avLst/>
          </a:prstGeom>
        </p:spPr>
      </p:pic>
      <p:grpSp>
        <p:nvGrpSpPr>
          <p:cNvPr id="2" name="그룹 1"/>
          <p:cNvGrpSpPr/>
          <p:nvPr/>
        </p:nvGrpSpPr>
        <p:grpSpPr>
          <a:xfrm>
            <a:off x="727037" y="1572406"/>
            <a:ext cx="2357454" cy="1103052"/>
            <a:chOff x="727037" y="1572406"/>
            <a:chExt cx="2357454" cy="1103052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280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05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0298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지게차 운행 중 </a:t>
              </a:r>
            </a:p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부딪힘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68659" y="3072604"/>
            <a:ext cx="4787929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5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보행 통로가 확보되지 않아 지게차 운행통로로 작업자 통행</a:t>
            </a:r>
          </a:p>
          <a:p>
            <a:pPr marL="144000" indent="-144000" latinLnBrk="0">
              <a:lnSpc>
                <a:spcPts val="25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err="1">
                <a:solidFill>
                  <a:srgbClr val="0070C0"/>
                </a:solidFill>
                <a:latin typeface="+mn-ea"/>
              </a:rPr>
              <a:t>중량물</a:t>
            </a:r>
            <a:r>
              <a:rPr lang="ko-KR" altLang="en-US" sz="1600" b="1" spc="-133" dirty="0">
                <a:solidFill>
                  <a:srgbClr val="0070C0"/>
                </a:solidFill>
                <a:latin typeface="+mn-ea"/>
              </a:rPr>
              <a:t> 취급 작업계획서 또는 </a:t>
            </a:r>
            <a:r>
              <a:rPr lang="ko-KR" altLang="en-US" sz="1600" b="1" spc="-133" dirty="0" err="1">
                <a:solidFill>
                  <a:srgbClr val="0070C0"/>
                </a:solidFill>
                <a:latin typeface="+mn-ea"/>
              </a:rPr>
              <a:t>차량계</a:t>
            </a:r>
            <a:r>
              <a:rPr lang="ko-KR" altLang="en-US" sz="1600" b="1" spc="-133" dirty="0">
                <a:solidFill>
                  <a:srgbClr val="0070C0"/>
                </a:solidFill>
                <a:latin typeface="+mn-ea"/>
              </a:rPr>
              <a:t> 하역운반기계 작업계획서를 수립하지 않고 작업을 수행함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0243" y="1786720"/>
            <a:ext cx="457203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8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원부자재 창고 내에서 적재된 제품을 순회 </a:t>
            </a:r>
            <a:r>
              <a:rPr lang="en-US" altLang="ko-KR" sz="1600" b="1" spc="-133" dirty="0" smtClean="0">
                <a:latin typeface="+mn-ea"/>
              </a:rPr>
              <a:t>· </a:t>
            </a:r>
            <a:r>
              <a:rPr lang="ko-KR" altLang="en-US" sz="1600" b="1" spc="-133" dirty="0" smtClean="0">
                <a:latin typeface="+mn-ea"/>
              </a:rPr>
              <a:t>점검하던 중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작업장 내에 운행 중인 지게차에 충돌하여 사망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8085151" y="1858158"/>
            <a:ext cx="3429024" cy="2428892"/>
          </a:xfrm>
          <a:prstGeom prst="rect">
            <a:avLst/>
          </a:prstGeom>
          <a:noFill/>
          <a:ln w="38100">
            <a:solidFill>
              <a:srgbClr val="D6DC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3374991" y="4644240"/>
            <a:ext cx="8353498" cy="16671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>
                <a:latin typeface="+mn-ea"/>
              </a:rPr>
              <a:t>작업장 내에는 근로자가 안전하게 이동 및 통행할 수 있도록 지게차 이동통로와 근로자 보행통로를 분리 확보하고 </a:t>
            </a:r>
            <a:r>
              <a:rPr lang="ko-KR" altLang="en-US" sz="1600" b="1" spc="-133" dirty="0" smtClean="0">
                <a:latin typeface="+mn-ea"/>
              </a:rPr>
              <a:t>구획</a:t>
            </a:r>
            <a:endParaRPr lang="ko-KR" altLang="en-US" sz="1600" b="1" spc="-133" dirty="0">
              <a:latin typeface="+mn-ea"/>
            </a:endParaRPr>
          </a:p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지게차 전조등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err="1" smtClean="0">
                <a:latin typeface="+mn-ea"/>
              </a:rPr>
              <a:t>후미등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err="1" smtClean="0">
                <a:latin typeface="+mn-ea"/>
              </a:rPr>
              <a:t>후방경보음</a:t>
            </a:r>
            <a:r>
              <a:rPr lang="ko-KR" altLang="en-US" sz="1600" b="1" spc="-133" dirty="0" smtClean="0">
                <a:latin typeface="+mn-ea"/>
              </a:rPr>
              <a:t> 등 지게차 안전장치 기능 정상 유지 관리</a:t>
            </a:r>
          </a:p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err="1" smtClean="0">
                <a:latin typeface="+mn-ea"/>
              </a:rPr>
              <a:t>차량계</a:t>
            </a:r>
            <a:r>
              <a:rPr lang="ko-KR" altLang="en-US" sz="1600" b="1" spc="-133" dirty="0" smtClean="0">
                <a:latin typeface="+mn-ea"/>
              </a:rPr>
              <a:t> 하역운반기계 등을 사용하여 작업을 하는 때에는 운행경로 등을 포함한 작업계획을 세우고 근로자에게 주지</a:t>
            </a:r>
          </a:p>
        </p:txBody>
      </p:sp>
      <p:grpSp>
        <p:nvGrpSpPr>
          <p:cNvPr id="6" name="그룹 14"/>
          <p:cNvGrpSpPr/>
          <p:nvPr/>
        </p:nvGrpSpPr>
        <p:grpSpPr>
          <a:xfrm>
            <a:off x="1584293" y="3072604"/>
            <a:ext cx="1414515" cy="436579"/>
            <a:chOff x="1514438" y="4358488"/>
            <a:chExt cx="1414515" cy="436579"/>
          </a:xfrm>
        </p:grpSpPr>
        <p:pic>
          <p:nvPicPr>
            <p:cNvPr id="16" name="그림 15" descr="사례 발생원인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527100" y="4644240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1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22" name="TextBox 2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5</a:t>
              </a:r>
              <a:endParaRPr lang="ko-KR" altLang="en-US" sz="34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655995" y="2001034"/>
            <a:ext cx="7429552" cy="3214710"/>
          </a:xfrm>
          <a:prstGeom prst="rect">
            <a:avLst/>
          </a:prstGeom>
          <a:solidFill>
            <a:srgbClr val="33CCC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2"/>
          <p:cNvGrpSpPr/>
          <p:nvPr/>
        </p:nvGrpSpPr>
        <p:grpSpPr>
          <a:xfrm>
            <a:off x="4441813" y="1715282"/>
            <a:ext cx="5143536" cy="642942"/>
            <a:chOff x="4799003" y="1572406"/>
            <a:chExt cx="5143536" cy="642942"/>
          </a:xfrm>
        </p:grpSpPr>
        <p:pic>
          <p:nvPicPr>
            <p:cNvPr id="4" name="그림 3" descr="안전팁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99003" y="1572406"/>
              <a:ext cx="1815074" cy="642942"/>
            </a:xfrm>
            <a:prstGeom prst="rect">
              <a:avLst/>
            </a:prstGeom>
          </p:spPr>
        </p:pic>
        <p:sp>
          <p:nvSpPr>
            <p:cNvPr id="5" name="모서리가 둥근 직사각형 4"/>
            <p:cNvSpPr/>
            <p:nvPr/>
          </p:nvSpPr>
          <p:spPr>
            <a:xfrm>
              <a:off x="6084887" y="1715282"/>
              <a:ext cx="2500330" cy="35719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rgbClr val="4F87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370639" y="1703140"/>
              <a:ext cx="3571900" cy="3216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ct val="150000"/>
                </a:lnSpc>
              </a:pPr>
              <a:r>
                <a:rPr lang="ko-KR" altLang="en-US" sz="1600" b="1" spc="-133" dirty="0" smtClean="0">
                  <a:latin typeface="+mj-ea"/>
                  <a:ea typeface="+mj-ea"/>
                </a:rPr>
                <a:t>지게차 이것만은 확인</a:t>
              </a:r>
              <a:r>
                <a:rPr lang="en-US" altLang="ko-KR" sz="1600" b="1" spc="-133" dirty="0" smtClean="0">
                  <a:latin typeface="+mj-ea"/>
                  <a:ea typeface="+mj-ea"/>
                </a:rPr>
                <a:t>!</a:t>
              </a:r>
              <a:endParaRPr lang="ko-KR" altLang="en-US" sz="1600" b="1" spc="-133" dirty="0">
                <a:latin typeface="+mj-ea"/>
                <a:ea typeface="+mj-ea"/>
              </a:endParaRPr>
            </a:p>
          </p:txBody>
        </p:sp>
      </p:grpSp>
      <p:pic>
        <p:nvPicPr>
          <p:cNvPr id="9" name="그림 8" descr="57 지게차작업 확인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70375" y="2858290"/>
            <a:ext cx="6143668" cy="1802497"/>
          </a:xfrm>
          <a:prstGeom prst="rect">
            <a:avLst/>
          </a:prstGeom>
        </p:spPr>
      </p:pic>
      <p:grpSp>
        <p:nvGrpSpPr>
          <p:cNvPr id="7" name="그룹 7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10" name="TextBox 9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5</a:t>
              </a:r>
              <a:endParaRPr lang="ko-KR" altLang="en-US" sz="34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 descr="사례05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70837" y="1858158"/>
            <a:ext cx="3571900" cy="2428892"/>
          </a:xfrm>
          <a:prstGeom prst="rect">
            <a:avLst/>
          </a:prstGeom>
        </p:spPr>
      </p:pic>
      <p:grpSp>
        <p:nvGrpSpPr>
          <p:cNvPr id="2" name="그룹 1"/>
          <p:cNvGrpSpPr/>
          <p:nvPr/>
        </p:nvGrpSpPr>
        <p:grpSpPr>
          <a:xfrm>
            <a:off x="727037" y="1572406"/>
            <a:ext cx="2357454" cy="1103052"/>
            <a:chOff x="727037" y="1572406"/>
            <a:chExt cx="2357454" cy="1103052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280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06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0298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컨베이어 하부 청소 중 </a:t>
              </a:r>
            </a:p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끼임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68659" y="3932210"/>
            <a:ext cx="4573615" cy="9263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5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컨베이어 가동 중 주변 청소작업</a:t>
            </a:r>
          </a:p>
          <a:p>
            <a:pPr marL="144000" indent="-144000" latinLnBrk="0">
              <a:lnSpc>
                <a:spcPts val="25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벨트컨베이어 회전축 방호덮개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미설치</a:t>
            </a:r>
            <a:endParaRPr lang="ko-KR" altLang="en-US" sz="1600" b="1" spc="-133" dirty="0" smtClean="0">
              <a:solidFill>
                <a:srgbClr val="0070C0"/>
              </a:solidFill>
              <a:latin typeface="+mn-ea"/>
            </a:endParaRPr>
          </a:p>
          <a:p>
            <a:pPr marL="144000" indent="-144000" latinLnBrk="0">
              <a:lnSpc>
                <a:spcPts val="25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비상정지장치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미설치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0243" y="1786720"/>
            <a:ext cx="4429156" cy="19107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4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원석 파쇄 작업장에서 골재 운반용 벨트 컨베이어 하부에 쌓여 있는 </a:t>
            </a:r>
            <a:r>
              <a:rPr lang="ko-KR" altLang="en-US" sz="1600" b="1" spc="-133" dirty="0" err="1" smtClean="0">
                <a:latin typeface="+mn-ea"/>
              </a:rPr>
              <a:t>세골재를</a:t>
            </a:r>
            <a:r>
              <a:rPr lang="ko-KR" altLang="en-US" sz="1600" b="1" spc="-133" dirty="0" smtClean="0">
                <a:latin typeface="+mn-ea"/>
              </a:rPr>
              <a:t> 고무래를 이용하여 제거하는 과정에서 컨베이어 벨트와 안내롤러 사이에 작업자의 왼팔과 고무래가 말려 들어가 사망</a:t>
            </a:r>
          </a:p>
          <a:p>
            <a:pPr marL="144000" indent="-144000" latinLnBrk="0">
              <a:lnSpc>
                <a:spcPts val="2400"/>
              </a:lnSpc>
              <a:spcAft>
                <a:spcPts val="500"/>
              </a:spcAft>
              <a:buClr>
                <a:srgbClr val="33CCCC"/>
              </a:buClr>
            </a:pPr>
            <a:r>
              <a:rPr lang="en-US" altLang="ko-KR" sz="1400" b="1" spc="-133" dirty="0" smtClean="0">
                <a:latin typeface="+mn-ea"/>
              </a:rPr>
              <a:t>   ※ </a:t>
            </a:r>
            <a:r>
              <a:rPr lang="ko-KR" altLang="en-US" sz="1400" b="1" spc="-133" dirty="0" smtClean="0">
                <a:latin typeface="+mn-ea"/>
              </a:rPr>
              <a:t>고무래 </a:t>
            </a:r>
            <a:r>
              <a:rPr lang="en-US" altLang="ko-KR" sz="1400" b="1" spc="-133" dirty="0" smtClean="0">
                <a:latin typeface="+mn-ea"/>
              </a:rPr>
              <a:t>: </a:t>
            </a:r>
            <a:r>
              <a:rPr lang="ko-KR" altLang="en-US" sz="1400" b="1" spc="-133" dirty="0" smtClean="0">
                <a:latin typeface="+mn-ea"/>
              </a:rPr>
              <a:t>논이나 밭의 흙을 고르거나 또는 곡식을 모으거나 </a:t>
            </a:r>
            <a:r>
              <a:rPr lang="en-US" altLang="ko-KR" sz="1400" b="1" spc="-133" dirty="0" smtClean="0">
                <a:latin typeface="+mn-ea"/>
              </a:rPr>
              <a:t/>
            </a:r>
            <a:br>
              <a:rPr lang="en-US" altLang="ko-KR" sz="1400" b="1" spc="-133" dirty="0" smtClean="0">
                <a:latin typeface="+mn-ea"/>
              </a:rPr>
            </a:br>
            <a:r>
              <a:rPr lang="en-US" altLang="ko-KR" sz="1400" b="1" spc="-133" dirty="0" smtClean="0">
                <a:latin typeface="+mn-ea"/>
              </a:rPr>
              <a:t>                 </a:t>
            </a:r>
            <a:r>
              <a:rPr lang="ko-KR" altLang="en-US" sz="1400" b="1" spc="-133" dirty="0" smtClean="0">
                <a:latin typeface="+mn-ea"/>
              </a:rPr>
              <a:t>펴는데 쓰는 연장 </a:t>
            </a:r>
            <a:endParaRPr lang="en-US" altLang="ko-KR" sz="1400" b="1" spc="-133" dirty="0" smtClean="0">
              <a:latin typeface="+mn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74991" y="5072868"/>
            <a:ext cx="8143932" cy="10321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8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반드시 운전정지 후 작업</a:t>
            </a:r>
          </a:p>
          <a:p>
            <a:pPr marL="144000" indent="-144000" latinLnBrk="0">
              <a:lnSpc>
                <a:spcPts val="28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회전축에 방호덮개 설치</a:t>
            </a:r>
          </a:p>
          <a:p>
            <a:pPr marL="144000" indent="-144000" latinLnBrk="0">
              <a:lnSpc>
                <a:spcPts val="28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latin typeface="+mn-ea"/>
              </a:rPr>
              <a:t>   - </a:t>
            </a:r>
            <a:r>
              <a:rPr lang="ko-KR" altLang="en-US" sz="1600" b="1" spc="-133" dirty="0" smtClean="0">
                <a:latin typeface="+mn-ea"/>
              </a:rPr>
              <a:t>컨베이어 라인에 비상시 즉시 운전을 정지시킬 수 있는 </a:t>
            </a:r>
            <a:r>
              <a:rPr lang="ko-KR" altLang="en-US" sz="1600" b="1" spc="-133" dirty="0" err="1" smtClean="0">
                <a:latin typeface="+mn-ea"/>
              </a:rPr>
              <a:t>로프식</a:t>
            </a:r>
            <a:r>
              <a:rPr lang="ko-KR" altLang="en-US" sz="1600" b="1" spc="-133" dirty="0" smtClean="0">
                <a:latin typeface="+mn-ea"/>
              </a:rPr>
              <a:t> 비상정지 장치 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7870837" y="1858158"/>
            <a:ext cx="3571899" cy="2428892"/>
          </a:xfrm>
          <a:prstGeom prst="rect">
            <a:avLst/>
          </a:prstGeom>
          <a:noFill/>
          <a:ln w="38100">
            <a:solidFill>
              <a:srgbClr val="D6DC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5" name="그림 14" descr="사례05-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70837" y="4429926"/>
            <a:ext cx="1925196" cy="1293920"/>
          </a:xfrm>
          <a:prstGeom prst="rect">
            <a:avLst/>
          </a:prstGeom>
        </p:spPr>
      </p:pic>
      <p:grpSp>
        <p:nvGrpSpPr>
          <p:cNvPr id="6" name="그룹 15"/>
          <p:cNvGrpSpPr/>
          <p:nvPr/>
        </p:nvGrpSpPr>
        <p:grpSpPr>
          <a:xfrm>
            <a:off x="1514438" y="3929860"/>
            <a:ext cx="1414515" cy="436579"/>
            <a:chOff x="1514438" y="4358488"/>
            <a:chExt cx="1414515" cy="436579"/>
          </a:xfrm>
        </p:grpSpPr>
        <p:pic>
          <p:nvPicPr>
            <p:cNvPr id="17" name="그림 16" descr="사례 발생원인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8"/>
          <p:cNvGrpSpPr/>
          <p:nvPr/>
        </p:nvGrpSpPr>
        <p:grpSpPr>
          <a:xfrm>
            <a:off x="1512855" y="5144306"/>
            <a:ext cx="1414515" cy="419116"/>
            <a:chOff x="1512855" y="5144306"/>
            <a:chExt cx="1414515" cy="419116"/>
          </a:xfrm>
        </p:grpSpPr>
        <p:pic>
          <p:nvPicPr>
            <p:cNvPr id="20" name="그림 19" descr="사례 예방대책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12855" y="5144306"/>
              <a:ext cx="1414515" cy="419116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2012921" y="5144306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" name="그룹 21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23" name="TextBox 2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5</a:t>
              </a:r>
              <a:endParaRPr lang="ko-KR" altLang="en-US" sz="34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 descr="사례06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70837" y="1858158"/>
            <a:ext cx="3643338" cy="2607835"/>
          </a:xfrm>
          <a:prstGeom prst="rect">
            <a:avLst/>
          </a:prstGeom>
        </p:spPr>
      </p:pic>
      <p:grpSp>
        <p:nvGrpSpPr>
          <p:cNvPr id="2" name="그룹 1"/>
          <p:cNvGrpSpPr/>
          <p:nvPr/>
        </p:nvGrpSpPr>
        <p:grpSpPr>
          <a:xfrm>
            <a:off x="727037" y="1572406"/>
            <a:ext cx="2357454" cy="1103052"/>
            <a:chOff x="727037" y="1572406"/>
            <a:chExt cx="2357454" cy="1103052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280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07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0298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err="1" smtClean="0">
                  <a:solidFill>
                    <a:srgbClr val="666699"/>
                  </a:solidFill>
                </a:rPr>
                <a:t>혼합기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 회전 </a:t>
              </a:r>
              <a:r>
                <a:rPr lang="ko-KR" altLang="en-US" sz="1500" b="1" spc="-133" dirty="0" err="1" smtClean="0">
                  <a:solidFill>
                    <a:srgbClr val="666699"/>
                  </a:solidFill>
                </a:rPr>
                <a:t>교반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 날개와 </a:t>
              </a:r>
            </a:p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err="1" smtClean="0">
                  <a:solidFill>
                    <a:srgbClr val="666699"/>
                  </a:solidFill>
                </a:rPr>
                <a:t>혼합기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 본체에 끼임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3368660" y="4215612"/>
            <a:ext cx="3857652" cy="10002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반죽 작업 후 내용물을 꺼낼 때 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/>
            </a:r>
            <a:b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</a:b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기계를 정지하지 않고 운전 상태에서 작업</a:t>
            </a:r>
          </a:p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혼합기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덮개 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미설치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70243" y="1786720"/>
            <a:ext cx="4429156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원재료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앙금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계란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우유 등</a:t>
            </a:r>
            <a:r>
              <a:rPr lang="en-US" altLang="ko-KR" sz="1600" b="1" spc="-133" dirty="0" smtClean="0">
                <a:latin typeface="+mn-ea"/>
              </a:rPr>
              <a:t>)</a:t>
            </a:r>
            <a:r>
              <a:rPr lang="ko-KR" altLang="en-US" sz="1600" b="1" spc="-133" dirty="0" smtClean="0">
                <a:latin typeface="+mn-ea"/>
              </a:rPr>
              <a:t>를 </a:t>
            </a:r>
            <a:r>
              <a:rPr lang="ko-KR" altLang="en-US" sz="1600" b="1" spc="-133" dirty="0" err="1" smtClean="0">
                <a:latin typeface="+mn-ea"/>
              </a:rPr>
              <a:t>혼합기에</a:t>
            </a:r>
            <a:r>
              <a:rPr lang="ko-KR" altLang="en-US" sz="1600" b="1" spc="-133" dirty="0" smtClean="0">
                <a:latin typeface="+mn-ea"/>
              </a:rPr>
              <a:t> 투입 후 </a:t>
            </a:r>
            <a:r>
              <a:rPr lang="ko-KR" altLang="en-US" sz="1600" b="1" spc="-133" dirty="0" err="1" smtClean="0">
                <a:latin typeface="+mn-ea"/>
              </a:rPr>
              <a:t>혼합기로</a:t>
            </a:r>
            <a:r>
              <a:rPr lang="ko-KR" altLang="en-US" sz="1600" b="1" spc="-133" dirty="0" smtClean="0">
                <a:latin typeface="+mn-ea"/>
              </a:rPr>
              <a:t> 섞어 반죽 작업을 완료하고 </a:t>
            </a:r>
            <a:r>
              <a:rPr lang="ko-KR" altLang="en-US" sz="1600" b="1" spc="-133" dirty="0" err="1" smtClean="0">
                <a:latin typeface="+mn-ea"/>
              </a:rPr>
              <a:t>혼합기</a:t>
            </a:r>
            <a:r>
              <a:rPr lang="ko-KR" altLang="en-US" sz="1600" b="1" spc="-133" dirty="0" smtClean="0">
                <a:latin typeface="+mn-ea"/>
              </a:rPr>
              <a:t> 내부에 있던 내용물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완성된 반죽</a:t>
            </a:r>
            <a:r>
              <a:rPr lang="en-US" altLang="ko-KR" sz="1600" b="1" spc="-133" dirty="0" smtClean="0">
                <a:latin typeface="+mn-ea"/>
              </a:rPr>
              <a:t>)</a:t>
            </a:r>
            <a:r>
              <a:rPr lang="ko-KR" altLang="en-US" sz="1600" b="1" spc="-133" dirty="0" smtClean="0">
                <a:latin typeface="+mn-ea"/>
              </a:rPr>
              <a:t>을 주걱으로 꺼내는 과정에서 작동 중인 혼합기의 </a:t>
            </a:r>
            <a:r>
              <a:rPr lang="en-US" altLang="ko-KR" sz="1600" b="1" spc="-133" dirty="0" smtClean="0">
                <a:latin typeface="+mn-ea"/>
              </a:rPr>
              <a:t/>
            </a:r>
            <a:br>
              <a:rPr lang="en-US" altLang="ko-KR" sz="1600" b="1" spc="-133" dirty="0" smtClean="0">
                <a:latin typeface="+mn-ea"/>
              </a:rPr>
            </a:br>
            <a:r>
              <a:rPr lang="ko-KR" altLang="en-US" sz="1600" b="1" spc="-133" dirty="0" smtClean="0">
                <a:latin typeface="+mn-ea"/>
              </a:rPr>
              <a:t>회전 </a:t>
            </a:r>
            <a:r>
              <a:rPr lang="ko-KR" altLang="en-US" sz="1600" b="1" spc="-133" dirty="0" err="1" smtClean="0">
                <a:latin typeface="+mn-ea"/>
              </a:rPr>
              <a:t>교반</a:t>
            </a:r>
            <a:r>
              <a:rPr lang="ko-KR" altLang="en-US" sz="1600" b="1" spc="-133" dirty="0" smtClean="0">
                <a:latin typeface="+mn-ea"/>
              </a:rPr>
              <a:t> 날과 본체 사이에 </a:t>
            </a:r>
            <a:r>
              <a:rPr lang="en-US" altLang="ko-KR" sz="1600" b="1" spc="-133" dirty="0" smtClean="0">
                <a:latin typeface="+mn-ea"/>
              </a:rPr>
              <a:t/>
            </a:r>
            <a:br>
              <a:rPr lang="en-US" altLang="ko-KR" sz="1600" b="1" spc="-133" dirty="0" smtClean="0">
                <a:latin typeface="+mn-ea"/>
              </a:rPr>
            </a:br>
            <a:r>
              <a:rPr lang="ko-KR" altLang="en-US" sz="1600" b="1" spc="-133" dirty="0" smtClean="0">
                <a:latin typeface="+mn-ea"/>
              </a:rPr>
              <a:t>몸이 끼여 사망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70243" y="5358620"/>
            <a:ext cx="8475284" cy="7309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6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err="1" smtClean="0">
                <a:latin typeface="+mn-ea"/>
              </a:rPr>
              <a:t>혼합기</a:t>
            </a:r>
            <a:r>
              <a:rPr lang="ko-KR" altLang="en-US" sz="1600" b="1" spc="-133" dirty="0" smtClean="0">
                <a:latin typeface="+mn-ea"/>
              </a:rPr>
              <a:t> 운전정지 후 작업 </a:t>
            </a:r>
          </a:p>
          <a:p>
            <a:pPr marL="144000" indent="-144000" latinLnBrk="0">
              <a:lnSpc>
                <a:spcPts val="26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err="1" smtClean="0">
                <a:latin typeface="+mn-ea"/>
              </a:rPr>
              <a:t>혼합기</a:t>
            </a:r>
            <a:r>
              <a:rPr lang="ko-KR" altLang="en-US" sz="1600" b="1" spc="-133" dirty="0" smtClean="0">
                <a:latin typeface="+mn-ea"/>
              </a:rPr>
              <a:t> 상부에 덮개 설치하고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err="1">
                <a:latin typeface="+mn-ea"/>
              </a:rPr>
              <a:t>혼합기</a:t>
            </a:r>
            <a:r>
              <a:rPr lang="ko-KR" altLang="en-US" sz="1600" b="1" spc="-133" dirty="0">
                <a:latin typeface="+mn-ea"/>
              </a:rPr>
              <a:t> 덮개가 열리면 구동모터의 전원이 차단되도록 연동장치 설치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7870837" y="1858158"/>
            <a:ext cx="3643338" cy="2643206"/>
          </a:xfrm>
          <a:prstGeom prst="rect">
            <a:avLst/>
          </a:prstGeom>
          <a:noFill/>
          <a:ln w="38100">
            <a:solidFill>
              <a:srgbClr val="D6DC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6" name="그림 15" descr="사례06-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84953" y="3001166"/>
            <a:ext cx="1154974" cy="1500198"/>
          </a:xfrm>
          <a:prstGeom prst="rect">
            <a:avLst/>
          </a:prstGeom>
        </p:spPr>
      </p:pic>
      <p:grpSp>
        <p:nvGrpSpPr>
          <p:cNvPr id="6" name="그룹 16"/>
          <p:cNvGrpSpPr/>
          <p:nvPr/>
        </p:nvGrpSpPr>
        <p:grpSpPr>
          <a:xfrm>
            <a:off x="1514438" y="4215612"/>
            <a:ext cx="1414515" cy="436579"/>
            <a:chOff x="1514438" y="4358488"/>
            <a:chExt cx="1414515" cy="436579"/>
          </a:xfrm>
        </p:grpSpPr>
        <p:pic>
          <p:nvPicPr>
            <p:cNvPr id="18" name="그림 17" descr="사례 발생원인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7" name="그룹 19"/>
          <p:cNvGrpSpPr/>
          <p:nvPr/>
        </p:nvGrpSpPr>
        <p:grpSpPr>
          <a:xfrm>
            <a:off x="1512855" y="5368132"/>
            <a:ext cx="1414515" cy="419116"/>
            <a:chOff x="1512855" y="4215612"/>
            <a:chExt cx="1414515" cy="419116"/>
          </a:xfrm>
        </p:grpSpPr>
        <p:pic>
          <p:nvPicPr>
            <p:cNvPr id="21" name="그림 20" descr="사례 예방대책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9" name="그룹 22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24" name="TextBox 23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5" name="직사각형 24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5</a:t>
              </a:r>
              <a:endParaRPr lang="ko-KR" altLang="en-US" sz="3400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 descr="사례07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70837" y="1858158"/>
            <a:ext cx="3591870" cy="2732638"/>
          </a:xfrm>
          <a:prstGeom prst="rect">
            <a:avLst/>
          </a:prstGeom>
        </p:spPr>
      </p:pic>
      <p:grpSp>
        <p:nvGrpSpPr>
          <p:cNvPr id="2" name="그룹 1"/>
          <p:cNvGrpSpPr/>
          <p:nvPr/>
        </p:nvGrpSpPr>
        <p:grpSpPr>
          <a:xfrm>
            <a:off x="727037" y="1572406"/>
            <a:ext cx="2357454" cy="1103052"/>
            <a:chOff x="727037" y="1572406"/>
            <a:chExt cx="2357454" cy="1103052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280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08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0298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믹서기 내부 청소작업 중 </a:t>
              </a:r>
              <a:endParaRPr lang="en-US" altLang="ko-KR" sz="1500" b="1" spc="-133" dirty="0" smtClean="0">
                <a:solidFill>
                  <a:srgbClr val="666699"/>
                </a:solidFill>
              </a:endParaRPr>
            </a:p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회전 날에 말림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68659" y="2933819"/>
            <a:ext cx="4573615" cy="15675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5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수리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·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점검 등의 작업 시 안전조치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미실시</a:t>
            </a:r>
            <a:endParaRPr lang="ko-KR" altLang="en-US" sz="1600" b="1" spc="-133" dirty="0" smtClean="0">
              <a:solidFill>
                <a:srgbClr val="0070C0"/>
              </a:solidFill>
              <a:latin typeface="+mn-ea"/>
            </a:endParaRPr>
          </a:p>
          <a:p>
            <a:pPr marL="144000" indent="-144000" latinLnBrk="0">
              <a:lnSpc>
                <a:spcPts val="25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   -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기동장치에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잠금장치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또는 표지판을 설치하지 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/>
            </a:r>
            <a:b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</a:b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  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않아 타작업자에 의한 오작동 유발</a:t>
            </a:r>
          </a:p>
          <a:p>
            <a:pPr marL="144000" indent="-144000" latinLnBrk="0">
              <a:lnSpc>
                <a:spcPts val="25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   - 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믹서기 기동스위치 설치 위치 부적절</a:t>
            </a:r>
          </a:p>
          <a:p>
            <a:pPr marL="144000" indent="-144000" latinLnBrk="0">
              <a:lnSpc>
                <a:spcPts val="25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냉각믹서기 커버 연동장치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(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인터록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)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고장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0243" y="1786720"/>
            <a:ext cx="4429156" cy="9263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5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err="1" smtClean="0">
                <a:latin typeface="+mn-ea"/>
              </a:rPr>
              <a:t>배합실</a:t>
            </a:r>
            <a:r>
              <a:rPr lang="ko-KR" altLang="en-US" sz="1600" b="1" spc="-133" dirty="0" smtClean="0">
                <a:latin typeface="+mn-ea"/>
              </a:rPr>
              <a:t> </a:t>
            </a:r>
            <a:r>
              <a:rPr lang="ko-KR" altLang="en-US" sz="1600" b="1" spc="-133" dirty="0" err="1" smtClean="0">
                <a:latin typeface="+mn-ea"/>
              </a:rPr>
              <a:t>쿨링믹서기</a:t>
            </a:r>
            <a:r>
              <a:rPr lang="ko-KR" altLang="en-US" sz="1600" b="1" spc="-133" dirty="0" smtClean="0">
                <a:latin typeface="+mn-ea"/>
              </a:rPr>
              <a:t> 내부 청소작업 중 타작업자가 스위치를 조작하여 믹서기가 불시 가동되며 </a:t>
            </a:r>
            <a:r>
              <a:rPr lang="ko-KR" altLang="en-US" sz="1600" b="1" spc="-133" dirty="0" err="1" smtClean="0">
                <a:latin typeface="+mn-ea"/>
              </a:rPr>
              <a:t>회전날에</a:t>
            </a:r>
            <a:r>
              <a:rPr lang="ko-KR" altLang="en-US" sz="1600" b="1" spc="-133" dirty="0" smtClean="0">
                <a:latin typeface="+mn-ea"/>
              </a:rPr>
              <a:t> 협착되어 사망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74991" y="4644240"/>
            <a:ext cx="8143932" cy="19236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5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수리 </a:t>
            </a:r>
            <a:r>
              <a:rPr lang="en-US" altLang="ko-KR" sz="1600" b="1" spc="-133" dirty="0" smtClean="0">
                <a:latin typeface="+mn-ea"/>
              </a:rPr>
              <a:t>· </a:t>
            </a:r>
            <a:r>
              <a:rPr lang="ko-KR" altLang="en-US" sz="1600" b="1" spc="-133" dirty="0" smtClean="0">
                <a:latin typeface="+mn-ea"/>
              </a:rPr>
              <a:t>점검 </a:t>
            </a:r>
            <a:r>
              <a:rPr lang="en-US" altLang="ko-KR" sz="1600" b="1" spc="-133" dirty="0" smtClean="0">
                <a:latin typeface="+mn-ea"/>
              </a:rPr>
              <a:t>· </a:t>
            </a:r>
            <a:r>
              <a:rPr lang="ko-KR" altLang="en-US" sz="1600" b="1" spc="-133" dirty="0" smtClean="0">
                <a:latin typeface="+mn-ea"/>
              </a:rPr>
              <a:t>청소 등의 작업 시 안전조치 실시</a:t>
            </a:r>
          </a:p>
          <a:p>
            <a:pPr marL="144000" indent="-144000" latinLnBrk="0">
              <a:lnSpc>
                <a:spcPts val="25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latin typeface="+mn-ea"/>
              </a:rPr>
              <a:t>  -  </a:t>
            </a:r>
            <a:r>
              <a:rPr lang="ko-KR" altLang="en-US" sz="1600" b="1" spc="-133" dirty="0" smtClean="0">
                <a:latin typeface="+mn-ea"/>
              </a:rPr>
              <a:t>기계설비의 수리 </a:t>
            </a:r>
            <a:r>
              <a:rPr lang="en-US" altLang="ko-KR" sz="1600" b="1" spc="-133" dirty="0" smtClean="0">
                <a:latin typeface="+mn-ea"/>
              </a:rPr>
              <a:t>· </a:t>
            </a:r>
            <a:r>
              <a:rPr lang="ko-KR" altLang="en-US" sz="1600" b="1" spc="-133" dirty="0" smtClean="0">
                <a:latin typeface="+mn-ea"/>
              </a:rPr>
              <a:t>점검 시에는 설비 전원을 차단하고 수리 </a:t>
            </a:r>
            <a:r>
              <a:rPr lang="en-US" altLang="ko-KR" sz="1600" b="1" spc="-133" dirty="0" smtClean="0">
                <a:latin typeface="+mn-ea"/>
              </a:rPr>
              <a:t>· </a:t>
            </a:r>
            <a:r>
              <a:rPr lang="ko-KR" altLang="en-US" sz="1600" b="1" spc="-133" dirty="0" smtClean="0">
                <a:latin typeface="+mn-ea"/>
              </a:rPr>
              <a:t>점검 실시</a:t>
            </a:r>
          </a:p>
          <a:p>
            <a:pPr marL="144000" indent="-144000" latinLnBrk="0">
              <a:lnSpc>
                <a:spcPts val="25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latin typeface="+mn-ea"/>
              </a:rPr>
              <a:t>  -  </a:t>
            </a:r>
            <a:r>
              <a:rPr lang="ko-KR" altLang="en-US" sz="1600" b="1" spc="-133" dirty="0" smtClean="0">
                <a:latin typeface="+mn-ea"/>
              </a:rPr>
              <a:t>정비 </a:t>
            </a:r>
            <a:r>
              <a:rPr lang="en-US" altLang="ko-KR" sz="1600" b="1" spc="-133" dirty="0" smtClean="0">
                <a:latin typeface="+mn-ea"/>
              </a:rPr>
              <a:t>· </a:t>
            </a:r>
            <a:r>
              <a:rPr lang="ko-KR" altLang="en-US" sz="1600" b="1" spc="-133" dirty="0" smtClean="0">
                <a:latin typeface="+mn-ea"/>
              </a:rPr>
              <a:t>보수를 위한 설비 전원 차단 시에는 기동장치에 </a:t>
            </a:r>
            <a:r>
              <a:rPr lang="ko-KR" altLang="en-US" sz="1600" b="1" spc="-133" dirty="0" err="1" smtClean="0">
                <a:latin typeface="+mn-ea"/>
              </a:rPr>
              <a:t>잠금장치</a:t>
            </a:r>
            <a:r>
              <a:rPr lang="en-US" altLang="ko-KR" sz="1600" b="1" spc="-133" dirty="0" smtClean="0">
                <a:latin typeface="+mn-ea"/>
              </a:rPr>
              <a:t>, “</a:t>
            </a:r>
            <a:r>
              <a:rPr lang="ko-KR" altLang="en-US" sz="1600" b="1" spc="-133" dirty="0" smtClean="0">
                <a:latin typeface="+mn-ea"/>
              </a:rPr>
              <a:t>청소 중” 표지판 설치</a:t>
            </a:r>
          </a:p>
          <a:p>
            <a:pPr marL="144000" indent="-144000" latinLnBrk="0">
              <a:lnSpc>
                <a:spcPts val="25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latin typeface="+mn-ea"/>
              </a:rPr>
              <a:t>  -  </a:t>
            </a:r>
            <a:r>
              <a:rPr lang="ko-KR" altLang="en-US" sz="1600" b="1" spc="-133" dirty="0">
                <a:latin typeface="+mn-ea"/>
              </a:rPr>
              <a:t>믹서기 인접한 위치에 전원을 차단할 수 있는 비상정지 스위치 </a:t>
            </a:r>
            <a:r>
              <a:rPr lang="ko-KR" altLang="en-US" sz="1600" b="1" spc="-133" dirty="0" smtClean="0">
                <a:latin typeface="+mn-ea"/>
              </a:rPr>
              <a:t>설치</a:t>
            </a:r>
            <a:endParaRPr lang="ko-KR" altLang="en-US" sz="1600" b="1" spc="-133" dirty="0">
              <a:latin typeface="+mn-ea"/>
            </a:endParaRPr>
          </a:p>
          <a:p>
            <a:pPr marL="144000" indent="-144000" latinLnBrk="0">
              <a:lnSpc>
                <a:spcPts val="25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믹서기의 커버 개방 시 믹서기가 동작되지 않도록 연동장치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err="1" smtClean="0">
                <a:latin typeface="+mn-ea"/>
              </a:rPr>
              <a:t>인터록</a:t>
            </a:r>
            <a:r>
              <a:rPr lang="en-US" altLang="ko-KR" sz="1600" b="1" spc="-133" dirty="0" smtClean="0">
                <a:latin typeface="+mn-ea"/>
              </a:rPr>
              <a:t>)</a:t>
            </a:r>
            <a:r>
              <a:rPr lang="ko-KR" altLang="en-US" sz="1600" b="1" spc="-133" dirty="0" smtClean="0">
                <a:latin typeface="+mn-ea"/>
              </a:rPr>
              <a:t>를 설치하고 정상작동을 위한 주기적 점검 실시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7942275" y="1858158"/>
            <a:ext cx="3500461" cy="2714644"/>
          </a:xfrm>
          <a:prstGeom prst="rect">
            <a:avLst/>
          </a:prstGeom>
          <a:noFill/>
          <a:ln w="38100">
            <a:solidFill>
              <a:srgbClr val="D6DC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그룹 14"/>
          <p:cNvGrpSpPr/>
          <p:nvPr/>
        </p:nvGrpSpPr>
        <p:grpSpPr>
          <a:xfrm>
            <a:off x="1655731" y="2929728"/>
            <a:ext cx="1414515" cy="436579"/>
            <a:chOff x="1514438" y="4358488"/>
            <a:chExt cx="1414515" cy="436579"/>
          </a:xfrm>
        </p:grpSpPr>
        <p:pic>
          <p:nvPicPr>
            <p:cNvPr id="16" name="그림 15" descr="사례 발생원인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598538" y="4653752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22" name="TextBox 2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5</a:t>
              </a:r>
              <a:endParaRPr lang="ko-KR" altLang="en-US" sz="34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 descr="사례08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42275" y="1918295"/>
            <a:ext cx="3538224" cy="2583069"/>
          </a:xfrm>
          <a:prstGeom prst="rect">
            <a:avLst/>
          </a:prstGeom>
        </p:spPr>
      </p:pic>
      <p:grpSp>
        <p:nvGrpSpPr>
          <p:cNvPr id="2" name="그룹 1"/>
          <p:cNvGrpSpPr/>
          <p:nvPr/>
        </p:nvGrpSpPr>
        <p:grpSpPr>
          <a:xfrm>
            <a:off x="727037" y="1572406"/>
            <a:ext cx="2357454" cy="1103052"/>
            <a:chOff x="727037" y="1572406"/>
            <a:chExt cx="2357454" cy="1103052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280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09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0298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이물질 제거 중 </a:t>
              </a:r>
            </a:p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롤러 사이에 손 끼임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68660" y="3429794"/>
            <a:ext cx="3857652" cy="12950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정비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청소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급유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검사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수리 등의 작업 시 기계의 운전을 정지하지 않고 작업을 수행</a:t>
            </a:r>
          </a:p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롤러에 부착된 이물질을 제거하기 위하여 방호덮개를 제거하고 작업을 실시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0243" y="1786720"/>
            <a:ext cx="4429156" cy="10603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롤러 사이에서 인쇄 품질을 확인하는 작업을 하던 중 이물질을 발견하여 이를 제거하려다 손이 롤러 사이에 끼임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01739" y="5072868"/>
            <a:ext cx="8143932" cy="13336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이물질 제거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정비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청소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급유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검사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수리의 작업 시 기계의 운전 정지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err="1" smtClean="0">
                <a:latin typeface="+mn-ea"/>
              </a:rPr>
              <a:t>잠금장치</a:t>
            </a:r>
            <a:r>
              <a:rPr lang="ko-KR" altLang="en-US" sz="1600" b="1" spc="-133" dirty="0" smtClean="0">
                <a:latin typeface="+mn-ea"/>
              </a:rPr>
              <a:t> 설치</a:t>
            </a:r>
            <a:r>
              <a:rPr lang="en-US" altLang="ko-KR" sz="1600" b="1" spc="-133" dirty="0" smtClean="0">
                <a:latin typeface="+mn-ea"/>
              </a:rPr>
              <a:t> </a:t>
            </a:r>
          </a:p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잠금 표시를 하고 그 열쇠를 별도로 관리하거나 표지판을 설치하는 등 방호조치 실시</a:t>
            </a:r>
          </a:p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>
                <a:latin typeface="+mn-ea"/>
              </a:rPr>
              <a:t>롤러와 롤러 사이는 </a:t>
            </a:r>
            <a:r>
              <a:rPr lang="ko-KR" altLang="en-US" sz="1600" b="1" spc="-133" dirty="0" err="1">
                <a:latin typeface="+mn-ea"/>
              </a:rPr>
              <a:t>끼임점이</a:t>
            </a:r>
            <a:r>
              <a:rPr lang="ko-KR" altLang="en-US" sz="1600" b="1" spc="-133" dirty="0">
                <a:latin typeface="+mn-ea"/>
              </a:rPr>
              <a:t> 형성되므로 방호덮개 </a:t>
            </a:r>
            <a:r>
              <a:rPr lang="ko-KR" altLang="en-US" sz="1600" b="1" spc="-133" dirty="0" smtClean="0">
                <a:latin typeface="+mn-ea"/>
              </a:rPr>
              <a:t>부착</a:t>
            </a:r>
            <a:endParaRPr lang="en-US" altLang="ko-KR" sz="1600" b="1" spc="-133" dirty="0" smtClean="0">
              <a:latin typeface="+mn-ea"/>
            </a:endParaRPr>
          </a:p>
          <a:p>
            <a:pPr latinLnBrk="0">
              <a:lnSpc>
                <a:spcPts val="2600"/>
              </a:lnSpc>
              <a:buClr>
                <a:srgbClr val="33CCCC"/>
              </a:buClr>
            </a:pPr>
            <a:r>
              <a:rPr lang="en-US" altLang="ko-KR" sz="1600" b="1" spc="-133" dirty="0">
                <a:latin typeface="+mn-ea"/>
              </a:rPr>
              <a:t> </a:t>
            </a:r>
            <a:r>
              <a:rPr lang="en-US" altLang="ko-KR" sz="1600" b="1" spc="-133" dirty="0" smtClean="0">
                <a:latin typeface="+mn-ea"/>
              </a:rPr>
              <a:t>  (</a:t>
            </a:r>
            <a:r>
              <a:rPr lang="ko-KR" altLang="en-US" sz="1600" b="1" spc="-133" dirty="0">
                <a:latin typeface="+mn-ea"/>
              </a:rPr>
              <a:t>이물질이 유입되지 않는 작업 환경을 조성</a:t>
            </a:r>
            <a:r>
              <a:rPr lang="en-US" altLang="ko-KR" sz="1600" b="1" spc="-133" dirty="0">
                <a:latin typeface="+mn-ea"/>
              </a:rPr>
              <a:t>)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7870837" y="1858158"/>
            <a:ext cx="3643338" cy="2643206"/>
          </a:xfrm>
          <a:prstGeom prst="rect">
            <a:avLst/>
          </a:prstGeom>
          <a:noFill/>
          <a:ln w="38100">
            <a:solidFill>
              <a:srgbClr val="D6DC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그룹 14"/>
          <p:cNvGrpSpPr/>
          <p:nvPr/>
        </p:nvGrpSpPr>
        <p:grpSpPr>
          <a:xfrm>
            <a:off x="1512855" y="3429794"/>
            <a:ext cx="1414515" cy="436579"/>
            <a:chOff x="1514438" y="4358488"/>
            <a:chExt cx="1414515" cy="436579"/>
          </a:xfrm>
        </p:grpSpPr>
        <p:pic>
          <p:nvPicPr>
            <p:cNvPr id="16" name="그림 15" descr="사례 발생원인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512855" y="5072868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22" name="TextBox 2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5</a:t>
              </a:r>
              <a:endParaRPr lang="ko-KR" altLang="en-US" sz="34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사례10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04905" y="1858159"/>
            <a:ext cx="3184288" cy="2714644"/>
          </a:xfrm>
          <a:prstGeom prst="rect">
            <a:avLst/>
          </a:prstGeom>
        </p:spPr>
      </p:pic>
      <p:grpSp>
        <p:nvGrpSpPr>
          <p:cNvPr id="2" name="그룹 2"/>
          <p:cNvGrpSpPr/>
          <p:nvPr/>
        </p:nvGrpSpPr>
        <p:grpSpPr>
          <a:xfrm>
            <a:off x="727037" y="1572406"/>
            <a:ext cx="2357454" cy="1141267"/>
            <a:chOff x="727037" y="1572406"/>
            <a:chExt cx="2357454" cy="1141267"/>
          </a:xfrm>
        </p:grpSpPr>
        <p:pic>
          <p:nvPicPr>
            <p:cNvPr id="4" name="그림 3" descr="사례 아이콘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1584293" y="1601557"/>
              <a:ext cx="714380" cy="3280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10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98475" y="2072472"/>
              <a:ext cx="2286016" cy="64120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회전하는 드릴 날에 </a:t>
              </a:r>
            </a:p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스카프가 말림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3368659" y="3715546"/>
            <a:ext cx="4787929" cy="6057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5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>
                <a:solidFill>
                  <a:srgbClr val="0070C0"/>
                </a:solidFill>
                <a:latin typeface="+mn-ea"/>
              </a:rPr>
              <a:t>추운 날씨에 스카프를 착용한 상태에서 탁상용 </a:t>
            </a:r>
            <a:r>
              <a:rPr lang="ko-KR" altLang="en-US" sz="1600" b="1" spc="-133" dirty="0" err="1">
                <a:solidFill>
                  <a:srgbClr val="0070C0"/>
                </a:solidFill>
                <a:latin typeface="+mn-ea"/>
              </a:rPr>
              <a:t>드릴기</a:t>
            </a:r>
            <a:r>
              <a:rPr lang="ko-KR" altLang="en-US" sz="1600" b="1" spc="-133" dirty="0">
                <a:solidFill>
                  <a:srgbClr val="0070C0"/>
                </a:solidFill>
                <a:latin typeface="+mn-ea"/>
              </a:rPr>
              <a:t> 사용  작업 실시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70243" y="1786720"/>
            <a:ext cx="4429156" cy="10321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8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탁상용 </a:t>
            </a:r>
            <a:r>
              <a:rPr lang="ko-KR" altLang="en-US" sz="1600" b="1" spc="-133" dirty="0" err="1" smtClean="0">
                <a:latin typeface="+mn-ea"/>
              </a:rPr>
              <a:t>드릴기를</a:t>
            </a:r>
            <a:r>
              <a:rPr lang="ko-KR" altLang="en-US" sz="1600" b="1" spc="-133" dirty="0" smtClean="0">
                <a:latin typeface="+mn-ea"/>
              </a:rPr>
              <a:t> 사용하여 금속부품에 구멍을 뚫는 작업 중 작업자가 착용한 스카프가 </a:t>
            </a:r>
            <a:r>
              <a:rPr lang="ko-KR" altLang="en-US" sz="1600" b="1" spc="-133" dirty="0" err="1" smtClean="0">
                <a:latin typeface="+mn-ea"/>
              </a:rPr>
              <a:t>드릴기</a:t>
            </a:r>
            <a:r>
              <a:rPr lang="ko-KR" altLang="en-US" sz="1600" b="1" spc="-133" dirty="0" smtClean="0">
                <a:latin typeface="+mn-ea"/>
              </a:rPr>
              <a:t> 날에 말려 들어가면서 목이 졸려 질식 사망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8442341" y="1858158"/>
            <a:ext cx="3071834" cy="2714644"/>
          </a:xfrm>
          <a:prstGeom prst="rect">
            <a:avLst/>
          </a:prstGeom>
          <a:noFill/>
          <a:ln w="38100">
            <a:solidFill>
              <a:srgbClr val="D6DC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3370243" y="5072868"/>
            <a:ext cx="5572164" cy="666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몸에 밀착되는 작업복 등 올바른 복장 착용</a:t>
            </a:r>
          </a:p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드릴 날 방호덮개 설치 </a:t>
            </a:r>
          </a:p>
        </p:txBody>
      </p:sp>
      <p:grpSp>
        <p:nvGrpSpPr>
          <p:cNvPr id="3" name="그룹 15"/>
          <p:cNvGrpSpPr/>
          <p:nvPr/>
        </p:nvGrpSpPr>
        <p:grpSpPr>
          <a:xfrm>
            <a:off x="1512855" y="3715546"/>
            <a:ext cx="1414515" cy="436579"/>
            <a:chOff x="1514438" y="4358488"/>
            <a:chExt cx="1414515" cy="436579"/>
          </a:xfrm>
        </p:grpSpPr>
        <p:pic>
          <p:nvPicPr>
            <p:cNvPr id="17" name="그림 16" descr="사례 발생원인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7" name="그룹 18"/>
          <p:cNvGrpSpPr/>
          <p:nvPr/>
        </p:nvGrpSpPr>
        <p:grpSpPr>
          <a:xfrm>
            <a:off x="1512855" y="5082380"/>
            <a:ext cx="1414515" cy="419116"/>
            <a:chOff x="1512855" y="4215612"/>
            <a:chExt cx="1414515" cy="419116"/>
          </a:xfrm>
        </p:grpSpPr>
        <p:pic>
          <p:nvPicPr>
            <p:cNvPr id="20" name="그림 19" descr="사례 예방대책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9" name="그룹 21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23" name="TextBox 2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5</a:t>
              </a:r>
              <a:endParaRPr lang="ko-KR" altLang="en-US" sz="34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655995" y="2001034"/>
            <a:ext cx="7429552" cy="3214710"/>
          </a:xfrm>
          <a:prstGeom prst="rect">
            <a:avLst/>
          </a:prstGeom>
          <a:solidFill>
            <a:srgbClr val="33CCC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2"/>
          <p:cNvGrpSpPr/>
          <p:nvPr/>
        </p:nvGrpSpPr>
        <p:grpSpPr>
          <a:xfrm>
            <a:off x="4441813" y="1715282"/>
            <a:ext cx="5143536" cy="642942"/>
            <a:chOff x="4799003" y="1572406"/>
            <a:chExt cx="5143536" cy="642942"/>
          </a:xfrm>
        </p:grpSpPr>
        <p:pic>
          <p:nvPicPr>
            <p:cNvPr id="4" name="그림 3" descr="안전팁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99003" y="1572406"/>
              <a:ext cx="1815074" cy="642942"/>
            </a:xfrm>
            <a:prstGeom prst="rect">
              <a:avLst/>
            </a:prstGeom>
          </p:spPr>
        </p:pic>
        <p:sp>
          <p:nvSpPr>
            <p:cNvPr id="5" name="모서리가 둥근 직사각형 4"/>
            <p:cNvSpPr/>
            <p:nvPr/>
          </p:nvSpPr>
          <p:spPr>
            <a:xfrm>
              <a:off x="6084887" y="1715282"/>
              <a:ext cx="3643338" cy="35719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rgbClr val="4F87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370639" y="1703140"/>
              <a:ext cx="3571900" cy="3216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ct val="150000"/>
                </a:lnSpc>
              </a:pPr>
              <a:r>
                <a:rPr lang="ko-KR" altLang="en-US" sz="1600" b="1" spc="-133" dirty="0" smtClean="0">
                  <a:latin typeface="+mj-ea"/>
                  <a:ea typeface="+mj-ea"/>
                </a:rPr>
                <a:t>끼임 재해 이것만은 확인 </a:t>
              </a:r>
              <a:r>
                <a:rPr lang="en-US" altLang="ko-KR" sz="1600" b="1" spc="-133" dirty="0" smtClean="0">
                  <a:latin typeface="+mj-ea"/>
                  <a:ea typeface="+mj-ea"/>
                </a:rPr>
                <a:t>!</a:t>
              </a:r>
              <a:endParaRPr lang="ko-KR" altLang="en-US" sz="1600" b="1" spc="-133" dirty="0">
                <a:latin typeface="+mj-ea"/>
                <a:ea typeface="+mj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4370375" y="2643976"/>
            <a:ext cx="5143536" cy="18210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  <a:spcAft>
                <a:spcPts val="1000"/>
              </a:spcAft>
              <a:buClr>
                <a:srgbClr val="666699"/>
              </a:buClr>
            </a:pPr>
            <a:r>
              <a:rPr lang="ko-KR" altLang="en-US" sz="1600" b="1" spc="-133" dirty="0" err="1" smtClean="0">
                <a:latin typeface="+mn-ea"/>
              </a:rPr>
              <a:t>정비ㆍ점검ㆍ수리ㆍ청소</a:t>
            </a:r>
            <a:r>
              <a:rPr lang="ko-KR" altLang="en-US" sz="1600" b="1" spc="-133" dirty="0" smtClean="0">
                <a:latin typeface="+mn-ea"/>
              </a:rPr>
              <a:t> 등의 작업 시 반드시 </a:t>
            </a:r>
          </a:p>
          <a:p>
            <a:pPr>
              <a:lnSpc>
                <a:spcPts val="2800"/>
              </a:lnSpc>
              <a:spcAft>
                <a:spcPts val="1000"/>
              </a:spcAft>
              <a:buClr>
                <a:srgbClr val="666699"/>
              </a:buClr>
            </a:pPr>
            <a:r>
              <a:rPr lang="ko-KR" altLang="en-US" sz="1600" b="1" spc="-133" dirty="0" smtClean="0">
                <a:solidFill>
                  <a:srgbClr val="33CCCC"/>
                </a:solidFill>
                <a:latin typeface="+mn-ea"/>
              </a:rPr>
              <a:t>❶</a:t>
            </a:r>
            <a:r>
              <a:rPr lang="ko-KR" altLang="en-US" sz="1600" b="1" spc="-133" dirty="0" smtClean="0">
                <a:latin typeface="+mn-ea"/>
              </a:rPr>
              <a:t>  기계의 운전을 정지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전원 차단</a:t>
            </a:r>
            <a:r>
              <a:rPr lang="en-US" altLang="ko-KR" sz="1600" b="1" spc="-133" dirty="0" smtClean="0">
                <a:latin typeface="+mn-ea"/>
              </a:rPr>
              <a:t>)</a:t>
            </a:r>
            <a:r>
              <a:rPr lang="ko-KR" altLang="en-US" sz="1600" b="1" spc="-133" dirty="0" smtClean="0">
                <a:latin typeface="+mn-ea"/>
              </a:rPr>
              <a:t>하고</a:t>
            </a:r>
            <a:r>
              <a:rPr lang="en-US" altLang="ko-KR" sz="1600" b="1" spc="-133" dirty="0" smtClean="0">
                <a:latin typeface="+mn-ea"/>
              </a:rPr>
              <a:t>, </a:t>
            </a:r>
          </a:p>
          <a:p>
            <a:pPr>
              <a:lnSpc>
                <a:spcPts val="2800"/>
              </a:lnSpc>
              <a:spcAft>
                <a:spcPts val="1000"/>
              </a:spcAft>
              <a:buClr>
                <a:srgbClr val="666699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  <a:latin typeface="+mn-ea"/>
              </a:rPr>
              <a:t>❷</a:t>
            </a:r>
            <a:r>
              <a:rPr lang="en-US" altLang="ko-KR" sz="1600" b="1" spc="-133" dirty="0" smtClean="0">
                <a:latin typeface="+mn-ea"/>
              </a:rPr>
              <a:t>  </a:t>
            </a:r>
            <a:r>
              <a:rPr lang="ko-KR" altLang="en-US" sz="1600" b="1" spc="-133" dirty="0" smtClean="0">
                <a:latin typeface="+mn-ea"/>
              </a:rPr>
              <a:t>기동스위치 키</a:t>
            </a:r>
            <a:r>
              <a:rPr lang="en-US" altLang="ko-KR" sz="1600" b="1" spc="-133" dirty="0" smtClean="0">
                <a:latin typeface="+mn-ea"/>
              </a:rPr>
              <a:t>(Key)</a:t>
            </a:r>
            <a:r>
              <a:rPr lang="ko-KR" altLang="en-US" sz="1600" b="1" spc="-133" dirty="0" smtClean="0">
                <a:latin typeface="+mn-ea"/>
              </a:rPr>
              <a:t>를 별도 보관하거나 </a:t>
            </a:r>
          </a:p>
          <a:p>
            <a:pPr>
              <a:lnSpc>
                <a:spcPts val="2800"/>
              </a:lnSpc>
              <a:spcAft>
                <a:spcPts val="1000"/>
              </a:spcAft>
              <a:buClr>
                <a:srgbClr val="666699"/>
              </a:buClr>
            </a:pPr>
            <a:r>
              <a:rPr lang="ko-KR" altLang="en-US" sz="1600" b="1" spc="-133" dirty="0" smtClean="0">
                <a:solidFill>
                  <a:srgbClr val="33CCCC"/>
                </a:solidFill>
                <a:latin typeface="+mn-ea"/>
              </a:rPr>
              <a:t>❸</a:t>
            </a:r>
            <a:r>
              <a:rPr lang="ko-KR" altLang="en-US" sz="1600" b="1" spc="-133" dirty="0" smtClean="0">
                <a:latin typeface="+mn-ea"/>
              </a:rPr>
              <a:t>  조작금지 표지판을 설치한 후 작업 실시</a:t>
            </a:r>
            <a:endParaRPr lang="en-US" altLang="ko-KR" sz="1600" b="1" spc="-133" dirty="0" smtClean="0">
              <a:latin typeface="+mn-ea"/>
            </a:endParaRPr>
          </a:p>
        </p:txBody>
      </p:sp>
      <p:pic>
        <p:nvPicPr>
          <p:cNvPr id="8" name="그림 7" descr="49 삽화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42341" y="2858290"/>
            <a:ext cx="2597053" cy="1785950"/>
          </a:xfrm>
          <a:prstGeom prst="rect">
            <a:avLst/>
          </a:prstGeom>
        </p:spPr>
      </p:pic>
      <p:grpSp>
        <p:nvGrpSpPr>
          <p:cNvPr id="9" name="그룹 8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10" name="TextBox 9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5</a:t>
              </a:r>
              <a:endParaRPr lang="ko-KR" altLang="en-US" sz="34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 descr="사례11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06553" y="1858158"/>
            <a:ext cx="3507621" cy="2714644"/>
          </a:xfrm>
          <a:prstGeom prst="rect">
            <a:avLst/>
          </a:prstGeom>
        </p:spPr>
      </p:pic>
      <p:grpSp>
        <p:nvGrpSpPr>
          <p:cNvPr id="2" name="그룹 1"/>
          <p:cNvGrpSpPr/>
          <p:nvPr/>
        </p:nvGrpSpPr>
        <p:grpSpPr>
          <a:xfrm>
            <a:off x="727037" y="1572406"/>
            <a:ext cx="2357454" cy="1103052"/>
            <a:chOff x="727037" y="1572406"/>
            <a:chExt cx="2357454" cy="1103052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280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11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0298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탁상용 </a:t>
              </a:r>
              <a:r>
                <a:rPr lang="ko-KR" altLang="en-US" sz="1500" b="1" spc="-133" dirty="0" err="1" smtClean="0">
                  <a:solidFill>
                    <a:srgbClr val="666699"/>
                  </a:solidFill>
                </a:rPr>
                <a:t>연삭기로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 작업 중 </a:t>
              </a:r>
            </a:p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깨진 </a:t>
              </a:r>
              <a:r>
                <a:rPr lang="ko-KR" altLang="en-US" sz="1500" b="1" spc="-133" dirty="0" err="1" smtClean="0">
                  <a:solidFill>
                    <a:srgbClr val="666699"/>
                  </a:solidFill>
                </a:rPr>
                <a:t>연삭숫돌에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 맞음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68659" y="3001166"/>
            <a:ext cx="4787929" cy="19236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5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연삭숫돌의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최고 사용회전속도를 초과하여 사용 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: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측정치 회전속도 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2,554RPM</a:t>
            </a:r>
          </a:p>
          <a:p>
            <a:pPr marL="144000" indent="-144000" latinLnBrk="0">
              <a:lnSpc>
                <a:spcPts val="2500"/>
              </a:lnSpc>
              <a:buClr>
                <a:srgbClr val="33CCCC"/>
              </a:buClr>
            </a:pPr>
            <a:r>
              <a:rPr lang="en-US" altLang="ko-KR" sz="1400" b="1" spc="-133" dirty="0" smtClean="0">
                <a:latin typeface="+mn-ea"/>
              </a:rPr>
              <a:t>    ※ </a:t>
            </a:r>
            <a:r>
              <a:rPr lang="ko-KR" altLang="en-US" sz="1400" b="1" spc="-133" dirty="0" err="1" smtClean="0">
                <a:latin typeface="+mn-ea"/>
              </a:rPr>
              <a:t>연삭숫돌</a:t>
            </a:r>
            <a:r>
              <a:rPr lang="ko-KR" altLang="en-US" sz="1400" b="1" spc="-133" dirty="0" smtClean="0">
                <a:latin typeface="+mn-ea"/>
              </a:rPr>
              <a:t> </a:t>
            </a:r>
            <a:r>
              <a:rPr lang="en-US" altLang="ko-KR" sz="1400" b="1" spc="-133" dirty="0" smtClean="0">
                <a:latin typeface="+mn-ea"/>
              </a:rPr>
              <a:t>: </a:t>
            </a:r>
            <a:r>
              <a:rPr lang="ko-KR" altLang="en-US" sz="1400" b="1" spc="-133" dirty="0" smtClean="0">
                <a:latin typeface="+mn-ea"/>
              </a:rPr>
              <a:t>지름 </a:t>
            </a:r>
            <a:r>
              <a:rPr lang="en-US" altLang="ko-KR" sz="1400" b="1" spc="-133" dirty="0" smtClean="0">
                <a:latin typeface="+mn-ea"/>
              </a:rPr>
              <a:t>510mm, </a:t>
            </a:r>
            <a:r>
              <a:rPr lang="ko-KR" altLang="en-US" sz="1400" b="1" spc="-133" dirty="0" smtClean="0">
                <a:latin typeface="+mn-ea"/>
              </a:rPr>
              <a:t>두께 </a:t>
            </a:r>
            <a:r>
              <a:rPr lang="en-US" altLang="ko-KR" sz="1400" b="1" spc="-133" dirty="0" smtClean="0">
                <a:latin typeface="+mn-ea"/>
              </a:rPr>
              <a:t>50mm, </a:t>
            </a:r>
            <a:r>
              <a:rPr lang="ko-KR" altLang="en-US" sz="1400" b="1" spc="-133" dirty="0" smtClean="0">
                <a:latin typeface="+mn-ea"/>
              </a:rPr>
              <a:t>최고 사용원주속도 </a:t>
            </a:r>
            <a:r>
              <a:rPr lang="en-US" altLang="ko-KR" sz="1400" b="1" spc="-133" dirty="0" smtClean="0">
                <a:latin typeface="+mn-ea"/>
              </a:rPr>
              <a:t/>
            </a:r>
            <a:br>
              <a:rPr lang="en-US" altLang="ko-KR" sz="1400" b="1" spc="-133" dirty="0" smtClean="0">
                <a:latin typeface="+mn-ea"/>
              </a:rPr>
            </a:br>
            <a:r>
              <a:rPr lang="en-US" altLang="ko-KR" sz="1400" b="1" spc="-133" dirty="0" smtClean="0">
                <a:latin typeface="+mn-ea"/>
              </a:rPr>
              <a:t>                      4,000m/min(2,498RPM)</a:t>
            </a:r>
          </a:p>
          <a:p>
            <a:pPr marL="144000" indent="-144000" latinLnBrk="0">
              <a:lnSpc>
                <a:spcPts val="25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연삭숫돌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파편이 방호덮개의 강도 미달로 방호덮개가 분리되며 튀어나옴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0243" y="1786720"/>
            <a:ext cx="4429156" cy="10321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8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탁상용 </a:t>
            </a:r>
            <a:r>
              <a:rPr lang="ko-KR" altLang="en-US" sz="1600" b="1" spc="-133" dirty="0" err="1" smtClean="0">
                <a:latin typeface="+mn-ea"/>
              </a:rPr>
              <a:t>연삭기를</a:t>
            </a:r>
            <a:r>
              <a:rPr lang="ko-KR" altLang="en-US" sz="1600" b="1" spc="-133" dirty="0" smtClean="0">
                <a:latin typeface="+mn-ea"/>
              </a:rPr>
              <a:t> 사용하여 자동차 엔진부품을 </a:t>
            </a:r>
            <a:r>
              <a:rPr lang="ko-KR" altLang="en-US" sz="1600" b="1" spc="-133" dirty="0" err="1" smtClean="0">
                <a:latin typeface="+mn-ea"/>
              </a:rPr>
              <a:t>연삭하던</a:t>
            </a:r>
            <a:r>
              <a:rPr lang="ko-KR" altLang="en-US" sz="1600" b="1" spc="-133" dirty="0" smtClean="0">
                <a:latin typeface="+mn-ea"/>
              </a:rPr>
              <a:t> 중 </a:t>
            </a:r>
            <a:r>
              <a:rPr lang="ko-KR" altLang="en-US" sz="1600" b="1" spc="-133" dirty="0" err="1" smtClean="0">
                <a:latin typeface="+mn-ea"/>
              </a:rPr>
              <a:t>연삭</a:t>
            </a:r>
            <a:r>
              <a:rPr lang="ko-KR" altLang="en-US" sz="1600" b="1" spc="-133" dirty="0" smtClean="0">
                <a:latin typeface="+mn-ea"/>
              </a:rPr>
              <a:t> 숫돌이 깨지면서 파편에 가슴을 맞아 사망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8085151" y="1858158"/>
            <a:ext cx="3429024" cy="2714644"/>
          </a:xfrm>
          <a:prstGeom prst="rect">
            <a:avLst/>
          </a:prstGeom>
          <a:noFill/>
          <a:ln w="38100">
            <a:solidFill>
              <a:srgbClr val="D6DC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3370243" y="5072868"/>
            <a:ext cx="8353498" cy="13336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err="1" smtClean="0">
                <a:latin typeface="+mn-ea"/>
              </a:rPr>
              <a:t>연삭숫돌</a:t>
            </a:r>
            <a:r>
              <a:rPr lang="ko-KR" altLang="en-US" sz="1600" b="1" spc="-133" dirty="0" smtClean="0">
                <a:latin typeface="+mn-ea"/>
              </a:rPr>
              <a:t> </a:t>
            </a:r>
            <a:r>
              <a:rPr lang="ko-KR" altLang="en-US" sz="1600" b="1" spc="-133" dirty="0" err="1" smtClean="0">
                <a:latin typeface="+mn-ea"/>
              </a:rPr>
              <a:t>제원표</a:t>
            </a:r>
            <a:r>
              <a:rPr lang="ko-KR" altLang="en-US" sz="1600" b="1" spc="-133" dirty="0" smtClean="0">
                <a:latin typeface="+mn-ea"/>
              </a:rPr>
              <a:t> 확인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최고원주속도 이내에서 사용</a:t>
            </a:r>
            <a:r>
              <a:rPr lang="en-US" altLang="ko-KR" sz="1600" b="1" spc="-133" dirty="0" smtClean="0">
                <a:latin typeface="+mn-ea"/>
              </a:rPr>
              <a:t>)</a:t>
            </a:r>
          </a:p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숫돌의 최고 원주속도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숫돌의 두께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숫돌의 직경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덮개의 재질 등을 </a:t>
            </a:r>
            <a:endParaRPr lang="en-US" altLang="ko-KR" sz="1600" b="1" spc="-133" dirty="0" smtClean="0">
              <a:latin typeface="+mn-ea"/>
            </a:endParaRPr>
          </a:p>
          <a:p>
            <a:pPr marL="144000" indent="-144000" latinLnBrk="0">
              <a:lnSpc>
                <a:spcPts val="26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latin typeface="+mn-ea"/>
              </a:rPr>
              <a:t>   </a:t>
            </a:r>
            <a:r>
              <a:rPr lang="ko-KR" altLang="en-US" sz="1600" b="1" spc="-133" dirty="0" smtClean="0">
                <a:latin typeface="+mn-ea"/>
              </a:rPr>
              <a:t>고려하여 적합한 방호덮개 사용</a:t>
            </a:r>
          </a:p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err="1" smtClean="0">
                <a:latin typeface="+mn-ea"/>
              </a:rPr>
              <a:t>연삭기는</a:t>
            </a:r>
            <a:r>
              <a:rPr lang="ko-KR" altLang="en-US" sz="1600" b="1" spc="-133" dirty="0" smtClean="0">
                <a:latin typeface="+mn-ea"/>
              </a:rPr>
              <a:t> 사전 안전이 확보된 자율안전확인 신고 제품 사용</a:t>
            </a:r>
          </a:p>
        </p:txBody>
      </p:sp>
      <p:grpSp>
        <p:nvGrpSpPr>
          <p:cNvPr id="6" name="그룹 14"/>
          <p:cNvGrpSpPr/>
          <p:nvPr/>
        </p:nvGrpSpPr>
        <p:grpSpPr>
          <a:xfrm>
            <a:off x="1441417" y="3001166"/>
            <a:ext cx="1414515" cy="436579"/>
            <a:chOff x="1514438" y="4358488"/>
            <a:chExt cx="1414515" cy="436579"/>
          </a:xfrm>
        </p:grpSpPr>
        <p:pic>
          <p:nvPicPr>
            <p:cNvPr id="16" name="그림 15" descr="사례 발생원인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436669" y="5082380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pic>
        <p:nvPicPr>
          <p:cNvPr id="21" name="그림 20" descr="53 사진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149103" y="5144306"/>
            <a:ext cx="2357454" cy="785818"/>
          </a:xfrm>
          <a:prstGeom prst="rect">
            <a:avLst/>
          </a:prstGeom>
        </p:spPr>
      </p:pic>
      <p:grpSp>
        <p:nvGrpSpPr>
          <p:cNvPr id="11" name="그룹 21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23" name="TextBox 2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5</a:t>
              </a:r>
              <a:endParaRPr lang="ko-KR" altLang="en-US" sz="34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 descr="사례12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72505" y="1715282"/>
            <a:ext cx="3120658" cy="2196208"/>
          </a:xfrm>
          <a:prstGeom prst="rect">
            <a:avLst/>
          </a:prstGeom>
        </p:spPr>
      </p:pic>
      <p:grpSp>
        <p:nvGrpSpPr>
          <p:cNvPr id="2" name="그룹 1"/>
          <p:cNvGrpSpPr/>
          <p:nvPr/>
        </p:nvGrpSpPr>
        <p:grpSpPr>
          <a:xfrm>
            <a:off x="727037" y="1572406"/>
            <a:ext cx="2357454" cy="1141267"/>
            <a:chOff x="727037" y="1572406"/>
            <a:chExt cx="2357454" cy="1141267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280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12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4120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핸드그라인더로  </a:t>
              </a:r>
              <a:r>
                <a:rPr lang="ko-KR" altLang="en-US" sz="1500" b="1" spc="-133" dirty="0" err="1" smtClean="0">
                  <a:solidFill>
                    <a:srgbClr val="666699"/>
                  </a:solidFill>
                </a:rPr>
                <a:t>폐드럼통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 절단 작업 중 폭발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68659" y="3144042"/>
            <a:ext cx="4787929" cy="9263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5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밀폐 보관된 상태의 인화성 증기 폭발분위기 상태에서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점화원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(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핸드 그라인더 불꽃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)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작용</a:t>
            </a:r>
          </a:p>
          <a:p>
            <a:pPr marL="144000" indent="-144000" latinLnBrk="0">
              <a:lnSpc>
                <a:spcPts val="25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폐 드럼통 용도 외 사용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(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폐자재 보관용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70243" y="1643844"/>
            <a:ext cx="5072098" cy="14362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8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메탄올 보관용기로 사용했던 철제 빈 드럼통을 핸드그라인더로 절단 작업을 하던 중 드럼통 내부에 잔류된 인화성 증기가 그라인더 불꽃에 의해 </a:t>
            </a:r>
            <a:r>
              <a:rPr lang="ko-KR" altLang="en-US" sz="1600" b="1" spc="-133" dirty="0" err="1" smtClean="0">
                <a:latin typeface="+mn-ea"/>
              </a:rPr>
              <a:t>점화ㆍ폭발하여</a:t>
            </a:r>
            <a:r>
              <a:rPr lang="ko-KR" altLang="en-US" sz="1600" b="1" spc="-133" dirty="0" smtClean="0">
                <a:latin typeface="+mn-ea"/>
              </a:rPr>
              <a:t> 드럼통 상판이 날아가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안면 및 두부를 가격하여 사망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8370903" y="1715282"/>
            <a:ext cx="3112380" cy="2214578"/>
          </a:xfrm>
          <a:prstGeom prst="rect">
            <a:avLst/>
          </a:prstGeom>
          <a:noFill/>
          <a:ln w="38100">
            <a:solidFill>
              <a:srgbClr val="D6DC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3374991" y="4198136"/>
            <a:ext cx="8353498" cy="19749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2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 smtClean="0">
                <a:latin typeface="+mn-ea"/>
              </a:rPr>
              <a:t>밀폐된 </a:t>
            </a:r>
            <a:r>
              <a:rPr lang="ko-KR" altLang="en-US" sz="1500" b="1" spc="-133" dirty="0" err="1" smtClean="0">
                <a:latin typeface="+mn-ea"/>
              </a:rPr>
              <a:t>폐드럼통</a:t>
            </a:r>
            <a:r>
              <a:rPr lang="ko-KR" altLang="en-US" sz="1500" b="1" spc="-133" dirty="0" smtClean="0">
                <a:latin typeface="+mn-ea"/>
              </a:rPr>
              <a:t> 절단 </a:t>
            </a:r>
            <a:r>
              <a:rPr lang="ko-KR" altLang="en-US" sz="1500" b="1" spc="-133" dirty="0" err="1" smtClean="0">
                <a:latin typeface="+mn-ea"/>
              </a:rPr>
              <a:t>작업시</a:t>
            </a:r>
            <a:r>
              <a:rPr lang="ko-KR" altLang="en-US" sz="1500" b="1" spc="-133" dirty="0" smtClean="0">
                <a:latin typeface="+mn-ea"/>
              </a:rPr>
              <a:t> 인화성 증기 존재여부 확인 </a:t>
            </a:r>
            <a:r>
              <a:rPr lang="en-US" altLang="ko-KR" sz="1500" b="1" spc="-133" dirty="0" smtClean="0">
                <a:latin typeface="+mn-ea"/>
              </a:rPr>
              <a:t>: </a:t>
            </a:r>
            <a:r>
              <a:rPr lang="ko-KR" altLang="en-US" sz="1500" b="1" spc="-133" dirty="0" smtClean="0">
                <a:latin typeface="+mn-ea"/>
              </a:rPr>
              <a:t>드럼통 절단 작업을 하는 경우 드럼 내부에 인화성 잔류 증기에 의한 폭발위험이 상존하므로 증기 잔류 여부를 확인한 후 완전 치환 후 작업</a:t>
            </a:r>
          </a:p>
          <a:p>
            <a:pPr marL="144000" indent="-144000" latinLnBrk="0">
              <a:lnSpc>
                <a:spcPts val="22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 smtClean="0">
                <a:latin typeface="+mn-ea"/>
              </a:rPr>
              <a:t>드럼통을 절단하기 전에 필히 뚜껑을 개방하고</a:t>
            </a:r>
            <a:r>
              <a:rPr lang="en-US" altLang="ko-KR" sz="1500" b="1" spc="-133" dirty="0" smtClean="0">
                <a:latin typeface="+mn-ea"/>
              </a:rPr>
              <a:t>, </a:t>
            </a:r>
            <a:r>
              <a:rPr lang="ko-KR" altLang="en-US" sz="1500" b="1" spc="-133" dirty="0" smtClean="0">
                <a:latin typeface="+mn-ea"/>
              </a:rPr>
              <a:t>물 또는 불활성 기체 등으로 내용물을 완전히 치환하여 위험요인을 제거</a:t>
            </a:r>
          </a:p>
          <a:p>
            <a:pPr marL="144000" indent="-144000" latinLnBrk="0">
              <a:lnSpc>
                <a:spcPts val="22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 err="1" smtClean="0">
                <a:latin typeface="+mn-ea"/>
              </a:rPr>
              <a:t>폐드럼통은</a:t>
            </a:r>
            <a:r>
              <a:rPr lang="ko-KR" altLang="en-US" sz="1500" b="1" spc="-133" dirty="0" smtClean="0">
                <a:latin typeface="+mn-ea"/>
              </a:rPr>
              <a:t> 용접</a:t>
            </a:r>
            <a:r>
              <a:rPr lang="en-US" altLang="ko-KR" sz="1500" b="1" spc="-133" dirty="0" smtClean="0">
                <a:latin typeface="+mn-ea"/>
              </a:rPr>
              <a:t>·</a:t>
            </a:r>
            <a:r>
              <a:rPr lang="ko-KR" altLang="en-US" sz="1500" b="1" spc="-133" dirty="0" smtClean="0">
                <a:latin typeface="+mn-ea"/>
              </a:rPr>
              <a:t>용단 등을 통해 개조하는 것은 매우 위험하므로 가급적 원래의 용도 외 사용 제한</a:t>
            </a:r>
          </a:p>
          <a:p>
            <a:pPr marL="144000" indent="-144000" latinLnBrk="0">
              <a:lnSpc>
                <a:spcPts val="22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 smtClean="0">
                <a:latin typeface="+mn-ea"/>
              </a:rPr>
              <a:t>메탄올 등 인화성 물질 등 </a:t>
            </a:r>
            <a:r>
              <a:rPr lang="ko-KR" altLang="en-US" sz="1500" b="1" spc="-133" dirty="0" err="1" smtClean="0">
                <a:latin typeface="+mn-ea"/>
              </a:rPr>
              <a:t>폐드럼통의</a:t>
            </a:r>
            <a:r>
              <a:rPr lang="ko-KR" altLang="en-US" sz="1500" b="1" spc="-133" dirty="0" smtClean="0">
                <a:latin typeface="+mn-ea"/>
              </a:rPr>
              <a:t> 경우 화재 또는 폭발의 위험이 있는 장소에 해당 화학 </a:t>
            </a:r>
            <a:r>
              <a:rPr lang="ko-KR" altLang="en-US" sz="1500" b="1" spc="-133" dirty="0" err="1" smtClean="0">
                <a:latin typeface="+mn-ea"/>
              </a:rPr>
              <a:t>물질명으로</a:t>
            </a:r>
            <a:r>
              <a:rPr lang="ko-KR" altLang="en-US" sz="1500" b="1" spc="-133" dirty="0" smtClean="0">
                <a:latin typeface="+mn-ea"/>
              </a:rPr>
              <a:t> 구분 </a:t>
            </a:r>
            <a:r>
              <a:rPr lang="en-US" altLang="ko-KR" sz="1500" b="1" spc="-133" dirty="0" smtClean="0">
                <a:latin typeface="+mn-ea"/>
              </a:rPr>
              <a:t>- </a:t>
            </a:r>
            <a:r>
              <a:rPr lang="ko-KR" altLang="en-US" sz="1500" b="1" spc="-133" dirty="0" smtClean="0">
                <a:latin typeface="+mn-ea"/>
              </a:rPr>
              <a:t>근로자가 인지하기 쉽게 화기엄금 등의 경고표지를 하고</a:t>
            </a:r>
            <a:r>
              <a:rPr lang="en-US" altLang="ko-KR" sz="1500" b="1" spc="-133" dirty="0" smtClean="0">
                <a:latin typeface="+mn-ea"/>
              </a:rPr>
              <a:t>, </a:t>
            </a:r>
            <a:r>
              <a:rPr lang="ko-KR" altLang="en-US" sz="1500" b="1" spc="-133" dirty="0" smtClean="0">
                <a:latin typeface="+mn-ea"/>
              </a:rPr>
              <a:t>관계자 외의 출입 금지 조치 </a:t>
            </a:r>
          </a:p>
        </p:txBody>
      </p:sp>
      <p:grpSp>
        <p:nvGrpSpPr>
          <p:cNvPr id="6" name="그룹 15"/>
          <p:cNvGrpSpPr/>
          <p:nvPr/>
        </p:nvGrpSpPr>
        <p:grpSpPr>
          <a:xfrm>
            <a:off x="1514438" y="3144042"/>
            <a:ext cx="1414515" cy="436579"/>
            <a:chOff x="1514438" y="4358488"/>
            <a:chExt cx="1414515" cy="436579"/>
          </a:xfrm>
        </p:grpSpPr>
        <p:pic>
          <p:nvPicPr>
            <p:cNvPr id="17" name="그림 16" descr="사례 발생원인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8"/>
          <p:cNvGrpSpPr/>
          <p:nvPr/>
        </p:nvGrpSpPr>
        <p:grpSpPr>
          <a:xfrm>
            <a:off x="1512855" y="4144174"/>
            <a:ext cx="1414515" cy="419116"/>
            <a:chOff x="1512855" y="4215612"/>
            <a:chExt cx="1414515" cy="419116"/>
          </a:xfrm>
        </p:grpSpPr>
        <p:pic>
          <p:nvPicPr>
            <p:cNvPr id="20" name="그림 19" descr="사례 예방대책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pic>
        <p:nvPicPr>
          <p:cNvPr id="22" name="그림 21" descr="54 사진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12855" y="4644240"/>
            <a:ext cx="1428760" cy="1571636"/>
          </a:xfrm>
          <a:prstGeom prst="rect">
            <a:avLst/>
          </a:prstGeom>
        </p:spPr>
      </p:pic>
      <p:grpSp>
        <p:nvGrpSpPr>
          <p:cNvPr id="11" name="그룹 22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24" name="TextBox 23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5" name="직사각형 24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5</a:t>
              </a:r>
              <a:endParaRPr lang="ko-KR" altLang="en-US" sz="3400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대각선 방향의 모서리가 잘린 사각형 4"/>
          <p:cNvSpPr/>
          <p:nvPr/>
        </p:nvSpPr>
        <p:spPr>
          <a:xfrm>
            <a:off x="3513118" y="1572406"/>
            <a:ext cx="8001056" cy="1928826"/>
          </a:xfrm>
          <a:prstGeom prst="snip2Diag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3870309" y="1655253"/>
            <a:ext cx="7643866" cy="16927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3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  <a:latin typeface="+mn-ea"/>
              </a:rPr>
              <a:t>•  </a:t>
            </a:r>
            <a:r>
              <a:rPr lang="ko-KR" altLang="en-US" sz="1600" b="1" spc="-133" dirty="0" smtClean="0">
                <a:latin typeface="+mn-ea"/>
              </a:rPr>
              <a:t>새로운 작업장 또는 산업현장에서의 경험부족 때문 </a:t>
            </a:r>
          </a:p>
          <a:p>
            <a:pPr>
              <a:lnSpc>
                <a:spcPts val="33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  <a:latin typeface="+mn-ea"/>
              </a:rPr>
              <a:t>•</a:t>
            </a:r>
            <a:r>
              <a:rPr lang="en-US" altLang="ko-KR" sz="1600" b="1" spc="-133" dirty="0" smtClean="0">
                <a:solidFill>
                  <a:schemeClr val="bg1"/>
                </a:solidFill>
                <a:latin typeface="+mn-ea"/>
              </a:rPr>
              <a:t>  </a:t>
            </a:r>
            <a:r>
              <a:rPr lang="ko-KR" altLang="en-US" sz="1600" b="1" spc="-133" dirty="0" smtClean="0">
                <a:latin typeface="+mn-ea"/>
              </a:rPr>
              <a:t>작업환경과 일에 대해 낯설기 때문 </a:t>
            </a:r>
          </a:p>
          <a:p>
            <a:pPr>
              <a:lnSpc>
                <a:spcPts val="33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  <a:latin typeface="+mn-ea"/>
              </a:rPr>
              <a:t>•</a:t>
            </a:r>
            <a:r>
              <a:rPr lang="en-US" altLang="ko-KR" sz="1600" b="1" spc="-133" dirty="0" smtClean="0">
                <a:solidFill>
                  <a:schemeClr val="bg1"/>
                </a:solidFill>
                <a:latin typeface="+mn-ea"/>
              </a:rPr>
              <a:t>  </a:t>
            </a:r>
            <a:r>
              <a:rPr lang="ko-KR" altLang="en-US" sz="1600" b="1" spc="-133" dirty="0" smtClean="0">
                <a:latin typeface="+mn-ea"/>
              </a:rPr>
              <a:t>작업을 안전하게 수행하는 방법과 내용을 잘 모르기 때문 </a:t>
            </a:r>
          </a:p>
          <a:p>
            <a:pPr>
              <a:lnSpc>
                <a:spcPts val="33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  <a:latin typeface="+mn-ea"/>
              </a:rPr>
              <a:t>• </a:t>
            </a:r>
            <a:r>
              <a:rPr lang="en-US" altLang="ko-KR" sz="1600" b="1" spc="-133" dirty="0" smtClean="0">
                <a:solidFill>
                  <a:schemeClr val="bg1"/>
                </a:solidFill>
                <a:latin typeface="+mn-ea"/>
              </a:rPr>
              <a:t> </a:t>
            </a:r>
            <a:r>
              <a:rPr lang="ko-KR" altLang="en-US" sz="1600" b="1" spc="-133" dirty="0" smtClean="0">
                <a:latin typeface="+mn-ea"/>
              </a:rPr>
              <a:t>강한 인상을 남기려는 열망으로 무리하게 작업을 수행하기 때문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5599" y="1572406"/>
            <a:ext cx="2428892" cy="6910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  <a:latin typeface="+mj-ea"/>
                <a:ea typeface="+mj-ea"/>
              </a:rPr>
              <a:t>신규 입사자가 산업재해에 </a:t>
            </a:r>
          </a:p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  <a:latin typeface="+mj-ea"/>
                <a:ea typeface="+mj-ea"/>
              </a:rPr>
              <a:t>약한 이유는</a:t>
            </a:r>
            <a:r>
              <a:rPr lang="en-US" altLang="ko-KR" sz="1600" b="1" spc="-133" dirty="0" smtClean="0">
                <a:solidFill>
                  <a:srgbClr val="666699"/>
                </a:solidFill>
                <a:latin typeface="+mj-ea"/>
                <a:ea typeface="+mj-ea"/>
              </a:rPr>
              <a:t>…</a:t>
            </a:r>
            <a:endParaRPr lang="ko-KR" altLang="en-US" sz="1600" b="1" spc="-133" dirty="0">
              <a:solidFill>
                <a:srgbClr val="666699"/>
              </a:solidFill>
              <a:latin typeface="+mj-ea"/>
              <a:ea typeface="+mj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27433" y="4072736"/>
            <a:ext cx="4429156" cy="2619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2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rgbClr val="666699"/>
                </a:solidFill>
              </a:rPr>
              <a:t>■ </a:t>
            </a:r>
            <a:r>
              <a:rPr lang="ko-KR" altLang="en-US" sz="1800" b="1" spc="-133" dirty="0" err="1" smtClean="0">
                <a:solidFill>
                  <a:srgbClr val="666699"/>
                </a:solidFill>
                <a:latin typeface="+mn-ea"/>
              </a:rPr>
              <a:t>하인리히의</a:t>
            </a:r>
            <a:r>
              <a:rPr lang="ko-KR" altLang="en-US" sz="1800" b="1" spc="-133" dirty="0" smtClean="0">
                <a:solidFill>
                  <a:srgbClr val="666699"/>
                </a:solidFill>
                <a:latin typeface="+mn-ea"/>
              </a:rPr>
              <a:t> 법칙 </a:t>
            </a:r>
            <a:r>
              <a:rPr lang="en-US" altLang="ko-KR" sz="1800" b="1" spc="-133" dirty="0" smtClean="0">
                <a:solidFill>
                  <a:srgbClr val="666699"/>
                </a:solidFill>
                <a:latin typeface="+mn-ea"/>
              </a:rPr>
              <a:t>( 1 : 29 : 300 )</a:t>
            </a:r>
          </a:p>
        </p:txBody>
      </p:sp>
      <p:pic>
        <p:nvPicPr>
          <p:cNvPr id="17" name="그림 16" descr="06 하인리히법칙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3449" y="3501232"/>
            <a:ext cx="4707515" cy="50006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655995" y="5144306"/>
            <a:ext cx="7572427" cy="783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150000"/>
              </a:lnSpc>
              <a:buClr>
                <a:srgbClr val="92D050"/>
              </a:buClr>
            </a:pPr>
            <a:r>
              <a:rPr lang="en-US" altLang="ko-KR" sz="1600" b="1" spc="-133" dirty="0" smtClean="0">
                <a:latin typeface="+mn-ea"/>
              </a:rPr>
              <a:t>※  330</a:t>
            </a:r>
            <a:r>
              <a:rPr lang="ko-KR" altLang="en-US" sz="1600" b="1" spc="-133" dirty="0" smtClean="0">
                <a:latin typeface="+mn-ea"/>
              </a:rPr>
              <a:t>회의 사고 가운데 중상 또는 사망 </a:t>
            </a:r>
            <a:r>
              <a:rPr lang="en-US" altLang="ko-KR" sz="1600" b="1" spc="-133" dirty="0" smtClean="0">
                <a:latin typeface="+mn-ea"/>
              </a:rPr>
              <a:t>1</a:t>
            </a:r>
            <a:r>
              <a:rPr lang="ko-KR" altLang="en-US" sz="1600" b="1" spc="-133" dirty="0" smtClean="0">
                <a:latin typeface="+mn-ea"/>
              </a:rPr>
              <a:t>회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경상 </a:t>
            </a:r>
            <a:r>
              <a:rPr lang="en-US" altLang="ko-KR" sz="1600" b="1" spc="-133" dirty="0" smtClean="0">
                <a:latin typeface="+mn-ea"/>
              </a:rPr>
              <a:t>29</a:t>
            </a:r>
            <a:r>
              <a:rPr lang="ko-KR" altLang="en-US" sz="1600" b="1" spc="-133" dirty="0" smtClean="0">
                <a:latin typeface="+mn-ea"/>
              </a:rPr>
              <a:t>회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무상해사고 </a:t>
            </a:r>
            <a:r>
              <a:rPr lang="en-US" altLang="ko-KR" sz="1600" b="1" spc="-133" dirty="0" smtClean="0">
                <a:latin typeface="+mn-ea"/>
              </a:rPr>
              <a:t>300</a:t>
            </a:r>
            <a:r>
              <a:rPr lang="ko-KR" altLang="en-US" sz="1600" b="1" spc="-133" dirty="0" smtClean="0">
                <a:latin typeface="+mn-ea"/>
              </a:rPr>
              <a:t>회의 비율로 </a:t>
            </a:r>
            <a:endParaRPr lang="en-US" altLang="ko-KR" sz="1600" b="1" spc="-133" dirty="0" smtClean="0">
              <a:latin typeface="+mn-ea"/>
            </a:endParaRPr>
          </a:p>
          <a:p>
            <a:pPr marL="0" lvl="1">
              <a:lnSpc>
                <a:spcPct val="150000"/>
              </a:lnSpc>
              <a:buClr>
                <a:srgbClr val="92D050"/>
              </a:buClr>
            </a:pPr>
            <a:r>
              <a:rPr lang="en-US" altLang="ko-KR" sz="1600" b="1" spc="-133" dirty="0" smtClean="0">
                <a:latin typeface="+mn-ea"/>
              </a:rPr>
              <a:t>    </a:t>
            </a:r>
            <a:r>
              <a:rPr lang="ko-KR" altLang="en-US" sz="1600" b="1" spc="-133" dirty="0" smtClean="0">
                <a:latin typeface="+mn-ea"/>
              </a:rPr>
              <a:t>사고 발생</a:t>
            </a:r>
            <a:endParaRPr lang="en-US" altLang="ko-KR" sz="1600" b="1" spc="-133" dirty="0" smtClean="0">
              <a:solidFill>
                <a:srgbClr val="7030A0"/>
              </a:solidFill>
              <a:latin typeface="+mn-ea"/>
            </a:endParaRPr>
          </a:p>
        </p:txBody>
      </p:sp>
      <p:pic>
        <p:nvPicPr>
          <p:cNvPr id="8" name="그림 7" descr="06 체크박스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5599" y="3858422"/>
            <a:ext cx="1857388" cy="2033351"/>
          </a:xfrm>
          <a:prstGeom prst="rect">
            <a:avLst/>
          </a:prstGeom>
        </p:spPr>
      </p:pic>
      <p:grpSp>
        <p:nvGrpSpPr>
          <p:cNvPr id="14" name="그룹 13"/>
          <p:cNvGrpSpPr/>
          <p:nvPr/>
        </p:nvGrpSpPr>
        <p:grpSpPr>
          <a:xfrm>
            <a:off x="718107" y="4144174"/>
            <a:ext cx="1723442" cy="1643074"/>
            <a:chOff x="718107" y="4144174"/>
            <a:chExt cx="1723442" cy="1643074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18107" y="4144174"/>
              <a:ext cx="1723442" cy="1571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1" name="TextBox 10"/>
            <p:cNvSpPr txBox="1"/>
            <p:nvPr/>
          </p:nvSpPr>
          <p:spPr>
            <a:xfrm>
              <a:off x="727037" y="4209893"/>
              <a:ext cx="1714512" cy="15773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  <a:spcAft>
                  <a:spcPts val="800"/>
                </a:spcAft>
              </a:pPr>
              <a:r>
                <a:rPr lang="ko-KR" altLang="en-US" sz="1200" b="1" kern="0" spc="-133" dirty="0" smtClean="0">
                  <a:latin typeface="+mj-ea"/>
                  <a:ea typeface="+mj-ea"/>
                </a:rPr>
                <a:t>산업재해 현황을 살펴보려면  </a:t>
              </a:r>
            </a:p>
            <a:p>
              <a:pPr marL="383558" indent="-383558" algn="ctr">
                <a:lnSpc>
                  <a:spcPts val="1400"/>
                </a:lnSpc>
              </a:pPr>
              <a:r>
                <a:rPr lang="ko-KR" altLang="en-US" sz="1100" b="1" kern="0" spc="-133" dirty="0" smtClean="0">
                  <a:latin typeface="+mj-ea"/>
                  <a:ea typeface="+mj-ea"/>
                </a:rPr>
                <a:t>안전보건공단 홈페이지</a:t>
              </a:r>
            </a:p>
            <a:p>
              <a:pPr marL="383558" indent="-383558" algn="ctr">
                <a:lnSpc>
                  <a:spcPts val="1400"/>
                </a:lnSpc>
              </a:pPr>
              <a:r>
                <a:rPr lang="en-US" altLang="ko-KR" sz="1100" b="1" kern="0" dirty="0" smtClean="0">
                  <a:latin typeface="+mj-ea"/>
                  <a:ea typeface="+mj-ea"/>
                </a:rPr>
                <a:t>(www.kosha.or.kr) </a:t>
              </a:r>
            </a:p>
            <a:p>
              <a:pPr marL="383558" indent="-383558" algn="ctr">
                <a:lnSpc>
                  <a:spcPts val="1700"/>
                </a:lnSpc>
              </a:pPr>
              <a:r>
                <a:rPr lang="ko-KR" altLang="en-US" sz="1100" kern="0" spc="-133" dirty="0" smtClean="0">
                  <a:solidFill>
                    <a:srgbClr val="FF0000"/>
                  </a:solidFill>
                  <a:latin typeface="+mj-ea"/>
                </a:rPr>
                <a:t>↓</a:t>
              </a:r>
            </a:p>
            <a:p>
              <a:pPr marL="383558" indent="-383558" algn="ctr">
                <a:lnSpc>
                  <a:spcPts val="1700"/>
                </a:lnSpc>
              </a:pPr>
              <a:r>
                <a:rPr lang="ko-KR" altLang="en-US" sz="1100" b="1" kern="0" spc="-133" dirty="0" smtClean="0">
                  <a:latin typeface="+mj-ea"/>
                  <a:ea typeface="+mj-ea"/>
                </a:rPr>
                <a:t>정보마당</a:t>
              </a:r>
            </a:p>
            <a:p>
              <a:pPr marL="383558" indent="-383558" algn="ctr">
                <a:lnSpc>
                  <a:spcPts val="1700"/>
                </a:lnSpc>
              </a:pPr>
              <a:r>
                <a:rPr lang="ko-KR" altLang="en-US" sz="1100" kern="0" spc="-133" dirty="0" smtClean="0">
                  <a:solidFill>
                    <a:srgbClr val="FF0000"/>
                  </a:solidFill>
                  <a:latin typeface="+mj-ea"/>
                  <a:ea typeface="+mj-ea"/>
                </a:rPr>
                <a:t>↓</a:t>
              </a:r>
            </a:p>
            <a:p>
              <a:pPr marL="383558" indent="-383558" algn="ctr">
                <a:lnSpc>
                  <a:spcPts val="1700"/>
                </a:lnSpc>
              </a:pPr>
              <a:r>
                <a:rPr lang="ko-KR" altLang="en-US" sz="1100" b="1" kern="0" spc="-133" dirty="0" smtClean="0">
                  <a:latin typeface="+mj-ea"/>
                  <a:ea typeface="+mj-ea"/>
                </a:rPr>
                <a:t>산업재해 통계를 보세요</a:t>
              </a:r>
              <a:r>
                <a:rPr lang="en-US" altLang="ko-KR" sz="1100" b="1" kern="0" spc="-133" dirty="0" smtClean="0">
                  <a:latin typeface="+mj-ea"/>
                  <a:ea typeface="+mj-ea"/>
                </a:rPr>
                <a:t>.</a:t>
              </a:r>
              <a:endParaRPr lang="ko-KR" altLang="en-US" sz="1100" b="1" kern="0" spc="-133" baseline="0" dirty="0">
                <a:latin typeface="+mj-ea"/>
                <a:ea typeface="+mj-ea"/>
              </a:endParaRPr>
            </a:p>
          </p:txBody>
        </p:sp>
      </p:grpSp>
      <p:sp>
        <p:nvSpPr>
          <p:cNvPr id="15" name="직사각형 14"/>
          <p:cNvSpPr/>
          <p:nvPr/>
        </p:nvSpPr>
        <p:spPr>
          <a:xfrm>
            <a:off x="6299201" y="4501364"/>
            <a:ext cx="2357454" cy="50006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3941747" y="4501364"/>
            <a:ext cx="2357454" cy="50006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평행 사변형 23"/>
          <p:cNvSpPr/>
          <p:nvPr/>
        </p:nvSpPr>
        <p:spPr>
          <a:xfrm>
            <a:off x="5727697" y="4501364"/>
            <a:ext cx="1285884" cy="500066"/>
          </a:xfrm>
          <a:prstGeom prst="parallelogram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/>
          <p:cNvSpPr txBox="1"/>
          <p:nvPr/>
        </p:nvSpPr>
        <p:spPr>
          <a:xfrm>
            <a:off x="4084623" y="4572802"/>
            <a:ext cx="6143668" cy="3216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1400" b="1" spc="-133" dirty="0" smtClean="0">
                <a:latin typeface="+mj-ea"/>
                <a:ea typeface="+mj-ea"/>
              </a:rPr>
              <a:t>① </a:t>
            </a:r>
            <a:r>
              <a:rPr lang="en-US" altLang="ko-KR" sz="1400" b="1" spc="-133" dirty="0" smtClean="0">
                <a:solidFill>
                  <a:srgbClr val="FF0000"/>
                </a:solidFill>
                <a:latin typeface="+mj-ea"/>
                <a:ea typeface="+mj-ea"/>
              </a:rPr>
              <a:t>1</a:t>
            </a:r>
            <a:r>
              <a:rPr lang="ko-KR" altLang="en-US" sz="1400" b="1" spc="-133" dirty="0" smtClean="0">
                <a:latin typeface="+mj-ea"/>
                <a:ea typeface="+mj-ea"/>
              </a:rPr>
              <a:t>：중상 또는 사망       ② </a:t>
            </a:r>
            <a:r>
              <a:rPr lang="en-US" altLang="ko-KR" sz="1400" b="1" spc="-133" dirty="0" smtClean="0">
                <a:solidFill>
                  <a:srgbClr val="FF0000"/>
                </a:solidFill>
                <a:latin typeface="+mj-ea"/>
                <a:ea typeface="+mj-ea"/>
              </a:rPr>
              <a:t>29</a:t>
            </a:r>
            <a:r>
              <a:rPr lang="ko-KR" altLang="en-US" sz="1400" b="1" spc="-133" dirty="0" smtClean="0">
                <a:latin typeface="+mj-ea"/>
                <a:ea typeface="+mj-ea"/>
              </a:rPr>
              <a:t>：경상       ③ </a:t>
            </a:r>
            <a:r>
              <a:rPr lang="en-US" altLang="ko-KR" sz="1400" b="1" spc="-133" dirty="0" smtClean="0">
                <a:solidFill>
                  <a:srgbClr val="FF0000"/>
                </a:solidFill>
                <a:latin typeface="+mj-ea"/>
                <a:ea typeface="+mj-ea"/>
              </a:rPr>
              <a:t>300</a:t>
            </a:r>
            <a:r>
              <a:rPr lang="ko-KR" altLang="en-US" sz="1400" b="1" spc="-133" dirty="0" smtClean="0">
                <a:latin typeface="+mj-ea"/>
                <a:ea typeface="+mj-ea"/>
              </a:rPr>
              <a:t>：무상해사고</a:t>
            </a:r>
            <a:endParaRPr lang="ko-KR" altLang="en-US" sz="1400" b="1" spc="-133" dirty="0">
              <a:latin typeface="+mj-ea"/>
              <a:ea typeface="+mj-ea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869913" y="286522"/>
            <a:ext cx="8143932" cy="877163"/>
            <a:chOff x="869913" y="286522"/>
            <a:chExt cx="8143932" cy="877163"/>
          </a:xfrm>
        </p:grpSpPr>
        <p:sp>
          <p:nvSpPr>
            <p:cNvPr id="19" name="TextBox 18"/>
            <p:cNvSpPr txBox="1"/>
            <p:nvPr/>
          </p:nvSpPr>
          <p:spPr>
            <a:xfrm>
              <a:off x="2798739" y="286522"/>
              <a:ext cx="714380" cy="8771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ct val="150000"/>
                </a:lnSpc>
              </a:pPr>
              <a:r>
                <a:rPr lang="en-US" altLang="ko-KR" sz="3800" b="1" kern="1200" spc="-133" dirty="0" smtClean="0">
                  <a:solidFill>
                    <a:schemeClr val="bg1"/>
                  </a:solidFill>
                  <a:latin typeface="+mj-ea"/>
                  <a:ea typeface="+mn-ea"/>
                  <a:cs typeface="+mn-cs"/>
                </a:rPr>
                <a:t>1</a:t>
              </a:r>
              <a:endParaRPr lang="ko-KR" altLang="en-US" sz="3800" b="1" kern="1200" spc="-133" dirty="0">
                <a:solidFill>
                  <a:schemeClr val="bg1"/>
                </a:solidFill>
                <a:latin typeface="+mj-ea"/>
                <a:ea typeface="+mn-ea"/>
                <a:cs typeface="+mn-cs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798871" y="429398"/>
              <a:ext cx="5214974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신규 입사자의 직장생활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69913" y="429398"/>
              <a:ext cx="1428760" cy="487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51391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 descr="사례13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53699" y="1858158"/>
            <a:ext cx="3549400" cy="2143140"/>
          </a:xfrm>
          <a:prstGeom prst="rect">
            <a:avLst/>
          </a:prstGeom>
        </p:spPr>
      </p:pic>
      <p:grpSp>
        <p:nvGrpSpPr>
          <p:cNvPr id="2" name="그룹 1"/>
          <p:cNvGrpSpPr/>
          <p:nvPr/>
        </p:nvGrpSpPr>
        <p:grpSpPr>
          <a:xfrm>
            <a:off x="727037" y="1572406"/>
            <a:ext cx="2357454" cy="1103052"/>
            <a:chOff x="727037" y="1572406"/>
            <a:chExt cx="2357454" cy="1103052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280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13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0298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err="1" smtClean="0">
                  <a:solidFill>
                    <a:srgbClr val="666699"/>
                  </a:solidFill>
                </a:rPr>
                <a:t>교류아크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 용접작업 중 </a:t>
              </a:r>
            </a:p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감전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370243" y="1786720"/>
            <a:ext cx="4429156" cy="13431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7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err="1" smtClean="0">
                <a:latin typeface="+mn-ea"/>
              </a:rPr>
              <a:t>주물사</a:t>
            </a:r>
            <a:r>
              <a:rPr lang="ko-KR" altLang="en-US" sz="1600" b="1" spc="-133" dirty="0" smtClean="0">
                <a:latin typeface="+mn-ea"/>
              </a:rPr>
              <a:t> 재생라인의 도전성이 높은 금속제 </a:t>
            </a:r>
            <a:r>
              <a:rPr lang="ko-KR" altLang="en-US" sz="1600" b="1" spc="-133" dirty="0" err="1" smtClean="0">
                <a:latin typeface="+mn-ea"/>
              </a:rPr>
              <a:t>호퍼의</a:t>
            </a:r>
            <a:r>
              <a:rPr lang="ko-KR" altLang="en-US" sz="1600" b="1" spc="-133" dirty="0" smtClean="0">
                <a:latin typeface="+mn-ea"/>
              </a:rPr>
              <a:t> 내부로 들어가서 용접 작업을 하던 작업자가 협소한 내부에서 불안전한 자세로 작업 중 용접봉과 절연이 파괴된 </a:t>
            </a:r>
            <a:r>
              <a:rPr lang="ko-KR" altLang="en-US" sz="1600" b="1" spc="-133" dirty="0" err="1" smtClean="0">
                <a:latin typeface="+mn-ea"/>
              </a:rPr>
              <a:t>홀더에</a:t>
            </a:r>
            <a:r>
              <a:rPr lang="ko-KR" altLang="en-US" sz="1600" b="1" spc="-133" dirty="0" smtClean="0">
                <a:latin typeface="+mn-ea"/>
              </a:rPr>
              <a:t> </a:t>
            </a:r>
            <a:r>
              <a:rPr lang="ko-KR" altLang="en-US" sz="1600" b="1" spc="-133" dirty="0" err="1" smtClean="0">
                <a:latin typeface="+mn-ea"/>
              </a:rPr>
              <a:t>신체일부가</a:t>
            </a:r>
            <a:r>
              <a:rPr lang="ko-KR" altLang="en-US" sz="1600" b="1" spc="-133" dirty="0" smtClean="0">
                <a:latin typeface="+mn-ea"/>
              </a:rPr>
              <a:t> 접촉되어 감전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7942275" y="1858158"/>
            <a:ext cx="3571900" cy="2143140"/>
          </a:xfrm>
          <a:prstGeom prst="rect">
            <a:avLst/>
          </a:prstGeom>
          <a:noFill/>
          <a:ln w="38100">
            <a:solidFill>
              <a:srgbClr val="D6DC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3370243" y="3358356"/>
            <a:ext cx="8358246" cy="19749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작업공간이 충분하지 않은 도전성이 높은 금속제 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/>
            </a:r>
            <a:b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</a:b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호퍼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내부 장소에서 자동전격방지기가 설치되지 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/>
            </a:r>
            <a:b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</a:b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않은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교류아크용접기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사용</a:t>
            </a:r>
          </a:p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절연덮개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(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애자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)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가 파손된 홀더 사용 또는 용접봉에 작업자 신체 접촉</a:t>
            </a:r>
          </a:p>
          <a:p>
            <a:pPr marL="144000" indent="-144000" latinLnBrk="0">
              <a:lnSpc>
                <a:spcPts val="2300"/>
              </a:lnSpc>
              <a:buClr>
                <a:srgbClr val="33CCCC"/>
              </a:buClr>
            </a:pPr>
            <a:r>
              <a:rPr lang="en-US" altLang="ko-KR" sz="1200" b="1" spc="-133" dirty="0" smtClean="0">
                <a:latin typeface="+mn-ea"/>
              </a:rPr>
              <a:t>   </a:t>
            </a:r>
            <a:r>
              <a:rPr lang="en-US" altLang="ko-KR" sz="1300" b="1" spc="-133" dirty="0" smtClean="0">
                <a:latin typeface="+mn-ea"/>
              </a:rPr>
              <a:t>※  </a:t>
            </a:r>
            <a:r>
              <a:rPr lang="ko-KR" altLang="en-US" sz="1300" b="1" spc="-133" dirty="0" smtClean="0">
                <a:latin typeface="+mn-ea"/>
              </a:rPr>
              <a:t>통전경로 </a:t>
            </a:r>
            <a:r>
              <a:rPr lang="en-US" altLang="ko-KR" sz="1300" b="1" spc="-133" dirty="0" smtClean="0">
                <a:latin typeface="+mn-ea"/>
              </a:rPr>
              <a:t>: </a:t>
            </a:r>
            <a:r>
              <a:rPr lang="ko-KR" altLang="en-US" sz="1300" b="1" spc="-133" dirty="0" err="1" smtClean="0">
                <a:latin typeface="+mn-ea"/>
              </a:rPr>
              <a:t>용접기</a:t>
            </a:r>
            <a:r>
              <a:rPr lang="ko-KR" altLang="en-US" sz="1300" b="1" spc="-133" dirty="0" smtClean="0">
                <a:latin typeface="+mn-ea"/>
              </a:rPr>
              <a:t> </a:t>
            </a:r>
            <a:r>
              <a:rPr lang="ko-KR" altLang="en-US" sz="1300" b="1" spc="-133" dirty="0" err="1" smtClean="0">
                <a:latin typeface="+mn-ea"/>
              </a:rPr>
              <a:t>홀더</a:t>
            </a:r>
            <a:r>
              <a:rPr lang="en-US" altLang="ko-KR" sz="1300" b="1" spc="-133" dirty="0" smtClean="0">
                <a:latin typeface="+mn-ea"/>
              </a:rPr>
              <a:t>(</a:t>
            </a:r>
            <a:r>
              <a:rPr lang="ko-KR" altLang="en-US" sz="1300" b="1" spc="-133" dirty="0" smtClean="0">
                <a:latin typeface="+mn-ea"/>
              </a:rPr>
              <a:t>또는 용접봉</a:t>
            </a:r>
            <a:r>
              <a:rPr lang="en-US" altLang="ko-KR" sz="1300" b="1" spc="-133" dirty="0" smtClean="0">
                <a:latin typeface="+mn-ea"/>
              </a:rPr>
              <a:t>) → </a:t>
            </a:r>
            <a:r>
              <a:rPr lang="ko-KR" altLang="en-US" sz="1300" b="1" spc="-133" dirty="0" smtClean="0">
                <a:latin typeface="+mn-ea"/>
              </a:rPr>
              <a:t>작업자의 신체 → 흉 </a:t>
            </a:r>
            <a:r>
              <a:rPr lang="en-US" altLang="ko-KR" sz="1300" b="1" spc="-133" dirty="0" smtClean="0">
                <a:latin typeface="+mn-ea"/>
              </a:rPr>
              <a:t>· </a:t>
            </a:r>
            <a:r>
              <a:rPr lang="ko-KR" altLang="en-US" sz="1300" b="1" spc="-133" dirty="0" smtClean="0">
                <a:latin typeface="+mn-ea"/>
              </a:rPr>
              <a:t>복부 → 좌측 상박 또는 좌측 무릎 → </a:t>
            </a:r>
            <a:r>
              <a:rPr lang="ko-KR" altLang="en-US" sz="1300" b="1" spc="-133" dirty="0" err="1" smtClean="0">
                <a:latin typeface="+mn-ea"/>
              </a:rPr>
              <a:t>주물사</a:t>
            </a:r>
            <a:r>
              <a:rPr lang="ko-KR" altLang="en-US" sz="1300" b="1" spc="-133" dirty="0" smtClean="0">
                <a:latin typeface="+mn-ea"/>
              </a:rPr>
              <a:t> </a:t>
            </a:r>
            <a:r>
              <a:rPr lang="ko-KR" altLang="en-US" sz="1300" b="1" spc="-133" dirty="0" err="1" smtClean="0">
                <a:latin typeface="+mn-ea"/>
              </a:rPr>
              <a:t>금속구조부</a:t>
            </a:r>
            <a:r>
              <a:rPr lang="ko-KR" altLang="en-US" sz="1300" b="1" spc="-133" dirty="0" smtClean="0">
                <a:latin typeface="+mn-ea"/>
              </a:rPr>
              <a:t> → </a:t>
            </a:r>
            <a:r>
              <a:rPr lang="ko-KR" altLang="en-US" sz="1300" b="1" spc="-133" dirty="0" err="1" smtClean="0">
                <a:latin typeface="+mn-ea"/>
              </a:rPr>
              <a:t>용접기</a:t>
            </a:r>
            <a:r>
              <a:rPr lang="ko-KR" altLang="en-US" sz="1300" b="1" spc="-133" dirty="0" smtClean="0">
                <a:latin typeface="+mn-ea"/>
              </a:rPr>
              <a:t> </a:t>
            </a:r>
            <a:r>
              <a:rPr lang="ko-KR" altLang="en-US" sz="1300" b="1" spc="-133" dirty="0" err="1" smtClean="0">
                <a:latin typeface="+mn-ea"/>
              </a:rPr>
              <a:t>접지측</a:t>
            </a:r>
            <a:endParaRPr lang="en-US" altLang="ko-KR" sz="1300" b="1" spc="-133" dirty="0" smtClean="0">
              <a:latin typeface="+mn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74991" y="5398994"/>
            <a:ext cx="8353498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4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 smtClean="0">
                <a:latin typeface="+mn-ea"/>
              </a:rPr>
              <a:t>도전성이 높은 장소에서 </a:t>
            </a:r>
            <a:r>
              <a:rPr lang="ko-KR" altLang="en-US" sz="1500" b="1" spc="-133" dirty="0" err="1" smtClean="0">
                <a:latin typeface="+mn-ea"/>
              </a:rPr>
              <a:t>교류아크용접기를</a:t>
            </a:r>
            <a:r>
              <a:rPr lang="ko-KR" altLang="en-US" sz="1500" b="1" spc="-133" dirty="0" smtClean="0">
                <a:latin typeface="+mn-ea"/>
              </a:rPr>
              <a:t> 사용하는 경우 자동전격방지기 설치</a:t>
            </a:r>
          </a:p>
          <a:p>
            <a:pPr marL="144000" indent="-144000" latinLnBrk="0">
              <a:lnSpc>
                <a:spcPts val="24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 err="1" smtClean="0">
                <a:latin typeface="+mn-ea"/>
              </a:rPr>
              <a:t>홀더의</a:t>
            </a:r>
            <a:r>
              <a:rPr lang="ko-KR" altLang="en-US" sz="1500" b="1" spc="-133" dirty="0" smtClean="0">
                <a:latin typeface="+mn-ea"/>
              </a:rPr>
              <a:t> 절연덮개</a:t>
            </a:r>
            <a:r>
              <a:rPr lang="en-US" altLang="ko-KR" sz="1500" b="1" spc="-133" dirty="0" smtClean="0">
                <a:latin typeface="+mn-ea"/>
              </a:rPr>
              <a:t>(</a:t>
            </a:r>
            <a:r>
              <a:rPr lang="ko-KR" altLang="en-US" sz="1500" b="1" spc="-133" dirty="0" smtClean="0">
                <a:latin typeface="+mn-ea"/>
              </a:rPr>
              <a:t>애자</a:t>
            </a:r>
            <a:r>
              <a:rPr lang="en-US" altLang="ko-KR" sz="1500" b="1" spc="-133" dirty="0" smtClean="0">
                <a:latin typeface="+mn-ea"/>
              </a:rPr>
              <a:t>)</a:t>
            </a:r>
            <a:r>
              <a:rPr lang="ko-KR" altLang="en-US" sz="1500" b="1" spc="-133" dirty="0" smtClean="0">
                <a:latin typeface="+mn-ea"/>
              </a:rPr>
              <a:t>가 파손된 홀더 사용금지</a:t>
            </a:r>
            <a:r>
              <a:rPr lang="en-US" altLang="ko-KR" sz="1500" b="1" spc="-133" dirty="0" smtClean="0">
                <a:latin typeface="+mn-ea"/>
              </a:rPr>
              <a:t>, </a:t>
            </a:r>
            <a:r>
              <a:rPr lang="ko-KR" altLang="en-US" sz="1500" b="1" spc="-133" dirty="0" smtClean="0">
                <a:latin typeface="+mn-ea"/>
              </a:rPr>
              <a:t>절연물이 파손된 </a:t>
            </a:r>
            <a:r>
              <a:rPr lang="ko-KR" altLang="en-US" sz="1500" b="1" spc="-133" dirty="0" err="1" smtClean="0">
                <a:latin typeface="+mn-ea"/>
              </a:rPr>
              <a:t>홀더는</a:t>
            </a:r>
            <a:r>
              <a:rPr lang="ko-KR" altLang="en-US" sz="1500" b="1" spc="-133" dirty="0" smtClean="0">
                <a:latin typeface="+mn-ea"/>
              </a:rPr>
              <a:t> 절연내력 및 내열성이 있는 </a:t>
            </a:r>
            <a:r>
              <a:rPr lang="en-US" altLang="ko-KR" sz="1500" b="1" spc="-133" dirty="0" smtClean="0">
                <a:latin typeface="+mn-ea"/>
              </a:rPr>
              <a:t>KS</a:t>
            </a:r>
            <a:r>
              <a:rPr lang="ko-KR" altLang="en-US" sz="1500" b="1" spc="-133" dirty="0" smtClean="0">
                <a:latin typeface="+mn-ea"/>
              </a:rPr>
              <a:t>규격품으로 교체 사용</a:t>
            </a:r>
          </a:p>
        </p:txBody>
      </p:sp>
      <p:grpSp>
        <p:nvGrpSpPr>
          <p:cNvPr id="6" name="그룹 16"/>
          <p:cNvGrpSpPr/>
          <p:nvPr/>
        </p:nvGrpSpPr>
        <p:grpSpPr>
          <a:xfrm>
            <a:off x="1514438" y="3358356"/>
            <a:ext cx="1414515" cy="436579"/>
            <a:chOff x="1514438" y="4358488"/>
            <a:chExt cx="1414515" cy="436579"/>
          </a:xfrm>
        </p:grpSpPr>
        <p:pic>
          <p:nvPicPr>
            <p:cNvPr id="18" name="그림 17" descr="사례 발생원인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9"/>
          <p:cNvGrpSpPr/>
          <p:nvPr/>
        </p:nvGrpSpPr>
        <p:grpSpPr>
          <a:xfrm>
            <a:off x="1512855" y="5358620"/>
            <a:ext cx="1414515" cy="419116"/>
            <a:chOff x="1512855" y="4215612"/>
            <a:chExt cx="1414515" cy="419116"/>
          </a:xfrm>
        </p:grpSpPr>
        <p:pic>
          <p:nvPicPr>
            <p:cNvPr id="21" name="그림 20" descr="사례 예방대책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1" name="그룹 22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24" name="TextBox 23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5" name="직사각형 24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5</a:t>
              </a:r>
              <a:endParaRPr lang="ko-KR" altLang="en-US" sz="3400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 descr="사례15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85151" y="1786720"/>
            <a:ext cx="3464048" cy="2637281"/>
          </a:xfrm>
          <a:prstGeom prst="rect">
            <a:avLst/>
          </a:prstGeom>
        </p:spPr>
      </p:pic>
      <p:grpSp>
        <p:nvGrpSpPr>
          <p:cNvPr id="2" name="그룹 1"/>
          <p:cNvGrpSpPr/>
          <p:nvPr/>
        </p:nvGrpSpPr>
        <p:grpSpPr>
          <a:xfrm>
            <a:off x="727037" y="1572406"/>
            <a:ext cx="2357454" cy="1103052"/>
            <a:chOff x="727037" y="1572406"/>
            <a:chExt cx="2357454" cy="1103052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280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14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0298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로봇 작업 영역에서 </a:t>
              </a:r>
            </a:p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로봇 </a:t>
              </a:r>
              <a:r>
                <a:rPr lang="ko-KR" altLang="en-US" sz="1500" b="1" spc="-133" dirty="0" err="1" smtClean="0">
                  <a:solidFill>
                    <a:srgbClr val="666699"/>
                  </a:solidFill>
                </a:rPr>
                <a:t>지그에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 부딪힘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68659" y="3072604"/>
            <a:ext cx="6573880" cy="19236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5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로봇 작동 영역의 위험장소 출입 안전조치 미흡 </a:t>
            </a:r>
          </a:p>
          <a:p>
            <a:pPr marL="144000" indent="-144000" latinLnBrk="0">
              <a:lnSpc>
                <a:spcPts val="25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   -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안전펜스의 문 개방 시 가동되는 로봇이 정지되는 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/>
            </a:r>
            <a:b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</a:b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 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연동구조</a:t>
            </a:r>
            <a:r>
              <a:rPr lang="en-US" altLang="ko-KR" sz="1400" b="1" spc="-133" dirty="0" smtClean="0">
                <a:solidFill>
                  <a:srgbClr val="0070C0"/>
                </a:solidFill>
                <a:latin typeface="+mn-ea"/>
              </a:rPr>
              <a:t>(Interlock)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안전 플러그가 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2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개</a:t>
            </a:r>
            <a:r>
              <a:rPr lang="en-US" altLang="ko-KR" sz="1400" b="1" spc="-133" dirty="0" smtClean="0">
                <a:solidFill>
                  <a:srgbClr val="0070C0"/>
                </a:solidFill>
                <a:latin typeface="+mn-ea"/>
              </a:rPr>
              <a:t>(2</a:t>
            </a:r>
            <a:r>
              <a:rPr lang="ko-KR" altLang="en-US" sz="1400" b="1" spc="-133" dirty="0" smtClean="0">
                <a:solidFill>
                  <a:srgbClr val="0070C0"/>
                </a:solidFill>
                <a:latin typeface="+mn-ea"/>
              </a:rPr>
              <a:t>개 모두 꽂음 </a:t>
            </a:r>
            <a:r>
              <a:rPr lang="en-US" altLang="ko-KR" sz="1400" b="1" spc="-133" dirty="0" smtClean="0">
                <a:solidFill>
                  <a:srgbClr val="0070C0"/>
                </a:solidFill>
                <a:latin typeface="+mn-ea"/>
              </a:rPr>
              <a:t/>
            </a:r>
            <a:br>
              <a:rPr lang="en-US" altLang="ko-KR" sz="1400" b="1" spc="-133" dirty="0" smtClean="0">
                <a:solidFill>
                  <a:srgbClr val="0070C0"/>
                </a:solidFill>
                <a:latin typeface="+mn-ea"/>
              </a:rPr>
            </a:br>
            <a:r>
              <a:rPr lang="en-US" altLang="ko-KR" sz="1400" b="1" spc="-133" dirty="0" smtClean="0">
                <a:solidFill>
                  <a:srgbClr val="0070C0"/>
                </a:solidFill>
                <a:latin typeface="+mn-ea"/>
              </a:rPr>
              <a:t>  </a:t>
            </a:r>
            <a:r>
              <a:rPr lang="ko-KR" altLang="en-US" sz="1400" b="1" spc="-133" dirty="0" smtClean="0">
                <a:solidFill>
                  <a:srgbClr val="0070C0"/>
                </a:solidFill>
                <a:latin typeface="+mn-ea"/>
              </a:rPr>
              <a:t>상태가 </a:t>
            </a:r>
            <a:r>
              <a:rPr lang="en-US" altLang="ko-KR" sz="1400" b="1" spc="-133" dirty="0" smtClean="0">
                <a:solidFill>
                  <a:srgbClr val="0070C0"/>
                </a:solidFill>
                <a:latin typeface="+mn-ea"/>
              </a:rPr>
              <a:t>On </a:t>
            </a:r>
            <a:r>
              <a:rPr lang="ko-KR" altLang="en-US" sz="1400" b="1" spc="-133" dirty="0" smtClean="0">
                <a:solidFill>
                  <a:srgbClr val="0070C0"/>
                </a:solidFill>
                <a:latin typeface="+mn-ea"/>
              </a:rPr>
              <a:t>상태</a:t>
            </a:r>
            <a:r>
              <a:rPr lang="en-US" altLang="ko-KR" sz="1400" b="1" spc="-133" dirty="0" smtClean="0">
                <a:solidFill>
                  <a:srgbClr val="0070C0"/>
                </a:solidFill>
                <a:latin typeface="+mn-ea"/>
              </a:rPr>
              <a:t>)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가 설치되어 있으나 출입문과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연결되지  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/>
            </a:r>
            <a:b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</a:b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 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않아 로봇을 정지시키지 않고도 출입 가능한 상태 </a:t>
            </a:r>
          </a:p>
          <a:p>
            <a:pPr marL="144000" indent="-144000" latinLnBrk="0">
              <a:lnSpc>
                <a:spcPts val="25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  - 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작업자의 작업 공정에서 무인 로봇 공정으로 출입 가능한 틈새 공간 존재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0243" y="1786720"/>
            <a:ext cx="4572032" cy="10321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8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>
                <a:latin typeface="+mn-ea"/>
              </a:rPr>
              <a:t>자동차 차체 조립 라인에서 무인 로봇 공정의 로봇 가동 범위에 작업자가 출입하여 로봇 </a:t>
            </a:r>
            <a:r>
              <a:rPr lang="ko-KR" altLang="en-US" sz="1600" b="1" spc="-133" dirty="0" err="1">
                <a:latin typeface="+mn-ea"/>
              </a:rPr>
              <a:t>지그에</a:t>
            </a:r>
            <a:r>
              <a:rPr lang="ko-KR" altLang="en-US" sz="1600" b="1" spc="-133" dirty="0">
                <a:latin typeface="+mn-ea"/>
              </a:rPr>
              <a:t> 머리 부위를 부딪힘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8085151" y="1858158"/>
            <a:ext cx="3429024" cy="2428892"/>
          </a:xfrm>
          <a:prstGeom prst="rect">
            <a:avLst/>
          </a:prstGeom>
          <a:noFill/>
          <a:ln w="38100">
            <a:solidFill>
              <a:srgbClr val="D6DC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3374991" y="5144306"/>
            <a:ext cx="8686560" cy="10002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>
                <a:latin typeface="+mn-ea"/>
              </a:rPr>
              <a:t>높이 </a:t>
            </a:r>
            <a:r>
              <a:rPr lang="en-US" altLang="ko-KR" sz="1600" b="1" spc="-133" dirty="0">
                <a:latin typeface="+mn-ea"/>
              </a:rPr>
              <a:t>1.8m </a:t>
            </a:r>
            <a:r>
              <a:rPr lang="ko-KR" altLang="en-US" sz="1600" b="1" spc="-133" dirty="0">
                <a:latin typeface="+mn-ea"/>
              </a:rPr>
              <a:t>이상의  울타리를 설치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상시 정상적인 기능을 유지하도록 조치 </a:t>
            </a:r>
          </a:p>
          <a:p>
            <a:pPr marL="144000" indent="-144000" latinLnBrk="0">
              <a:lnSpc>
                <a:spcPts val="26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latin typeface="+mn-ea"/>
              </a:rPr>
              <a:t>  - </a:t>
            </a:r>
            <a:r>
              <a:rPr lang="ko-KR" altLang="en-US" sz="1600" b="1" spc="-133" dirty="0" smtClean="0">
                <a:latin typeface="+mn-ea"/>
              </a:rPr>
              <a:t>출입문 개방 시 가동되는 로봇이 정지되는 연동구조</a:t>
            </a:r>
            <a:r>
              <a:rPr lang="en-US" altLang="ko-KR" sz="1600" b="1" spc="-133" dirty="0" smtClean="0">
                <a:latin typeface="+mn-ea"/>
              </a:rPr>
              <a:t>(Interlock)</a:t>
            </a:r>
            <a:r>
              <a:rPr lang="ko-KR" altLang="en-US" sz="1600" b="1" spc="-133" dirty="0" smtClean="0">
                <a:latin typeface="+mn-ea"/>
              </a:rPr>
              <a:t>방호 상태 유지 </a:t>
            </a:r>
          </a:p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>
                <a:latin typeface="+mn-ea"/>
              </a:rPr>
              <a:t>컨베이어 시스템 설치 등으로 울타리 설치가 어려운 장소 등에 안전매트 또는 </a:t>
            </a:r>
            <a:r>
              <a:rPr lang="ko-KR" altLang="en-US" sz="1600" b="1" spc="-133" dirty="0" err="1">
                <a:latin typeface="+mn-ea"/>
              </a:rPr>
              <a:t>광전자식</a:t>
            </a:r>
            <a:r>
              <a:rPr lang="ko-KR" altLang="en-US" sz="1600" b="1" spc="-133" dirty="0">
                <a:latin typeface="+mn-ea"/>
              </a:rPr>
              <a:t> 방호장치 설치 </a:t>
            </a:r>
            <a:endParaRPr lang="ko-KR" altLang="en-US" sz="1600" b="1" spc="-133" dirty="0" smtClean="0">
              <a:latin typeface="+mn-ea"/>
            </a:endParaRPr>
          </a:p>
        </p:txBody>
      </p:sp>
      <p:grpSp>
        <p:nvGrpSpPr>
          <p:cNvPr id="6" name="그룹 14"/>
          <p:cNvGrpSpPr/>
          <p:nvPr/>
        </p:nvGrpSpPr>
        <p:grpSpPr>
          <a:xfrm>
            <a:off x="1441417" y="3072604"/>
            <a:ext cx="1414515" cy="436579"/>
            <a:chOff x="1514438" y="4358488"/>
            <a:chExt cx="1414515" cy="436579"/>
          </a:xfrm>
        </p:grpSpPr>
        <p:pic>
          <p:nvPicPr>
            <p:cNvPr id="16" name="그림 15" descr="사례 발생원인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512855" y="5144306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1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22" name="TextBox 2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5</a:t>
              </a:r>
              <a:endParaRPr lang="ko-KR" altLang="en-US" sz="34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0"/>
            <a:ext cx="12169775" cy="6859588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80" tIns="60890" rIns="121780" bIns="60890"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2"/>
          <p:cNvGrpSpPr/>
          <p:nvPr/>
        </p:nvGrpSpPr>
        <p:grpSpPr>
          <a:xfrm>
            <a:off x="3313625" y="2637706"/>
            <a:ext cx="8099854" cy="913447"/>
            <a:chOff x="2370111" y="658959"/>
            <a:chExt cx="7653511" cy="913447"/>
          </a:xfrm>
        </p:grpSpPr>
        <p:sp>
          <p:nvSpPr>
            <p:cNvPr id="4" name="TextBox 3"/>
            <p:cNvSpPr txBox="1"/>
            <p:nvPr/>
          </p:nvSpPr>
          <p:spPr>
            <a:xfrm>
              <a:off x="3247629" y="940021"/>
              <a:ext cx="6775993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4000" b="1" spc="-133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 </a:t>
              </a:r>
              <a:r>
                <a:rPr lang="ko-KR" altLang="en-US" sz="4000" b="1" spc="-133" dirty="0" err="1" smtClean="0">
                  <a:solidFill>
                    <a:schemeClr val="bg1"/>
                  </a:solidFill>
                  <a:latin typeface="+mj-ea"/>
                  <a:ea typeface="+mj-ea"/>
                </a:rPr>
                <a:t>콘텐츠</a:t>
              </a:r>
              <a:r>
                <a:rPr lang="ko-KR" altLang="en-US" sz="4000" b="1" spc="-133" dirty="0" smtClean="0">
                  <a:solidFill>
                    <a:schemeClr val="bg1"/>
                  </a:solidFill>
                  <a:latin typeface="+mj-ea"/>
                  <a:ea typeface="+mj-ea"/>
                </a:rPr>
                <a:t> 활용 가이드</a:t>
              </a:r>
              <a:endParaRPr lang="ko-KR" altLang="en-US" sz="4000" b="1" spc="-133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grpSp>
          <p:nvGrpSpPr>
            <p:cNvPr id="5" name="그룹 4"/>
            <p:cNvGrpSpPr/>
            <p:nvPr/>
          </p:nvGrpSpPr>
          <p:grpSpPr>
            <a:xfrm>
              <a:off x="2370111" y="658959"/>
              <a:ext cx="928694" cy="913447"/>
              <a:chOff x="2370111" y="658959"/>
              <a:chExt cx="928694" cy="913447"/>
            </a:xfrm>
          </p:grpSpPr>
          <p:sp>
            <p:nvSpPr>
              <p:cNvPr id="6" name="직사각형 5"/>
              <p:cNvSpPr/>
              <p:nvPr/>
            </p:nvSpPr>
            <p:spPr>
              <a:xfrm>
                <a:off x="2370111" y="929464"/>
                <a:ext cx="642942" cy="6429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2584425" y="658959"/>
                <a:ext cx="714380" cy="82817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200000"/>
                  </a:lnSpc>
                  <a:buClr>
                    <a:srgbClr val="33CCCC"/>
                  </a:buClr>
                </a:pPr>
                <a:r>
                  <a:rPr lang="en-US" altLang="ko-KR" sz="3200" b="1" spc="-133" dirty="0" smtClean="0">
                    <a:solidFill>
                      <a:srgbClr val="33CCCC"/>
                    </a:solidFill>
                    <a:latin typeface="+mn-ea"/>
                  </a:rPr>
                  <a:t>6</a:t>
                </a:r>
                <a:r>
                  <a:rPr lang="en-US" altLang="ko-KR" sz="2800" b="1" spc="-133" dirty="0" smtClean="0">
                    <a:latin typeface="+mn-ea"/>
                  </a:rPr>
                  <a:t> </a:t>
                </a:r>
              </a:p>
            </p:txBody>
          </p:sp>
        </p:grpSp>
      </p:grp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07999" y="2997746"/>
            <a:ext cx="2252552" cy="75918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ko-KR" altLang="en-US" sz="1200" dirty="0" err="1" smtClean="0">
                <a:latin typeface="+mj-ea"/>
                <a:ea typeface="+mj-ea"/>
              </a:rPr>
              <a:t>포털사이트에</a:t>
            </a:r>
            <a:r>
              <a:rPr lang="ko-KR" altLang="en-US" sz="1200" dirty="0" smtClean="0">
                <a:latin typeface="+mj-ea"/>
                <a:ea typeface="+mj-ea"/>
              </a:rPr>
              <a:t> </a:t>
            </a:r>
            <a:r>
              <a:rPr lang="en-US" altLang="ko-KR" sz="1200" dirty="0" smtClean="0">
                <a:latin typeface="+mj-ea"/>
                <a:ea typeface="+mj-ea"/>
              </a:rPr>
              <a:t>‘</a:t>
            </a:r>
            <a:r>
              <a:rPr lang="ko-KR" altLang="en-US" sz="1200" dirty="0" smtClean="0">
                <a:latin typeface="+mj-ea"/>
                <a:ea typeface="+mj-ea"/>
              </a:rPr>
              <a:t>안전보건공단</a:t>
            </a:r>
            <a:r>
              <a:rPr lang="en-US" altLang="ko-KR" sz="1200" dirty="0" smtClean="0">
                <a:latin typeface="+mj-ea"/>
                <a:ea typeface="+mj-ea"/>
              </a:rPr>
              <a:t>’ </a:t>
            </a:r>
          </a:p>
          <a:p>
            <a:pPr marL="383558" indent="-383558">
              <a:spcAft>
                <a:spcPts val="799"/>
              </a:spcAft>
            </a:pPr>
            <a:r>
              <a:rPr lang="ko-KR" altLang="en-US" sz="1200" dirty="0" smtClean="0">
                <a:latin typeface="+mj-ea"/>
                <a:ea typeface="+mj-ea"/>
              </a:rPr>
              <a:t>입력 또는 </a:t>
            </a:r>
            <a:r>
              <a:rPr lang="ko-KR" altLang="en-US" sz="1200" dirty="0" err="1" smtClean="0">
                <a:latin typeface="+mj-ea"/>
                <a:ea typeface="+mj-ea"/>
              </a:rPr>
              <a:t>주소창에</a:t>
            </a:r>
            <a:endParaRPr lang="en-US" altLang="ko-KR" sz="1200" dirty="0" smtClean="0">
              <a:latin typeface="+mj-ea"/>
              <a:ea typeface="+mj-ea"/>
            </a:endParaRPr>
          </a:p>
          <a:p>
            <a:pPr marL="383558" indent="-383558">
              <a:spcAft>
                <a:spcPts val="799"/>
              </a:spcAft>
            </a:pPr>
            <a:r>
              <a:rPr lang="ko-KR" altLang="en-US" sz="1200" dirty="0" smtClean="0">
                <a:latin typeface="+mj-ea"/>
                <a:ea typeface="+mj-ea"/>
              </a:rPr>
              <a:t> </a:t>
            </a:r>
            <a:r>
              <a:rPr lang="en-US" altLang="ko-KR" sz="1200" dirty="0" smtClean="0">
                <a:latin typeface="+mj-ea"/>
                <a:ea typeface="+mj-ea"/>
                <a:hlinkClick r:id="rId2"/>
              </a:rPr>
              <a:t>http://www.kosha.or.kr</a:t>
            </a:r>
            <a:r>
              <a:rPr lang="en-US" altLang="ko-KR" sz="1200" dirty="0" smtClean="0">
                <a:latin typeface="+mj-ea"/>
                <a:ea typeface="+mj-ea"/>
              </a:rPr>
              <a:t> </a:t>
            </a:r>
            <a:r>
              <a:rPr lang="ko-KR" altLang="en-US" sz="1200" dirty="0" smtClean="0">
                <a:latin typeface="+mj-ea"/>
                <a:ea typeface="+mj-ea"/>
              </a:rPr>
              <a:t>입력</a:t>
            </a:r>
            <a:endParaRPr lang="ko-KR" altLang="en-US" sz="1200" b="1" spc="-133" dirty="0">
              <a:solidFill>
                <a:srgbClr val="0070C0"/>
              </a:solidFill>
              <a:latin typeface="+mj-ea"/>
              <a:ea typeface="+mj-ea"/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6615" y="1197546"/>
            <a:ext cx="7416824" cy="518457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55599" y="1572406"/>
            <a:ext cx="2404952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01.</a:t>
            </a:r>
          </a:p>
          <a:p>
            <a:pPr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공단 홈페이지</a:t>
            </a:r>
            <a:endParaRPr lang="en-US" altLang="ko-KR" sz="2200" b="1" spc="-133" dirty="0" smtClean="0">
              <a:solidFill>
                <a:srgbClr val="33CCCC"/>
              </a:solidFill>
              <a:latin typeface="+mj-ea"/>
              <a:ea typeface="+mj-ea"/>
            </a:endParaRPr>
          </a:p>
          <a:p>
            <a:pPr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안전보건자료실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0977" y="5273352"/>
            <a:ext cx="2404952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02.</a:t>
            </a:r>
          </a:p>
          <a:p>
            <a:pPr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공단 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VR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홈페이지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599" y="88905"/>
            <a:ext cx="10325832" cy="110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25295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31799" y="2555756"/>
            <a:ext cx="2252552" cy="1046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ko-KR" altLang="en-US" sz="1200" b="1" spc="-133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구글</a:t>
            </a: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 </a:t>
            </a:r>
            <a:r>
              <a:rPr lang="en-US" altLang="ko-KR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PLAY</a:t>
            </a: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스토어</a:t>
            </a:r>
            <a:r>
              <a:rPr lang="en-US" altLang="ko-KR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(Android), </a:t>
            </a:r>
            <a:r>
              <a:rPr lang="ko-KR" altLang="en-US" sz="1200" b="1" spc="-133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앱스토어</a:t>
            </a:r>
            <a:endParaRPr lang="en-US" altLang="ko-KR" sz="1200" b="1" spc="-133" dirty="0" smtClean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  <a:p>
            <a:pPr marL="383558" indent="-383558">
              <a:spcAft>
                <a:spcPts val="799"/>
              </a:spcAft>
            </a:pPr>
            <a:r>
              <a:rPr lang="en-US" altLang="ko-KR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(</a:t>
            </a:r>
            <a:r>
              <a:rPr lang="en-US" altLang="ko-KR" sz="1200" b="1" spc="-133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iOS</a:t>
            </a:r>
            <a:r>
              <a:rPr lang="en-US" altLang="ko-KR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)</a:t>
            </a: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에서 키워드 </a:t>
            </a:r>
            <a:r>
              <a:rPr lang="en-US" altLang="ko-KR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‘</a:t>
            </a: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안전보건공단</a:t>
            </a:r>
            <a:r>
              <a:rPr lang="en-US" altLang="ko-KR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’ </a:t>
            </a: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또는</a:t>
            </a:r>
            <a:endParaRPr lang="en-US" altLang="ko-KR" sz="1200" b="1" spc="-133" dirty="0" smtClean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  <a:p>
            <a:pPr marL="383558" indent="-383558">
              <a:spcAft>
                <a:spcPts val="799"/>
              </a:spcAft>
            </a:pP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 </a:t>
            </a:r>
            <a:r>
              <a:rPr lang="en-US" altLang="ko-KR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‘</a:t>
            </a: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위기탈출 안전보건</a:t>
            </a:r>
            <a:r>
              <a:rPr lang="en-US" altLang="ko-KR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’</a:t>
            </a: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을 검색하여 </a:t>
            </a:r>
            <a:endParaRPr lang="en-US" altLang="ko-KR" sz="1200" b="1" spc="-133" dirty="0" smtClean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  <a:p>
            <a:pPr marL="383558" indent="-383558">
              <a:spcAft>
                <a:spcPts val="799"/>
              </a:spcAft>
            </a:pP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애플리케이션 설치 </a:t>
            </a:r>
            <a:endParaRPr lang="ko-KR" altLang="en-US" sz="1200" b="1" spc="-133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3119" y="1341562"/>
            <a:ext cx="7789159" cy="500536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55599" y="1572406"/>
            <a:ext cx="2404952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03.</a:t>
            </a:r>
          </a:p>
          <a:p>
            <a:pPr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err="1" smtClean="0">
                <a:solidFill>
                  <a:srgbClr val="33CCCC"/>
                </a:solidFill>
                <a:latin typeface="+mj-ea"/>
                <a:ea typeface="+mj-ea"/>
              </a:rPr>
              <a:t>스마트폰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 </a:t>
            </a:r>
            <a:r>
              <a:rPr lang="ko-KR" altLang="en-US" sz="2200" b="1" spc="-133" dirty="0" err="1" smtClean="0">
                <a:solidFill>
                  <a:srgbClr val="33CCCC"/>
                </a:solidFill>
                <a:latin typeface="+mj-ea"/>
                <a:ea typeface="+mj-ea"/>
              </a:rPr>
              <a:t>앱</a:t>
            </a:r>
            <a:endParaRPr lang="ko-KR" altLang="en-US" sz="2200" b="1" spc="-133" dirty="0" smtClean="0">
              <a:solidFill>
                <a:srgbClr val="33CCCC"/>
              </a:solidFill>
              <a:latin typeface="+mj-ea"/>
              <a:ea typeface="+mj-ea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599" y="88905"/>
            <a:ext cx="10325832" cy="110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55076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3119" y="1485578"/>
            <a:ext cx="8013811" cy="479585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55599" y="1572406"/>
            <a:ext cx="2404952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04.</a:t>
            </a:r>
          </a:p>
          <a:p>
            <a:pPr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미디어 현장배송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5712" y="3545160"/>
            <a:ext cx="2404952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05.</a:t>
            </a:r>
          </a:p>
          <a:p>
            <a:pPr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공단 </a:t>
            </a:r>
            <a:r>
              <a:rPr lang="ko-KR" altLang="en-US" sz="2200" b="1" spc="-133" dirty="0" err="1" smtClean="0">
                <a:solidFill>
                  <a:srgbClr val="33CCCC"/>
                </a:solidFill>
                <a:latin typeface="+mj-ea"/>
                <a:ea typeface="+mj-ea"/>
              </a:rPr>
              <a:t>유튜브</a:t>
            </a:r>
            <a:endParaRPr lang="ko-KR" altLang="en-US" sz="2200" b="1" spc="-133" dirty="0" smtClean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9904" y="4985320"/>
            <a:ext cx="2404952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06.</a:t>
            </a:r>
          </a:p>
          <a:p>
            <a:pPr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가까운 일선기관</a:t>
            </a: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599" y="88905"/>
            <a:ext cx="10325832" cy="110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7559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12921" y="1215216"/>
            <a:ext cx="8286808" cy="242889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latinLnBrk="0">
              <a:lnSpc>
                <a:spcPct val="200000"/>
              </a:lnSpc>
              <a:buClr>
                <a:srgbClr val="33CCCC"/>
              </a:buClr>
            </a:pPr>
            <a:r>
              <a:rPr lang="ko-KR" altLang="en-US" sz="7000" b="1" dirty="0" smtClean="0">
                <a:solidFill>
                  <a:schemeClr val="bg1"/>
                </a:solidFill>
                <a:latin typeface="+mn-ea"/>
              </a:rPr>
              <a:t>감사합니다</a:t>
            </a:r>
            <a:r>
              <a:rPr lang="en-US" altLang="ko-KR" sz="7000" b="1" dirty="0" smtClean="0">
                <a:solidFill>
                  <a:schemeClr val="bg1"/>
                </a:solidFill>
                <a:latin typeface="+mn-ea"/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441682" y="1572406"/>
            <a:ext cx="7643865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000" indent="-180000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 안전하고 건강하게 작업을 하기 위한 작업순서 즉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작업표준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안전작업 절차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매뉴얼 등을</a:t>
            </a:r>
            <a:r>
              <a:rPr lang="en-US" altLang="ko-KR" sz="1600" b="1" spc="-133" dirty="0" smtClean="0">
                <a:latin typeface="+mn-ea"/>
              </a:rPr>
              <a:t/>
            </a:r>
            <a:br>
              <a:rPr lang="en-US" altLang="ko-KR" sz="1600" b="1" spc="-133" dirty="0" smtClean="0">
                <a:latin typeface="+mn-ea"/>
              </a:rPr>
            </a:br>
            <a:r>
              <a:rPr lang="en-US" altLang="ko-KR" sz="1600" b="1" spc="-133" dirty="0" smtClean="0">
                <a:latin typeface="+mn-ea"/>
              </a:rPr>
              <a:t> </a:t>
            </a:r>
            <a:r>
              <a:rPr lang="ko-KR" altLang="en-US" sz="1600" b="1" spc="-133" dirty="0" smtClean="0">
                <a:latin typeface="+mn-ea"/>
              </a:rPr>
              <a:t>기반으로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현장 적응 하기 위해 교육하고 훈련하는 것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5599" y="1572406"/>
            <a:ext cx="2500330" cy="17440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b="1" spc="-133" dirty="0" smtClean="0">
                <a:solidFill>
                  <a:srgbClr val="33CCCC"/>
                </a:solidFill>
                <a:latin typeface="+mj-ea"/>
                <a:ea typeface="+mj-ea"/>
              </a:rPr>
              <a:t>03.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안전보건 활동의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첫걸음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,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안전보건교육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grpSp>
        <p:nvGrpSpPr>
          <p:cNvPr id="20" name="그룹 19"/>
          <p:cNvGrpSpPr/>
          <p:nvPr/>
        </p:nvGrpSpPr>
        <p:grpSpPr>
          <a:xfrm>
            <a:off x="3441681" y="2572538"/>
            <a:ext cx="7786741" cy="3848483"/>
            <a:chOff x="5244168" y="2501100"/>
            <a:chExt cx="5984255" cy="3848483"/>
          </a:xfrm>
        </p:grpSpPr>
        <p:sp>
          <p:nvSpPr>
            <p:cNvPr id="13" name="TextBox 12"/>
            <p:cNvSpPr txBox="1"/>
            <p:nvPr/>
          </p:nvSpPr>
          <p:spPr>
            <a:xfrm>
              <a:off x="5244168" y="2501100"/>
              <a:ext cx="4429156" cy="2619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200"/>
                </a:lnSpc>
                <a:buClr>
                  <a:srgbClr val="33CCCC"/>
                </a:buClr>
              </a:pPr>
              <a:r>
                <a:rPr lang="ko-KR" altLang="en-US" sz="1800" b="1" spc="-133" dirty="0" smtClean="0">
                  <a:solidFill>
                    <a:srgbClr val="666699"/>
                  </a:solidFill>
                </a:rPr>
                <a:t>■ </a:t>
              </a:r>
              <a:r>
                <a:rPr lang="ko-KR" altLang="en-US" sz="1800" b="1" spc="-133" dirty="0" smtClean="0">
                  <a:solidFill>
                    <a:srgbClr val="666699"/>
                  </a:solidFill>
                  <a:latin typeface="+mn-ea"/>
                </a:rPr>
                <a:t>법에서 정하고 있는 안전보건교육</a:t>
              </a:r>
              <a:endParaRPr lang="en-US" altLang="ko-KR" sz="1800" b="1" spc="-133" dirty="0" smtClean="0">
                <a:solidFill>
                  <a:srgbClr val="666699"/>
                </a:solidFill>
                <a:latin typeface="+mn-ea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299069" y="2858290"/>
              <a:ext cx="5929354" cy="46166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1820"/>
                </a:lnSpc>
                <a:buClr>
                  <a:srgbClr val="33CCCC"/>
                </a:buClr>
              </a:pPr>
              <a:r>
                <a:rPr lang="en-US" altLang="ko-KR" sz="1200" spc="-133" dirty="0" smtClean="0">
                  <a:latin typeface="+mn-ea"/>
                </a:rPr>
                <a:t>• </a:t>
              </a:r>
              <a:r>
                <a:rPr lang="ko-KR" altLang="en-US" sz="1200" spc="-133" dirty="0" smtClean="0">
                  <a:latin typeface="+mn-ea"/>
                </a:rPr>
                <a:t>산업안전보건법 제</a:t>
              </a:r>
              <a:r>
                <a:rPr lang="en-US" altLang="ko-KR" sz="1200" spc="-133" dirty="0" smtClean="0">
                  <a:latin typeface="+mn-ea"/>
                </a:rPr>
                <a:t>29</a:t>
              </a:r>
              <a:r>
                <a:rPr lang="ko-KR" altLang="en-US" sz="1200" spc="-133" dirty="0" smtClean="0">
                  <a:latin typeface="+mn-ea"/>
                </a:rPr>
                <a:t>조</a:t>
              </a:r>
              <a:r>
                <a:rPr lang="en-US" altLang="ko-KR" sz="1200" spc="-133" dirty="0" smtClean="0">
                  <a:latin typeface="+mn-ea"/>
                </a:rPr>
                <a:t>(</a:t>
              </a:r>
              <a:r>
                <a:rPr lang="ko-KR" altLang="en-US" sz="1200" spc="-133" dirty="0" smtClean="0">
                  <a:latin typeface="+mn-ea"/>
                </a:rPr>
                <a:t>안전보건교육</a:t>
              </a:r>
              <a:r>
                <a:rPr lang="en-US" altLang="ko-KR" sz="1200" spc="-133" dirty="0" smtClean="0">
                  <a:latin typeface="+mn-ea"/>
                </a:rPr>
                <a:t>) </a:t>
              </a:r>
              <a:r>
                <a:rPr lang="ko-KR" altLang="en-US" sz="1200" spc="-133" dirty="0" smtClean="0">
                  <a:latin typeface="+mn-ea"/>
                </a:rPr>
                <a:t>제</a:t>
              </a:r>
              <a:r>
                <a:rPr lang="en-US" altLang="ko-KR" sz="1200" spc="-133" dirty="0" smtClean="0">
                  <a:latin typeface="+mn-ea"/>
                </a:rPr>
                <a:t>2</a:t>
              </a:r>
              <a:r>
                <a:rPr lang="ko-KR" altLang="en-US" sz="1200" spc="-133" dirty="0" smtClean="0">
                  <a:latin typeface="+mn-ea"/>
                </a:rPr>
                <a:t>항 및 제</a:t>
              </a:r>
              <a:r>
                <a:rPr lang="en-US" altLang="ko-KR" sz="1200" spc="-133" dirty="0" smtClean="0">
                  <a:latin typeface="+mn-ea"/>
                </a:rPr>
                <a:t>31</a:t>
              </a:r>
              <a:r>
                <a:rPr lang="ko-KR" altLang="en-US" sz="1200" spc="-133" dirty="0" smtClean="0">
                  <a:latin typeface="+mn-ea"/>
                </a:rPr>
                <a:t>조</a:t>
              </a:r>
              <a:r>
                <a:rPr lang="en-US" altLang="ko-KR" sz="1200" spc="-133" dirty="0" smtClean="0">
                  <a:latin typeface="+mn-ea"/>
                </a:rPr>
                <a:t>(</a:t>
              </a:r>
              <a:r>
                <a:rPr lang="ko-KR" altLang="en-US" sz="1200" spc="-133" dirty="0" smtClean="0">
                  <a:latin typeface="+mn-ea"/>
                </a:rPr>
                <a:t>건설업 기초안전보건교육</a:t>
              </a:r>
              <a:r>
                <a:rPr lang="en-US" altLang="ko-KR" sz="1200" spc="-133" dirty="0" smtClean="0">
                  <a:latin typeface="+mn-ea"/>
                </a:rPr>
                <a:t>)</a:t>
              </a:r>
            </a:p>
            <a:p>
              <a:pPr>
                <a:lnSpc>
                  <a:spcPts val="1820"/>
                </a:lnSpc>
                <a:buClr>
                  <a:srgbClr val="33CCCC"/>
                </a:buClr>
              </a:pPr>
              <a:r>
                <a:rPr lang="en-US" altLang="ko-KR" sz="1200" spc="-133" dirty="0" smtClean="0">
                  <a:solidFill>
                    <a:srgbClr val="666699"/>
                  </a:solidFill>
                  <a:latin typeface="+mn-ea"/>
                </a:rPr>
                <a:t>• </a:t>
              </a:r>
              <a:r>
                <a:rPr lang="ko-KR" altLang="en-US" sz="1200" spc="-133" dirty="0" smtClean="0">
                  <a:solidFill>
                    <a:srgbClr val="666699"/>
                  </a:solidFill>
                  <a:latin typeface="+mn-ea"/>
                </a:rPr>
                <a:t>산업안전보건법 시행규칙 제</a:t>
              </a:r>
              <a:r>
                <a:rPr lang="en-US" altLang="ko-KR" sz="1200" spc="-133" dirty="0" smtClean="0">
                  <a:solidFill>
                    <a:srgbClr val="666699"/>
                  </a:solidFill>
                  <a:latin typeface="+mn-ea"/>
                </a:rPr>
                <a:t>26</a:t>
              </a:r>
              <a:r>
                <a:rPr lang="ko-KR" altLang="en-US" sz="1200" spc="-133" dirty="0" smtClean="0">
                  <a:solidFill>
                    <a:srgbClr val="666699"/>
                  </a:solidFill>
                  <a:latin typeface="+mn-ea"/>
                </a:rPr>
                <a:t>조</a:t>
              </a:r>
              <a:r>
                <a:rPr lang="en-US" altLang="ko-KR" sz="1200" spc="-133" dirty="0" smtClean="0">
                  <a:solidFill>
                    <a:srgbClr val="666699"/>
                  </a:solidFill>
                  <a:latin typeface="+mn-ea"/>
                </a:rPr>
                <a:t>(</a:t>
              </a:r>
              <a:r>
                <a:rPr lang="ko-KR" altLang="en-US" sz="1200" spc="-133" dirty="0" smtClean="0">
                  <a:solidFill>
                    <a:srgbClr val="666699"/>
                  </a:solidFill>
                  <a:latin typeface="+mn-ea"/>
                </a:rPr>
                <a:t>교육시간 및 교육내용</a:t>
              </a:r>
              <a:r>
                <a:rPr lang="en-US" altLang="ko-KR" sz="1200" spc="-133" dirty="0" smtClean="0">
                  <a:solidFill>
                    <a:srgbClr val="666699"/>
                  </a:solidFill>
                  <a:latin typeface="+mn-ea"/>
                </a:rPr>
                <a:t>) </a:t>
              </a:r>
              <a:r>
                <a:rPr lang="ko-KR" altLang="en-US" sz="1200" spc="-133" dirty="0" smtClean="0">
                  <a:solidFill>
                    <a:srgbClr val="666699"/>
                  </a:solidFill>
                  <a:latin typeface="+mn-ea"/>
                </a:rPr>
                <a:t>및 제</a:t>
              </a:r>
              <a:r>
                <a:rPr lang="en-US" altLang="ko-KR" sz="1200" spc="-133" dirty="0" smtClean="0">
                  <a:solidFill>
                    <a:srgbClr val="666699"/>
                  </a:solidFill>
                  <a:latin typeface="+mn-ea"/>
                </a:rPr>
                <a:t>28</a:t>
              </a:r>
              <a:r>
                <a:rPr lang="ko-KR" altLang="en-US" sz="1200" spc="-133" dirty="0" smtClean="0">
                  <a:solidFill>
                    <a:srgbClr val="666699"/>
                  </a:solidFill>
                  <a:latin typeface="+mn-ea"/>
                </a:rPr>
                <a:t>조</a:t>
              </a:r>
              <a:r>
                <a:rPr lang="en-US" altLang="ko-KR" sz="1200" spc="-133" dirty="0" smtClean="0">
                  <a:solidFill>
                    <a:srgbClr val="666699"/>
                  </a:solidFill>
                  <a:latin typeface="+mn-ea"/>
                </a:rPr>
                <a:t>(</a:t>
              </a:r>
              <a:r>
                <a:rPr lang="ko-KR" altLang="en-US" sz="1200" spc="-133" dirty="0" smtClean="0">
                  <a:solidFill>
                    <a:srgbClr val="666699"/>
                  </a:solidFill>
                  <a:latin typeface="+mn-ea"/>
                </a:rPr>
                <a:t>건설업 기초안전보건교육의 시간</a:t>
              </a:r>
              <a:r>
                <a:rPr lang="ko-KR" altLang="en-US" sz="1200" spc="-133" dirty="0" smtClean="0">
                  <a:solidFill>
                    <a:srgbClr val="666699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∙내용 및 방법 등</a:t>
              </a:r>
              <a:r>
                <a:rPr lang="en-US" altLang="ko-KR" sz="1200" spc="-133" dirty="0" smtClean="0">
                  <a:solidFill>
                    <a:srgbClr val="666699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endParaRPr lang="en-US" altLang="ko-KR" sz="1200" spc="-133" dirty="0" smtClean="0">
                <a:solidFill>
                  <a:srgbClr val="666699"/>
                </a:solidFill>
                <a:latin typeface="+mn-ea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255853" y="5914849"/>
              <a:ext cx="5929354" cy="43473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1820"/>
                </a:lnSpc>
                <a:buClr>
                  <a:srgbClr val="33CCCC"/>
                </a:buClr>
              </a:pPr>
              <a:r>
                <a:rPr lang="en-US" altLang="ko-KR" sz="1100" spc="-133" dirty="0" smtClean="0">
                  <a:latin typeface="+mn-ea"/>
                </a:rPr>
                <a:t>※  </a:t>
              </a:r>
              <a:r>
                <a:rPr lang="ko-KR" altLang="en-US" sz="1100" spc="-133" dirty="0" smtClean="0">
                  <a:latin typeface="+mn-ea"/>
                </a:rPr>
                <a:t>상기 외 정기교육</a:t>
              </a:r>
              <a:r>
                <a:rPr lang="en-US" altLang="ko-KR" sz="1100" spc="-133" dirty="0" smtClean="0">
                  <a:latin typeface="+mn-ea"/>
                </a:rPr>
                <a:t>, </a:t>
              </a:r>
              <a:r>
                <a:rPr lang="ko-KR" altLang="en-US" sz="1100" spc="-133" dirty="0" smtClean="0">
                  <a:latin typeface="+mn-ea"/>
                </a:rPr>
                <a:t>작업내용 변경시의 교육</a:t>
              </a:r>
              <a:r>
                <a:rPr lang="en-US" altLang="ko-KR" sz="1100" spc="-133" dirty="0" smtClean="0">
                  <a:latin typeface="+mn-ea"/>
                </a:rPr>
                <a:t>, </a:t>
              </a:r>
              <a:r>
                <a:rPr lang="ko-KR" altLang="en-US" sz="1100" spc="-133" dirty="0" smtClean="0">
                  <a:latin typeface="+mn-ea"/>
                </a:rPr>
                <a:t>특별교육 등이 있으니 산업안전보건법 시행규칙 별표 </a:t>
              </a:r>
              <a:r>
                <a:rPr lang="en-US" altLang="ko-KR" sz="1100" spc="-133" dirty="0">
                  <a:latin typeface="+mn-ea"/>
                </a:rPr>
                <a:t>4</a:t>
              </a:r>
              <a:r>
                <a:rPr lang="en-US" altLang="ko-KR" sz="1100" spc="-133" dirty="0" smtClean="0">
                  <a:latin typeface="+mn-ea"/>
                </a:rPr>
                <a:t>(</a:t>
              </a:r>
              <a:r>
                <a:rPr lang="ko-KR" altLang="en-US" sz="1100" spc="-133" dirty="0" smtClean="0">
                  <a:latin typeface="+mn-ea"/>
                </a:rPr>
                <a:t>안전보건교육 교육과정별 교육시간</a:t>
              </a:r>
              <a:r>
                <a:rPr lang="en-US" altLang="ko-KR" sz="1100" spc="-133" dirty="0" smtClean="0">
                  <a:latin typeface="+mn-ea"/>
                </a:rPr>
                <a:t>), </a:t>
              </a:r>
              <a:br>
                <a:rPr lang="en-US" altLang="ko-KR" sz="1100" spc="-133" dirty="0" smtClean="0">
                  <a:latin typeface="+mn-ea"/>
                </a:rPr>
              </a:br>
              <a:r>
                <a:rPr lang="en-US" altLang="ko-KR" sz="1100" spc="-133" dirty="0" smtClean="0">
                  <a:latin typeface="+mn-ea"/>
                </a:rPr>
                <a:t>     </a:t>
              </a:r>
              <a:r>
                <a:rPr lang="ko-KR" altLang="en-US" sz="1100" spc="-133" dirty="0" smtClean="0">
                  <a:latin typeface="+mn-ea"/>
                </a:rPr>
                <a:t>별표 </a:t>
              </a:r>
              <a:r>
                <a:rPr lang="en-US" altLang="ko-KR" sz="1100" spc="-133" dirty="0">
                  <a:latin typeface="+mn-ea"/>
                </a:rPr>
                <a:t>5</a:t>
              </a:r>
              <a:r>
                <a:rPr lang="en-US" altLang="ko-KR" sz="1100" spc="-133" dirty="0" smtClean="0">
                  <a:latin typeface="+mn-ea"/>
                </a:rPr>
                <a:t> (</a:t>
              </a:r>
              <a:r>
                <a:rPr lang="ko-KR" altLang="en-US" sz="1100" spc="-133" dirty="0" smtClean="0">
                  <a:latin typeface="+mn-ea"/>
                </a:rPr>
                <a:t>안전보건교육 </a:t>
              </a:r>
              <a:r>
                <a:rPr lang="ko-KR" altLang="en-US" sz="1100" spc="-133" dirty="0" err="1" smtClean="0">
                  <a:latin typeface="+mn-ea"/>
                </a:rPr>
                <a:t>교육대상별</a:t>
              </a:r>
              <a:r>
                <a:rPr lang="ko-KR" altLang="en-US" sz="1100" spc="-133" dirty="0" smtClean="0">
                  <a:latin typeface="+mn-ea"/>
                </a:rPr>
                <a:t>  교육내용</a:t>
              </a:r>
              <a:r>
                <a:rPr lang="en-US" altLang="ko-KR" sz="1100" spc="-133" dirty="0" smtClean="0">
                  <a:latin typeface="+mn-ea"/>
                </a:rPr>
                <a:t>)</a:t>
              </a:r>
              <a:r>
                <a:rPr lang="ko-KR" altLang="en-US" sz="1100" spc="-133" dirty="0" smtClean="0">
                  <a:latin typeface="+mn-ea"/>
                </a:rPr>
                <a:t>를 참조</a:t>
              </a:r>
              <a:endParaRPr lang="en-US" altLang="ko-KR" sz="1100" spc="-133" dirty="0" smtClean="0">
                <a:latin typeface="+mn-ea"/>
              </a:endParaRPr>
            </a:p>
          </p:txBody>
        </p:sp>
      </p:grpSp>
      <p:graphicFrame>
        <p:nvGraphicFramePr>
          <p:cNvPr id="9" name="표 2"/>
          <p:cNvGraphicFramePr>
            <a:graphicFrameLocks noGrp="1"/>
          </p:cNvGraphicFramePr>
          <p:nvPr>
            <p:extLst/>
          </p:nvPr>
        </p:nvGraphicFramePr>
        <p:xfrm>
          <a:off x="3441681" y="3501232"/>
          <a:ext cx="8001056" cy="23959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57256"/>
                <a:gridCol w="1000132"/>
                <a:gridCol w="928694"/>
                <a:gridCol w="5214974"/>
              </a:tblGrid>
              <a:tr h="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spc="-1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교육과정</a:t>
                      </a: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spc="-1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교육대상</a:t>
                      </a:r>
                      <a:endParaRPr lang="ko-KR" altLang="en-US" sz="1200" b="1" spc="-100" baseline="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spc="-1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교육시간</a:t>
                      </a:r>
                      <a:endParaRPr lang="ko-KR" altLang="en-US" sz="1200" b="1" spc="-100" baseline="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spc="-1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교육내용</a:t>
                      </a:r>
                      <a:endParaRPr lang="ko-KR" altLang="en-US" sz="1200" b="1" spc="-100" baseline="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채용시의 </a:t>
                      </a:r>
                      <a:endParaRPr lang="en-US" altLang="ko-KR" sz="1200" b="1" spc="-100" baseline="0" dirty="0" smtClean="0">
                        <a:latin typeface="+mj-ea"/>
                        <a:ea typeface="+mj-ea"/>
                      </a:endParaRP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교육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BEFE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spc="-100" baseline="0" dirty="0" smtClean="0">
                          <a:solidFill>
                            <a:prstClr val="black"/>
                          </a:solidFill>
                          <a:latin typeface="+mj-ea"/>
                          <a:ea typeface="+mj-ea"/>
                        </a:rPr>
                        <a:t>일용근로자</a:t>
                      </a:r>
                      <a:endParaRPr lang="ko-KR" altLang="en-US" sz="1200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</a:rPr>
                        <a:t>1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시간 이상</a:t>
                      </a:r>
                      <a:endParaRPr lang="ko-KR" altLang="en-US" sz="1200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기계기구의 위험성과 작업의 순서 및 동선에 관한 사항</a:t>
                      </a: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작업 개시 전 점검에 관한 사항     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정리정돈 및 청소에 관한 사항</a:t>
                      </a: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사고 발생 시 긴급조치에 관한 사항 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산업보건 및 직업병 예방에 관한 사항</a:t>
                      </a: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물질안전보건자료에 관한 사항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직무스트레스 예방 및 관리에 관한 사항</a:t>
                      </a:r>
                      <a:endParaRPr lang="en-US" altLang="ko-KR" sz="1200" spc="-10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lvl="0" indent="0" algn="l" defTabSz="1217798" rtl="0" eaLnBrk="1" fontAlgn="auto" latinLnBrk="1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• </a:t>
                      </a:r>
                      <a:r>
                        <a:rPr lang="ko-KR" altLang="en-US" sz="1200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「산업안전보건법」 및 일반관리에 관한 사항</a:t>
                      </a: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spc="-100" baseline="0" dirty="0" smtClean="0">
                          <a:solidFill>
                            <a:prstClr val="black"/>
                          </a:solidFill>
                          <a:latin typeface="+mj-ea"/>
                          <a:ea typeface="+mj-ea"/>
                        </a:rPr>
                        <a:t>일용근로자 </a:t>
                      </a: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spc="-100" baseline="0" dirty="0" smtClean="0">
                          <a:solidFill>
                            <a:prstClr val="black"/>
                          </a:solidFill>
                          <a:latin typeface="+mj-ea"/>
                          <a:ea typeface="+mj-ea"/>
                        </a:rPr>
                        <a:t>제외 근로자</a:t>
                      </a:r>
                      <a:endParaRPr lang="ko-KR" altLang="en-US" sz="1200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</a:rPr>
                        <a:t>8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시간 이상</a:t>
                      </a:r>
                      <a:endParaRPr lang="ko-KR" altLang="en-US" sz="1200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endParaRPr lang="ko-KR" altLang="en-US" sz="1200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건설업 </a:t>
                      </a: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기초안전</a:t>
                      </a: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보건교육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BEFE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건설 </a:t>
                      </a: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일용근로자</a:t>
                      </a:r>
                      <a:endParaRPr lang="ko-KR" altLang="en-US" sz="1200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4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시간 이상</a:t>
                      </a:r>
                      <a:endParaRPr lang="ko-KR" altLang="en-US" sz="1200" spc="-10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산업안전보건법 주요내용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(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건설 일용근로자 관련부분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)</a:t>
                      </a: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안전의식 제고에 관한 사항</a:t>
                      </a: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• </a:t>
                      </a:r>
                      <a:r>
                        <a:rPr lang="ko-KR" altLang="en-US" sz="1200" spc="-100" baseline="0" dirty="0" err="1" smtClean="0">
                          <a:latin typeface="+mj-ea"/>
                          <a:ea typeface="+mj-ea"/>
                          <a:cs typeface="Mangal"/>
                        </a:rPr>
                        <a:t>작업별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 위험요인과 안전작업방법 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(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재해사례 및 예방대책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)</a:t>
                      </a: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건설 직종별 건강장해 위험 요인과 건강관리</a:t>
                      </a:r>
                      <a:endParaRPr lang="ko-KR" altLang="en-US" sz="1200" spc="-100" baseline="0" dirty="0" smtClean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11" name="그룹 10"/>
          <p:cNvGrpSpPr/>
          <p:nvPr/>
        </p:nvGrpSpPr>
        <p:grpSpPr>
          <a:xfrm>
            <a:off x="869913" y="286522"/>
            <a:ext cx="8143932" cy="877163"/>
            <a:chOff x="869913" y="286522"/>
            <a:chExt cx="8143932" cy="877163"/>
          </a:xfrm>
        </p:grpSpPr>
        <p:sp>
          <p:nvSpPr>
            <p:cNvPr id="12" name="TextBox 11"/>
            <p:cNvSpPr txBox="1"/>
            <p:nvPr/>
          </p:nvSpPr>
          <p:spPr>
            <a:xfrm>
              <a:off x="2798739" y="286522"/>
              <a:ext cx="714380" cy="8771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ct val="150000"/>
                </a:lnSpc>
              </a:pPr>
              <a:r>
                <a:rPr lang="en-US" altLang="ko-KR" sz="3800" b="1" kern="1200" spc="-133" dirty="0" smtClean="0">
                  <a:solidFill>
                    <a:schemeClr val="bg1"/>
                  </a:solidFill>
                  <a:latin typeface="+mj-ea"/>
                  <a:ea typeface="+mn-ea"/>
                  <a:cs typeface="+mn-cs"/>
                </a:rPr>
                <a:t>1</a:t>
              </a:r>
              <a:endParaRPr lang="ko-KR" altLang="en-US" sz="3800" b="1" kern="1200" spc="-133" dirty="0">
                <a:solidFill>
                  <a:schemeClr val="bg1"/>
                </a:solidFill>
                <a:latin typeface="+mj-ea"/>
                <a:ea typeface="+mn-ea"/>
                <a:cs typeface="+mn-cs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798871" y="429398"/>
              <a:ext cx="5214974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신규 입사자의 직장생활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69913" y="429398"/>
              <a:ext cx="1428760" cy="487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426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3460</TotalTime>
  <Words>7704</Words>
  <Application>Microsoft Office PowerPoint</Application>
  <PresentationFormat>사용자 지정</PresentationFormat>
  <Paragraphs>1396</Paragraphs>
  <Slides>86</Slides>
  <Notes>16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6</vt:i4>
      </vt:variant>
      <vt:variant>
        <vt:lpstr>슬라이드 제목</vt:lpstr>
      </vt:variant>
      <vt:variant>
        <vt:i4>86</vt:i4>
      </vt:variant>
    </vt:vector>
  </HeadingPairs>
  <TitlesOfParts>
    <vt:vector size="97" baseType="lpstr">
      <vt:lpstr>Arial</vt:lpstr>
      <vt:lpstr>Mangal</vt:lpstr>
      <vt:lpstr>맑은 고딕</vt:lpstr>
      <vt:lpstr>HY견고딕</vt:lpstr>
      <vt:lpstr>Wingdings</vt:lpstr>
      <vt:lpstr>Office 테마</vt:lpstr>
      <vt:lpstr>디자인 사용자 지정</vt:lpstr>
      <vt:lpstr>1_디자인 사용자 지정</vt:lpstr>
      <vt:lpstr>2_디자인 사용자 지정</vt:lpstr>
      <vt:lpstr>3_디자인 사용자 지정</vt:lpstr>
      <vt:lpstr>4_디자인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Imac</dc:creator>
  <cp:lastModifiedBy>KOSHA_User</cp:lastModifiedBy>
  <cp:revision>352</cp:revision>
  <dcterms:created xsi:type="dcterms:W3CDTF">2018-09-06T09:47:18Z</dcterms:created>
  <dcterms:modified xsi:type="dcterms:W3CDTF">2021-09-17T01:28:43Z</dcterms:modified>
</cp:coreProperties>
</file>