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90" r:id="rId2"/>
    <p:sldId id="275" r:id="rId3"/>
    <p:sldId id="304" r:id="rId4"/>
    <p:sldId id="258" r:id="rId5"/>
    <p:sldId id="259" r:id="rId6"/>
    <p:sldId id="257" r:id="rId7"/>
    <p:sldId id="306" r:id="rId8"/>
    <p:sldId id="300" r:id="rId9"/>
    <p:sldId id="284" r:id="rId10"/>
    <p:sldId id="301" r:id="rId11"/>
    <p:sldId id="285" r:id="rId12"/>
    <p:sldId id="303" r:id="rId13"/>
    <p:sldId id="286" r:id="rId14"/>
    <p:sldId id="287" r:id="rId15"/>
    <p:sldId id="291" r:id="rId16"/>
    <p:sldId id="292" r:id="rId17"/>
    <p:sldId id="293" r:id="rId18"/>
    <p:sldId id="289" r:id="rId19"/>
    <p:sldId id="274" r:id="rId20"/>
  </p:sldIdLst>
  <p:sldSz cx="9144000" cy="6858000" type="screen4x3"/>
  <p:notesSz cx="6858000" cy="9144000"/>
  <p:embeddedFontLs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57" autoAdjust="0"/>
  </p:normalViewPr>
  <p:slideViewPr>
    <p:cSldViewPr snapToGrid="0" snapToObjects="1">
      <p:cViewPr varScale="1">
        <p:scale>
          <a:sx n="100" d="100"/>
          <a:sy n="100" d="100"/>
        </p:scale>
        <p:origin x="4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ack-ivory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  <p:pic>
        <p:nvPicPr>
          <p:cNvPr id="8" name="Picture 7" descr="아래이미지 사본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6341"/>
            <a:ext cx="9143391" cy="10423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855"/>
            <a:ext cx="9151380" cy="12262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1893" y="576564"/>
            <a:ext cx="433374" cy="43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0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0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92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14800" y="3416300"/>
            <a:ext cx="896112" cy="1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6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19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8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6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53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7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34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63B7C-C7BF-6E4D-8550-7ED87F47B293}" type="datetimeFigureOut">
              <a:rPr lang="en-US" smtClean="0"/>
              <a:t>12/27/2022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2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가설전기배경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419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887806"/>
            <a:ext cx="7664450" cy="41814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431" y="2178575"/>
            <a:ext cx="7275285" cy="43293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F51D492-96DB-6EA4-12CE-AFCA0B363B9B}"/>
              </a:ext>
            </a:extLst>
          </p:cNvPr>
          <p:cNvSpPr txBox="1"/>
          <p:nvPr/>
        </p:nvSpPr>
        <p:spPr>
          <a:xfrm>
            <a:off x="759346" y="270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6" name="모서리가 둥근 직사각형 15">
            <a:extLst>
              <a:ext uri="{FF2B5EF4-FFF2-40B4-BE49-F238E27FC236}">
                <a16:creationId xmlns:a16="http://schemas.microsoft.com/office/drawing/2014/main" xmlns="" id="{152A4C53-66B2-6FA7-3AF5-4F97DCB91003}"/>
              </a:ext>
            </a:extLst>
          </p:cNvPr>
          <p:cNvSpPr/>
          <p:nvPr/>
        </p:nvSpPr>
        <p:spPr>
          <a:xfrm>
            <a:off x="982018" y="1123770"/>
            <a:ext cx="42948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smtClean="0">
                <a:solidFill>
                  <a:prstClr val="white"/>
                </a:solidFill>
                <a:latin typeface="+mj-ea"/>
                <a:ea typeface="+mj-ea"/>
              </a:rPr>
              <a:t>임시 수전설비 설치 및 운영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8233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671286"/>
            <a:ext cx="7664450" cy="4390531"/>
          </a:xfrm>
          <a:prstGeom prst="rect">
            <a:avLst/>
          </a:prstGeom>
        </p:spPr>
      </p:pic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1099225" y="1955899"/>
            <a:ext cx="6862233" cy="81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전기 공급에 필요한 개폐기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안전장치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접속기구 등을 설치한 임시패널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외함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)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로 내부에 상시 충전부가 존재하므로 설치 및 사용단계에서 각별한 안전조치 필요 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6443" y="2695575"/>
            <a:ext cx="6981394" cy="3424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F5F4989-3EBE-A048-A1CD-B8B216270BAF}"/>
              </a:ext>
            </a:extLst>
          </p:cNvPr>
          <p:cNvSpPr txBox="1"/>
          <p:nvPr/>
        </p:nvSpPr>
        <p:spPr>
          <a:xfrm>
            <a:off x="759346" y="270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9" name="모서리가 둥근 직사각형 15">
            <a:extLst>
              <a:ext uri="{FF2B5EF4-FFF2-40B4-BE49-F238E27FC236}">
                <a16:creationId xmlns:a16="http://schemas.microsoft.com/office/drawing/2014/main" xmlns="" id="{152A4C53-66B2-6FA7-3AF5-4F97DCB91003}"/>
              </a:ext>
            </a:extLst>
          </p:cNvPr>
          <p:cNvSpPr/>
          <p:nvPr/>
        </p:nvSpPr>
        <p:spPr>
          <a:xfrm>
            <a:off x="982018" y="1123770"/>
            <a:ext cx="42948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배전반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·</a:t>
            </a: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분전반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 설치 및 관리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1750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870760"/>
            <a:ext cx="7664450" cy="41985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523" y="2304403"/>
            <a:ext cx="7360540" cy="42012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64099F67-6E69-0119-E36C-30F9AF43C85D}"/>
              </a:ext>
            </a:extLst>
          </p:cNvPr>
          <p:cNvSpPr txBox="1"/>
          <p:nvPr/>
        </p:nvSpPr>
        <p:spPr>
          <a:xfrm>
            <a:off x="759346" y="270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7" name="모서리가 둥근 직사각형 15">
            <a:extLst>
              <a:ext uri="{FF2B5EF4-FFF2-40B4-BE49-F238E27FC236}">
                <a16:creationId xmlns:a16="http://schemas.microsoft.com/office/drawing/2014/main" xmlns="" id="{152A4C53-66B2-6FA7-3AF5-4F97DCB91003}"/>
              </a:ext>
            </a:extLst>
          </p:cNvPr>
          <p:cNvSpPr/>
          <p:nvPr/>
        </p:nvSpPr>
        <p:spPr>
          <a:xfrm>
            <a:off x="982018" y="1123770"/>
            <a:ext cx="42948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배전반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·</a:t>
            </a: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분전반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 설치 및 관리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9238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35892"/>
            <a:ext cx="7664450" cy="43333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783" y="1964492"/>
            <a:ext cx="7188563" cy="462243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547A1B7-7CAB-A1AB-A8F8-1253654A8556}"/>
              </a:ext>
            </a:extLst>
          </p:cNvPr>
          <p:cNvSpPr txBox="1"/>
          <p:nvPr/>
        </p:nvSpPr>
        <p:spPr>
          <a:xfrm>
            <a:off x="759346" y="270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6" name="모서리가 둥근 직사각형 15">
            <a:extLst>
              <a:ext uri="{FF2B5EF4-FFF2-40B4-BE49-F238E27FC236}">
                <a16:creationId xmlns:a16="http://schemas.microsoft.com/office/drawing/2014/main" xmlns="" id="{152A4C53-66B2-6FA7-3AF5-4F97DCB91003}"/>
              </a:ext>
            </a:extLst>
          </p:cNvPr>
          <p:cNvSpPr/>
          <p:nvPr/>
        </p:nvSpPr>
        <p:spPr>
          <a:xfrm>
            <a:off x="982018" y="1123770"/>
            <a:ext cx="42948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배전반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·</a:t>
            </a:r>
            <a:r>
              <a:rPr lang="ko-KR" altLang="en-US" sz="2200" b="1" dirty="0" err="1" smtClean="0">
                <a:solidFill>
                  <a:prstClr val="white"/>
                </a:solidFill>
                <a:latin typeface="+mj-ea"/>
                <a:ea typeface="+mj-ea"/>
              </a:rPr>
              <a:t>분전반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 설치 및 관리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63211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678733"/>
            <a:ext cx="7664450" cy="4423969"/>
          </a:xfrm>
          <a:prstGeom prst="rect">
            <a:avLst/>
          </a:prstGeom>
        </p:spPr>
      </p:pic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1099225" y="1883612"/>
            <a:ext cx="721080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수전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배전 설비에서 근로자가 사용하는 전기설비까지 임시 사용하는 선로로         배전반에서 접속기구로 인출해 현장 부하 설비에 접속기구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콘센트 및 플러그 등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)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로 연결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695" y="2944503"/>
            <a:ext cx="7046214" cy="31581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280FA99-F7B2-00BD-57EA-F30171485651}"/>
              </a:ext>
            </a:extLst>
          </p:cNvPr>
          <p:cNvSpPr txBox="1"/>
          <p:nvPr/>
        </p:nvSpPr>
        <p:spPr>
          <a:xfrm>
            <a:off x="759346" y="270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8" name="모서리가 둥근 직사각형 15">
            <a:extLst>
              <a:ext uri="{FF2B5EF4-FFF2-40B4-BE49-F238E27FC236}">
                <a16:creationId xmlns:a16="http://schemas.microsoft.com/office/drawing/2014/main" xmlns="" id="{152A4C53-66B2-6FA7-3AF5-4F97DCB91003}"/>
              </a:ext>
            </a:extLst>
          </p:cNvPr>
          <p:cNvSpPr/>
          <p:nvPr/>
        </p:nvSpPr>
        <p:spPr>
          <a:xfrm>
            <a:off x="982018" y="1123770"/>
            <a:ext cx="42948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현장 이동식 케이블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전선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) 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관리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3727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81174"/>
            <a:ext cx="7664450" cy="42880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598" y="1985255"/>
            <a:ext cx="7207778" cy="53767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4F1A302-9C5C-85F3-C35F-99D89E3D71C3}"/>
              </a:ext>
            </a:extLst>
          </p:cNvPr>
          <p:cNvSpPr txBox="1"/>
          <p:nvPr/>
        </p:nvSpPr>
        <p:spPr>
          <a:xfrm>
            <a:off x="759346" y="270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9" name="모서리가 둥근 직사각형 15">
            <a:extLst>
              <a:ext uri="{FF2B5EF4-FFF2-40B4-BE49-F238E27FC236}">
                <a16:creationId xmlns:a16="http://schemas.microsoft.com/office/drawing/2014/main" xmlns="" id="{152A4C53-66B2-6FA7-3AF5-4F97DCB91003}"/>
              </a:ext>
            </a:extLst>
          </p:cNvPr>
          <p:cNvSpPr/>
          <p:nvPr/>
        </p:nvSpPr>
        <p:spPr>
          <a:xfrm>
            <a:off x="982018" y="1123770"/>
            <a:ext cx="42948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현장 이동식 케이블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전선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) 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관리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64294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870760"/>
            <a:ext cx="7664450" cy="41985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168" y="2338509"/>
            <a:ext cx="7286248" cy="41202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5C247A5-5F77-C14D-8481-4B4FC625929F}"/>
              </a:ext>
            </a:extLst>
          </p:cNvPr>
          <p:cNvSpPr txBox="1"/>
          <p:nvPr/>
        </p:nvSpPr>
        <p:spPr>
          <a:xfrm>
            <a:off x="759346" y="270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6" name="모서리가 둥근 직사각형 15">
            <a:extLst>
              <a:ext uri="{FF2B5EF4-FFF2-40B4-BE49-F238E27FC236}">
                <a16:creationId xmlns:a16="http://schemas.microsoft.com/office/drawing/2014/main" xmlns="" id="{152A4C53-66B2-6FA7-3AF5-4F97DCB91003}"/>
              </a:ext>
            </a:extLst>
          </p:cNvPr>
          <p:cNvSpPr/>
          <p:nvPr/>
        </p:nvSpPr>
        <p:spPr>
          <a:xfrm>
            <a:off x="982018" y="1123770"/>
            <a:ext cx="42948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현장 이동식 케이블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(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전선</a:t>
            </a:r>
            <a:r>
              <a:rPr lang="en-US" altLang="ko-KR" sz="2200" b="1" dirty="0" smtClean="0">
                <a:solidFill>
                  <a:prstClr val="white"/>
                </a:solidFill>
                <a:latin typeface="+mj-ea"/>
                <a:ea typeface="+mj-ea"/>
              </a:rPr>
              <a:t>) </a:t>
            </a: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관리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401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81174"/>
            <a:ext cx="7664450" cy="4288089"/>
          </a:xfrm>
          <a:prstGeom prst="rect">
            <a:avLst/>
          </a:prstGeom>
        </p:spPr>
      </p:pic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1099225" y="1904147"/>
            <a:ext cx="7305328" cy="81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이동식 절단기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휴대용 연삭기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그라인더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),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용접기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밴딩기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목재가공용 톱 등 작업용 전기기계기구로 절연 불량으로 누전발생 시 외함에 전기가 흘러 감전 가능성 존재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416" y="2714625"/>
            <a:ext cx="7595140" cy="51305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92913E1-326E-D78C-EB3A-91F0DAD34878}"/>
              </a:ext>
            </a:extLst>
          </p:cNvPr>
          <p:cNvSpPr txBox="1"/>
          <p:nvPr/>
        </p:nvSpPr>
        <p:spPr>
          <a:xfrm>
            <a:off x="759346" y="270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8" name="모서리가 둥근 직사각형 15">
            <a:extLst>
              <a:ext uri="{FF2B5EF4-FFF2-40B4-BE49-F238E27FC236}">
                <a16:creationId xmlns:a16="http://schemas.microsoft.com/office/drawing/2014/main" xmlns="" id="{152A4C53-66B2-6FA7-3AF5-4F97DCB91003}"/>
              </a:ext>
            </a:extLst>
          </p:cNvPr>
          <p:cNvSpPr/>
          <p:nvPr/>
        </p:nvSpPr>
        <p:spPr>
          <a:xfrm>
            <a:off x="982018" y="1123770"/>
            <a:ext cx="42948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이동식 전기기계기구 사용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2573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800224"/>
            <a:ext cx="7664450" cy="426903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084" y="2029202"/>
            <a:ext cx="6884214" cy="417521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9F2460E-A03C-026B-1B4F-0C376EDD9C0D}"/>
              </a:ext>
            </a:extLst>
          </p:cNvPr>
          <p:cNvSpPr txBox="1"/>
          <p:nvPr/>
        </p:nvSpPr>
        <p:spPr>
          <a:xfrm>
            <a:off x="759346" y="270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6" name="모서리가 둥근 직사각형 15">
            <a:extLst>
              <a:ext uri="{FF2B5EF4-FFF2-40B4-BE49-F238E27FC236}">
                <a16:creationId xmlns:a16="http://schemas.microsoft.com/office/drawing/2014/main" xmlns="" id="{152A4C53-66B2-6FA7-3AF5-4F97DCB91003}"/>
              </a:ext>
            </a:extLst>
          </p:cNvPr>
          <p:cNvSpPr/>
          <p:nvPr/>
        </p:nvSpPr>
        <p:spPr>
          <a:xfrm>
            <a:off x="982018" y="1123770"/>
            <a:ext cx="42948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prstClr val="white"/>
                </a:solidFill>
                <a:latin typeface="+mj-ea"/>
                <a:ea typeface="+mj-ea"/>
              </a:rPr>
              <a:t>이동식 전기기계기구 사용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4330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16" y="224367"/>
            <a:ext cx="8633883" cy="63796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539" y="5763682"/>
            <a:ext cx="1732683" cy="5775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327" y="870126"/>
            <a:ext cx="4902150" cy="315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27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r-1 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1225214"/>
          </a:xfrm>
          <a:prstGeom prst="rect">
            <a:avLst/>
          </a:prstGeom>
        </p:spPr>
      </p:pic>
      <p:pic>
        <p:nvPicPr>
          <p:cNvPr id="3" name="Picture 2" descr="아래이미지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8555"/>
            <a:ext cx="9143391" cy="10423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3318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="" xmlns:a16="http://schemas.microsoft.com/office/drawing/2014/main" id="{A7CF9403-FDE0-9818-DA8B-C54FFC944EC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4495" y="649902"/>
            <a:ext cx="323165" cy="323165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="" xmlns:a16="http://schemas.microsoft.com/office/drawing/2014/main" id="{795E782A-7680-02AC-2153-32BEE17BAEF8}"/>
              </a:ext>
            </a:extLst>
          </p:cNvPr>
          <p:cNvSpPr txBox="1"/>
          <p:nvPr/>
        </p:nvSpPr>
        <p:spPr>
          <a:xfrm>
            <a:off x="1389063" y="56639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dirty="0">
                <a:solidFill>
                  <a:schemeClr val="accent5"/>
                </a:solidFill>
                <a:latin typeface="+mj-ea"/>
                <a:ea typeface="+mj-ea"/>
              </a:rPr>
              <a:t>차례 </a:t>
            </a:r>
            <a:r>
              <a:rPr lang="en-US" altLang="ko-KR" sz="3000" b="1" dirty="0">
                <a:solidFill>
                  <a:schemeClr val="accent5"/>
                </a:solidFill>
                <a:latin typeface="+mj-ea"/>
                <a:ea typeface="+mj-ea"/>
              </a:rPr>
              <a:t>contents</a:t>
            </a:r>
            <a:endParaRPr lang="ko-KR" altLang="en-US" sz="3000" b="1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="" xmlns:a16="http://schemas.microsoft.com/office/drawing/2014/main" id="{76518C5D-3201-0CA5-5055-83B18A742205}"/>
              </a:ext>
            </a:extLst>
          </p:cNvPr>
          <p:cNvSpPr txBox="1"/>
          <p:nvPr/>
        </p:nvSpPr>
        <p:spPr>
          <a:xfrm>
            <a:off x="1439863" y="1501111"/>
            <a:ext cx="5400675" cy="4870564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가설전기공사란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가설전기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운영방안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예시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가설전기공사 유해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·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위험요인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가설전기공사 주요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공정</a:t>
            </a:r>
            <a:endParaRPr lang="en-US" altLang="ko-KR" sz="1900" spc="-150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공정별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안전작업 방법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  </a:t>
            </a:r>
            <a:r>
              <a:rPr lang="en-US" altLang="ko-KR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-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임시 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수전설비 설치 및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운영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en-US" altLang="ko-KR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 - </a:t>
            </a:r>
            <a:r>
              <a:rPr lang="ko-KR" altLang="en-US" sz="1900" spc="-1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배전반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·</a:t>
            </a:r>
            <a:r>
              <a:rPr lang="ko-KR" altLang="en-US" sz="1900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분전반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설치 및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관리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</a:t>
            </a:r>
            <a:r>
              <a:rPr lang="en-US" altLang="ko-KR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 -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현장 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이동식 케이블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(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전선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) 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관리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   </a:t>
            </a:r>
            <a:r>
              <a:rPr lang="en-US" altLang="ko-KR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-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이동식 </a:t>
            </a: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전기기계기구 사용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ko-KR" altLang="en-US" spc="-300" dirty="0">
              <a:solidFill>
                <a:schemeClr val="accent5"/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endParaRPr lang="ko-KR" altLang="en-US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11490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>
                <a:solidFill>
                  <a:schemeClr val="accent5"/>
                </a:solidFill>
                <a:latin typeface="+mj-ea"/>
                <a:ea typeface="+mj-ea"/>
              </a:rPr>
              <a:t>가설전기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  <a:ea typeface="+mj-ea"/>
              </a:rPr>
              <a:t> </a:t>
            </a:r>
            <a:r>
              <a:rPr lang="ko-KR" altLang="en-US" sz="3000" b="1" spc="-300" dirty="0" err="1">
                <a:solidFill>
                  <a:schemeClr val="accent5"/>
                </a:solidFill>
                <a:latin typeface="+mj-ea"/>
                <a:ea typeface="+mj-ea"/>
              </a:rPr>
              <a:t>공사란</a:t>
            </a:r>
            <a:r>
              <a:rPr lang="en-US" altLang="ko-KR" sz="3000" b="1" spc="-300" dirty="0">
                <a:solidFill>
                  <a:schemeClr val="accent5"/>
                </a:solidFill>
                <a:latin typeface="+mj-ea"/>
                <a:ea typeface="+mj-ea"/>
              </a:rPr>
              <a:t>?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  <a:ea typeface="+mj-ea"/>
              </a:rPr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408452"/>
            <a:ext cx="7664450" cy="4259016"/>
          </a:xfrm>
          <a:prstGeom prst="rect">
            <a:avLst/>
          </a:prstGeom>
        </p:spPr>
      </p:pic>
      <p:sp>
        <p:nvSpPr>
          <p:cNvPr id="8" name="TextBox 13"/>
          <p:cNvSpPr txBox="1">
            <a:spLocks noChangeArrowheads="1"/>
          </p:cNvSpPr>
          <p:nvPr/>
        </p:nvSpPr>
        <p:spPr bwMode="auto">
          <a:xfrm>
            <a:off x="1099225" y="2136242"/>
            <a:ext cx="704909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건설공사에서 필요한 전력을 원활하게 공급하여 공사 진행에 지장이 없도록 하기 위해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가설전기를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운용한다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가설전기를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운용하기 전 우선 공사 착공 시기 및 규모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건물 배치도 등을 파악하여 수전 용량 및 수전 설비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배선경로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동별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분전반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위치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 err="1">
                <a:solidFill>
                  <a:srgbClr val="404040"/>
                </a:solidFill>
                <a:ea typeface="맑은 고딕" pitchFamily="50" charset="-127"/>
              </a:rPr>
              <a:t>임시전등과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전열 설치 등의 운용계획을 수립한다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.</a:t>
            </a:r>
          </a:p>
          <a:p>
            <a:pPr>
              <a:lnSpc>
                <a:spcPct val="150000"/>
              </a:lnSpc>
              <a:defRPr/>
            </a:pP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5808436-05D0-9231-F445-736341B40FDB}"/>
              </a:ext>
            </a:extLst>
          </p:cNvPr>
          <p:cNvSpPr txBox="1"/>
          <p:nvPr/>
        </p:nvSpPr>
        <p:spPr>
          <a:xfrm>
            <a:off x="759346" y="270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</p:spTree>
    <p:extLst>
      <p:ext uri="{BB962C8B-B14F-4D97-AF65-F5344CB8AC3E}">
        <p14:creationId xmlns:p14="http://schemas.microsoft.com/office/powerpoint/2010/main" val="245966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>
                <a:solidFill>
                  <a:schemeClr val="accent5"/>
                </a:solidFill>
                <a:latin typeface="+mj-ea"/>
                <a:ea typeface="+mj-ea"/>
              </a:rPr>
              <a:t>가설전기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  <a:ea typeface="+mj-ea"/>
              </a:rPr>
              <a:t> 운영방안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  <a:ea typeface="+mj-ea"/>
              </a:rPr>
              <a:t>(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  <a:ea typeface="+mj-ea"/>
              </a:rPr>
              <a:t>예시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  <a:ea typeface="+mj-ea"/>
              </a:rPr>
              <a:t>)</a:t>
            </a:r>
            <a:endParaRPr lang="ko-KR" altLang="en-US" sz="2000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72239"/>
            <a:ext cx="7664450" cy="4576972"/>
          </a:xfrm>
          <a:prstGeom prst="rect">
            <a:avLst/>
          </a:prstGeom>
        </p:spPr>
      </p:pic>
      <p:sp>
        <p:nvSpPr>
          <p:cNvPr id="8" name="TextBox 13"/>
          <p:cNvSpPr txBox="1">
            <a:spLocks noChangeArrowheads="1"/>
          </p:cNvSpPr>
          <p:nvPr/>
        </p:nvSpPr>
        <p:spPr bwMode="auto">
          <a:xfrm>
            <a:off x="1099225" y="1647698"/>
            <a:ext cx="7049095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1.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 본 공사에 지장 없도록 위치 선정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작업성 고려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2.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 공사 및 설치 시기 고려해 시행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3.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 운반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양중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안전을 고려한 전기시설 적용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4.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 현장을 수직적 네트워크로 구성해 각동마다 분전반 설치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각층 분전반에서 분기된                                 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     SUB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분전반으로 전원 공급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5.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 수직 배선은 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EPS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실을 활용해 구성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6. 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전동공구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및 장비 전원 공급은 접지선이 포함된 케이블을 사용해 접지회로 확보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      </a:t>
            </a: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     </a:t>
            </a: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릴코드도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접지 회로가 있는 제품 사용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7.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 전등 및 작업선은 가공으로 배선될 수 있도록 유도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8.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 간선 배선은 단지 주변 펜스에 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ELP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전선관을 사용해 케이블 배선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5808436-05D0-9231-F445-736341B40FDB}"/>
              </a:ext>
            </a:extLst>
          </p:cNvPr>
          <p:cNvSpPr txBox="1"/>
          <p:nvPr/>
        </p:nvSpPr>
        <p:spPr>
          <a:xfrm>
            <a:off x="759346" y="270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</p:spTree>
    <p:extLst>
      <p:ext uri="{BB962C8B-B14F-4D97-AF65-F5344CB8AC3E}">
        <p14:creationId xmlns:p14="http://schemas.microsoft.com/office/powerpoint/2010/main" val="329865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>
                <a:solidFill>
                  <a:schemeClr val="accent5"/>
                </a:solidFill>
                <a:latin typeface="+mj-ea"/>
              </a:rPr>
              <a:t>가설전기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 운영방안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(</a:t>
            </a:r>
            <a:r>
              <a:rPr lang="ko-KR" altLang="en-US" sz="2000" b="1" spc="-300" dirty="0">
                <a:solidFill>
                  <a:schemeClr val="accent5"/>
                </a:solidFill>
                <a:latin typeface="+mj-ea"/>
              </a:rPr>
              <a:t>예시</a:t>
            </a:r>
            <a:r>
              <a:rPr lang="en-US" altLang="ko-KR" sz="2000" b="1" spc="-300" dirty="0">
                <a:solidFill>
                  <a:schemeClr val="accent5"/>
                </a:solidFill>
                <a:latin typeface="+mj-ea"/>
              </a:rPr>
              <a:t>)</a:t>
            </a:r>
            <a:endParaRPr lang="ko-KR" altLang="en-US" sz="2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72239"/>
            <a:ext cx="7664450" cy="4576972"/>
          </a:xfrm>
          <a:prstGeom prst="rect">
            <a:avLst/>
          </a:prstGeom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099225" y="1647698"/>
            <a:ext cx="709989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9. 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각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코어 판넬은 옥외 자립형 분전반 설치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감전 예방 위해 시건장치 및 누전차단기   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    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설치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시건장치 열쇠는 전기책임자 또는 안전관리자가 관리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)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10.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타워크레인은 메인 판넬에서 별도로 전원 공급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11.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전기 사용 작업반 및 인원에게 안전과 기술지침 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1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2.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사용하지 않는 전원 스위치는 반드시 개방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절연 및 접지 저항치를 법정 기준치       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    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이상 유지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1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3.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전기책임자 및 안전관리자 인가를 받지 않은 전기기구 현장 반입과 사용 금지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1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4.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교류아크용접기는 전격방지기가 부착된 제품 사용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습윤공간 및 도전체 인근 작업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)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1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5.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220V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콘센트는 접지형으로 사용하고 접지선을 연결하거나 분전반 외함 접지 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0684DB7-6E93-E18F-3CD8-97DA828D62A5}"/>
              </a:ext>
            </a:extLst>
          </p:cNvPr>
          <p:cNvSpPr txBox="1"/>
          <p:nvPr/>
        </p:nvSpPr>
        <p:spPr>
          <a:xfrm>
            <a:off x="759346" y="270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</p:spTree>
    <p:extLst>
      <p:ext uri="{BB962C8B-B14F-4D97-AF65-F5344CB8AC3E}">
        <p14:creationId xmlns:p14="http://schemas.microsoft.com/office/powerpoint/2010/main" val="423554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가설전기공사 주요 유해</a:t>
            </a:r>
            <a:r>
              <a:rPr lang="en-US" altLang="ko-KR" sz="3000" b="1" spc="-300" dirty="0">
                <a:solidFill>
                  <a:schemeClr val="accent5"/>
                </a:solidFill>
                <a:latin typeface="+mj-ea"/>
              </a:rPr>
              <a:t>·</a:t>
            </a: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위험요인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72238"/>
            <a:ext cx="7664450" cy="4723761"/>
          </a:xfrm>
          <a:prstGeom prst="rect">
            <a:avLst/>
          </a:prstGeom>
        </p:spPr>
      </p:pic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1099225" y="1647698"/>
            <a:ext cx="6862233" cy="1918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충전전로 근접 작업 중 전로 접촉으로 인한 감전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이동식 전기기계기구 사용 중 누전 등으로 인한 감전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고소작업대로 입선 등의 작업 중 넘어짐 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끼임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승주작업 중 충전부 접촉 등으로 감전 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떨어짐	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이동식사다리를 작업발판으로 사용 중 떨어짐 등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EA1717D-B64D-D9F9-6F64-2462D0414728}"/>
              </a:ext>
            </a:extLst>
          </p:cNvPr>
          <p:cNvSpPr txBox="1"/>
          <p:nvPr/>
        </p:nvSpPr>
        <p:spPr>
          <a:xfrm>
            <a:off x="759346" y="270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pic>
        <p:nvPicPr>
          <p:cNvPr id="4" name="Picture 1" descr="공정별1-건설업가설전기-3.psd">
            <a:extLst>
              <a:ext uri="{FF2B5EF4-FFF2-40B4-BE49-F238E27FC236}">
                <a16:creationId xmlns="" xmlns:a16="http://schemas.microsoft.com/office/drawing/2014/main" id="{F975DF0F-E97A-C101-EE88-5C629852E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179" y="3734118"/>
            <a:ext cx="7348855" cy="1988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064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="" xmlns:a16="http://schemas.microsoft.com/office/drawing/2014/main" id="{1F900183-5D56-74C2-CABB-7EAE635F3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72238"/>
            <a:ext cx="7664450" cy="4723761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="" xmlns:a16="http://schemas.microsoft.com/office/drawing/2014/main" id="{A7593797-8459-D721-BC03-BD6CD0FDFE49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가설전기공사 주요 공정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7CAD662-1E67-FE5E-7266-A30A6BAB646A}"/>
              </a:ext>
            </a:extLst>
          </p:cNvPr>
          <p:cNvSpPr txBox="1"/>
          <p:nvPr/>
        </p:nvSpPr>
        <p:spPr>
          <a:xfrm>
            <a:off x="759346" y="270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pic>
        <p:nvPicPr>
          <p:cNvPr id="3" name="Picture 2" descr="11.psd">
            <a:extLst>
              <a:ext uri="{FF2B5EF4-FFF2-40B4-BE49-F238E27FC236}">
                <a16:creationId xmlns="" xmlns:a16="http://schemas.microsoft.com/office/drawing/2014/main" id="{C0146E5F-3130-DF11-8C18-CB017B0DC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611" y="1749323"/>
            <a:ext cx="6283749" cy="373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8895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638756"/>
            <a:ext cx="7664450" cy="44305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389" y="2896860"/>
            <a:ext cx="7010485" cy="3095248"/>
          </a:xfrm>
          <a:prstGeom prst="rect">
            <a:avLst/>
          </a:prstGeom>
        </p:spPr>
      </p:pic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1139452" y="1849380"/>
            <a:ext cx="7160422" cy="11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중소규모 현장은 보통 저압 수전 계량기를 설치하고 임시 배전반을 통해 전기 공급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아파트 등 대규모 현장은 고압을 수전해 임시 설치된 수전설비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변압기 포함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)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를     통해 저압 공급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B92979C-2966-D615-CEDE-28F629C578A9}"/>
              </a:ext>
            </a:extLst>
          </p:cNvPr>
          <p:cNvSpPr txBox="1"/>
          <p:nvPr/>
        </p:nvSpPr>
        <p:spPr>
          <a:xfrm>
            <a:off x="759346" y="270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8" name="모서리가 둥근 직사각형 15">
            <a:extLst>
              <a:ext uri="{FF2B5EF4-FFF2-40B4-BE49-F238E27FC236}">
                <a16:creationId xmlns:a16="http://schemas.microsoft.com/office/drawing/2014/main" xmlns="" id="{152A4C53-66B2-6FA7-3AF5-4F97DCB91003}"/>
              </a:ext>
            </a:extLst>
          </p:cNvPr>
          <p:cNvSpPr/>
          <p:nvPr/>
        </p:nvSpPr>
        <p:spPr>
          <a:xfrm>
            <a:off x="982018" y="1123770"/>
            <a:ext cx="42948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smtClean="0">
                <a:solidFill>
                  <a:prstClr val="white"/>
                </a:solidFill>
                <a:latin typeface="+mj-ea"/>
                <a:ea typeface="+mj-ea"/>
              </a:rPr>
              <a:t>임시 수전설비 설치 및 운영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3605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757676"/>
            <a:ext cx="7664450" cy="431158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063" y="1976752"/>
            <a:ext cx="7180536" cy="45154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6968E53-DAF2-F020-A098-6E8C932C9A26}"/>
              </a:ext>
            </a:extLst>
          </p:cNvPr>
          <p:cNvSpPr txBox="1"/>
          <p:nvPr/>
        </p:nvSpPr>
        <p:spPr>
          <a:xfrm>
            <a:off x="759346" y="2707"/>
            <a:ext cx="558242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건설업 가설전기공사</a:t>
            </a:r>
            <a:r>
              <a:rPr lang="ko-KR" altLang="ko-KR" sz="1500" b="1" dirty="0">
                <a:solidFill>
                  <a:prstClr val="white"/>
                </a:solidFill>
                <a:latin typeface="+mj-ea"/>
                <a:ea typeface="+mj-ea"/>
              </a:rPr>
              <a:t> </a:t>
            </a:r>
            <a:r>
              <a:rPr kumimoji="0"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공정별 유해위험요인 </a:t>
            </a:r>
          </a:p>
        </p:txBody>
      </p:sp>
      <p:sp>
        <p:nvSpPr>
          <p:cNvPr id="7" name="모서리가 둥근 직사각형 15">
            <a:extLst>
              <a:ext uri="{FF2B5EF4-FFF2-40B4-BE49-F238E27FC236}">
                <a16:creationId xmlns:a16="http://schemas.microsoft.com/office/drawing/2014/main" xmlns="" id="{152A4C53-66B2-6FA7-3AF5-4F97DCB91003}"/>
              </a:ext>
            </a:extLst>
          </p:cNvPr>
          <p:cNvSpPr/>
          <p:nvPr/>
        </p:nvSpPr>
        <p:spPr>
          <a:xfrm>
            <a:off x="982018" y="1123770"/>
            <a:ext cx="4294832" cy="504056"/>
          </a:xfrm>
          <a:prstGeom prst="roundRect">
            <a:avLst>
              <a:gd name="adj" fmla="val 50000"/>
            </a:avLst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smtClean="0">
                <a:solidFill>
                  <a:prstClr val="white"/>
                </a:solidFill>
                <a:latin typeface="+mj-ea"/>
                <a:ea typeface="+mj-ea"/>
              </a:rPr>
              <a:t>임시 수전설비 설치 및 운영</a:t>
            </a:r>
            <a:endParaRPr kumimoji="0" lang="ko-KR" altLang="en-US" sz="22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="" xmlns:a16="http://schemas.microsoft.com/office/drawing/2014/main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 err="1" smtClean="0">
                <a:solidFill>
                  <a:schemeClr val="accent5"/>
                </a:solidFill>
                <a:latin typeface="+mj-ea"/>
              </a:rPr>
              <a:t>공정별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 안전작업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2327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1037</TotalTime>
  <Words>616</Words>
  <Application>Microsoft Office PowerPoint</Application>
  <PresentationFormat>화면 슬라이드 쇼(4:3)</PresentationFormat>
  <Paragraphs>86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2" baseType="lpstr">
      <vt:lpstr>맑은 고딕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fieldguide</dc:creator>
  <cp:keywords/>
  <dc:description/>
  <cp:lastModifiedBy>user</cp:lastModifiedBy>
  <cp:revision>359</cp:revision>
  <dcterms:created xsi:type="dcterms:W3CDTF">2022-11-13T15:13:23Z</dcterms:created>
  <dcterms:modified xsi:type="dcterms:W3CDTF">2022-12-27T07:18:49Z</dcterms:modified>
  <cp:category/>
</cp:coreProperties>
</file>