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76" r:id="rId2"/>
    <p:sldId id="275" r:id="rId3"/>
    <p:sldId id="257" r:id="rId4"/>
    <p:sldId id="277" r:id="rId5"/>
    <p:sldId id="278" r:id="rId6"/>
    <p:sldId id="279" r:id="rId7"/>
    <p:sldId id="259" r:id="rId8"/>
    <p:sldId id="260" r:id="rId9"/>
    <p:sldId id="261" r:id="rId10"/>
    <p:sldId id="262" r:id="rId11"/>
    <p:sldId id="263" r:id="rId12"/>
    <p:sldId id="274" r:id="rId13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14"/>
      <p:bold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7" autoAdjust="0"/>
  </p:normalViewPr>
  <p:slideViewPr>
    <p:cSldViewPr snapToGrid="0" snapToObjects="1">
      <p:cViewPr varScale="1">
        <p:scale>
          <a:sx n="100" d="100"/>
          <a:sy n="100" d="100"/>
        </p:scale>
        <p:origin x="4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-ivor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8" name="Picture 7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1893" y="576564"/>
            <a:ext cx="433374" cy="4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0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9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0" y="3416300"/>
            <a:ext cx="896112" cy="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53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3B7C-C7BF-6E4D-8550-7ED87F47B293}" type="datetimeFigureOut">
              <a:rPr lang="en-US" smtClean="0"/>
              <a:t>12/29/2022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8.jp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22.jp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화학적인자배경.png">
            <a:extLst>
              <a:ext uri="{FF2B5EF4-FFF2-40B4-BE49-F238E27FC236}">
                <a16:creationId xmlns:a16="http://schemas.microsoft.com/office/drawing/2014/main" xmlns="" id="{3C2BE5DB-CF6A-6FC4-0DC3-94CF826C25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440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73118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화학적인자에 의한 </a:t>
            </a:r>
            <a:r>
              <a:rPr lang="ko-KR" altLang="en-US" sz="3200" b="1" spc="-300" dirty="0" smtClean="0">
                <a:solidFill>
                  <a:schemeClr val="accent5"/>
                </a:solidFill>
                <a:latin typeface="+mj-ea"/>
              </a:rPr>
              <a:t>급성 중독 </a:t>
            </a: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시 비상조치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6" y="1395567"/>
            <a:ext cx="7664450" cy="4653397"/>
          </a:xfrm>
          <a:prstGeom prst="rect">
            <a:avLst/>
          </a:prstGeom>
        </p:spPr>
      </p:pic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1099225" y="1672333"/>
            <a:ext cx="7017253" cy="205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1700" b="1" dirty="0">
                <a:latin typeface="+mj-ea"/>
                <a:ea typeface="+mj-ea"/>
              </a:rPr>
              <a:t>공기호흡기</a:t>
            </a:r>
            <a:r>
              <a:rPr lang="en-US" altLang="ko-KR" sz="1700" b="1" dirty="0">
                <a:latin typeface="+mj-ea"/>
                <a:ea typeface="+mj-ea"/>
              </a:rPr>
              <a:t>(</a:t>
            </a:r>
            <a:r>
              <a:rPr lang="ko-KR" altLang="en-US" sz="1700" b="1" dirty="0">
                <a:latin typeface="+mj-ea"/>
                <a:ea typeface="+mj-ea"/>
              </a:rPr>
              <a:t>또는 </a:t>
            </a:r>
            <a:r>
              <a:rPr lang="ko-KR" altLang="en-US" sz="1700" b="1" dirty="0" err="1">
                <a:latin typeface="+mj-ea"/>
                <a:ea typeface="+mj-ea"/>
              </a:rPr>
              <a:t>송기마스크</a:t>
            </a:r>
            <a:r>
              <a:rPr lang="en-US" altLang="ko-KR" sz="1700" b="1" dirty="0">
                <a:latin typeface="+mj-ea"/>
                <a:ea typeface="+mj-ea"/>
              </a:rPr>
              <a:t>)</a:t>
            </a:r>
            <a:r>
              <a:rPr lang="ko-KR" altLang="en-US" sz="1700" b="1" dirty="0">
                <a:latin typeface="+mj-ea"/>
                <a:ea typeface="+mj-ea"/>
              </a:rPr>
              <a:t>를 착용하고 인명구조 활동을 하며</a:t>
            </a:r>
            <a:r>
              <a:rPr lang="en-US" altLang="ko-KR" sz="1700" b="1" dirty="0">
                <a:latin typeface="+mj-ea"/>
                <a:ea typeface="+mj-ea"/>
              </a:rPr>
              <a:t>,                </a:t>
            </a:r>
            <a:r>
              <a:rPr lang="ko-KR" altLang="en-US" sz="1700" b="1" dirty="0">
                <a:latin typeface="+mj-ea"/>
                <a:ea typeface="+mj-ea"/>
              </a:rPr>
              <a:t>발생원</a:t>
            </a:r>
            <a:r>
              <a:rPr lang="en-US" altLang="ko-KR" sz="1700" b="1" dirty="0">
                <a:latin typeface="+mj-ea"/>
                <a:ea typeface="+mj-ea"/>
              </a:rPr>
              <a:t>(</a:t>
            </a:r>
            <a:r>
              <a:rPr lang="ko-KR" altLang="en-US" sz="1700" b="1" dirty="0">
                <a:latin typeface="+mj-ea"/>
                <a:ea typeface="+mj-ea"/>
              </a:rPr>
              <a:t>또는 </a:t>
            </a:r>
            <a:r>
              <a:rPr lang="ko-KR" altLang="en-US" sz="1700" b="1" dirty="0" err="1">
                <a:latin typeface="+mj-ea"/>
                <a:ea typeface="+mj-ea"/>
              </a:rPr>
              <a:t>누출원</a:t>
            </a:r>
            <a:r>
              <a:rPr lang="en-US" altLang="ko-KR" sz="1700" b="1" dirty="0">
                <a:latin typeface="+mj-ea"/>
                <a:ea typeface="+mj-ea"/>
              </a:rPr>
              <a:t>)</a:t>
            </a:r>
            <a:r>
              <a:rPr lang="ko-KR" altLang="en-US" sz="1700" b="1" dirty="0">
                <a:latin typeface="+mj-ea"/>
                <a:ea typeface="+mj-ea"/>
              </a:rPr>
              <a:t>을 찾아 신속히 차단</a:t>
            </a:r>
            <a:endParaRPr lang="en-US" altLang="ko-KR" sz="1700" b="1" dirty="0">
              <a:latin typeface="+mj-ea"/>
              <a:ea typeface="+mj-ea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1700" b="1" dirty="0">
                <a:latin typeface="+mj-ea"/>
                <a:ea typeface="+mj-ea"/>
              </a:rPr>
              <a:t>사고발생 장소는 발생원을 제거 또는 제독하기 전까지 출입을 </a:t>
            </a:r>
            <a:endParaRPr lang="en-US" altLang="ko-KR" sz="17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700" b="1" dirty="0">
                <a:latin typeface="+mj-ea"/>
                <a:ea typeface="+mj-ea"/>
              </a:rPr>
              <a:t> </a:t>
            </a:r>
            <a:r>
              <a:rPr lang="en-US" altLang="ko-KR" sz="1700" b="1" dirty="0" smtClean="0">
                <a:latin typeface="+mj-ea"/>
                <a:ea typeface="+mj-ea"/>
              </a:rPr>
              <a:t>   </a:t>
            </a:r>
            <a:r>
              <a:rPr lang="ko-KR" altLang="en-US" sz="1700" b="1" dirty="0" smtClean="0">
                <a:latin typeface="+mj-ea"/>
                <a:ea typeface="+mj-ea"/>
              </a:rPr>
              <a:t>통제하며</a:t>
            </a:r>
            <a:r>
              <a:rPr lang="en-US" altLang="ko-KR" sz="1700" b="1" dirty="0">
                <a:latin typeface="+mj-ea"/>
                <a:ea typeface="+mj-ea"/>
              </a:rPr>
              <a:t>, </a:t>
            </a:r>
            <a:r>
              <a:rPr lang="ko-KR" altLang="en-US" sz="1700" b="1" dirty="0">
                <a:latin typeface="+mj-ea"/>
                <a:ea typeface="+mj-ea"/>
              </a:rPr>
              <a:t>물질 제거작업 완료 후에는 반드시 농도를 측정하여 </a:t>
            </a:r>
            <a:endParaRPr lang="en-US" altLang="ko-KR" sz="17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700" b="1" dirty="0">
                <a:latin typeface="+mj-ea"/>
                <a:ea typeface="+mj-ea"/>
              </a:rPr>
              <a:t> </a:t>
            </a:r>
            <a:r>
              <a:rPr lang="en-US" altLang="ko-KR" sz="1700" b="1" dirty="0" smtClean="0">
                <a:latin typeface="+mj-ea"/>
                <a:ea typeface="+mj-ea"/>
              </a:rPr>
              <a:t>   </a:t>
            </a:r>
            <a:r>
              <a:rPr lang="ko-KR" altLang="en-US" sz="1700" b="1" dirty="0" smtClean="0">
                <a:latin typeface="+mj-ea"/>
                <a:ea typeface="+mj-ea"/>
              </a:rPr>
              <a:t>제거 </a:t>
            </a:r>
            <a:r>
              <a:rPr lang="ko-KR" altLang="en-US" sz="1700" b="1" dirty="0" smtClean="0">
                <a:latin typeface="+mj-ea"/>
                <a:ea typeface="+mj-ea"/>
              </a:rPr>
              <a:t>여부를 </a:t>
            </a:r>
            <a:r>
              <a:rPr lang="ko-KR" altLang="en-US" sz="1700" b="1" dirty="0">
                <a:latin typeface="+mj-ea"/>
                <a:ea typeface="+mj-ea"/>
              </a:rPr>
              <a:t>확인</a:t>
            </a:r>
            <a:endParaRPr kumimoji="0" lang="en-US" altLang="ko-KR" sz="1700" b="1" spc="-150" dirty="0">
              <a:solidFill>
                <a:srgbClr val="404040"/>
              </a:solidFill>
              <a:latin typeface="+mj-ea"/>
              <a:ea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7D9223-7005-A713-F07A-2FF356093130}"/>
              </a:ext>
            </a:extLst>
          </p:cNvPr>
          <p:cNvSpPr txBox="1"/>
          <p:nvPr/>
        </p:nvSpPr>
        <p:spPr>
          <a:xfrm>
            <a:off x="759346" y="861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–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화학적인자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5" name="Picture 1" descr="화학적인자-2.psd">
            <a:extLst>
              <a:ext uri="{FF2B5EF4-FFF2-40B4-BE49-F238E27FC236}">
                <a16:creationId xmlns:a16="http://schemas.microsoft.com/office/drawing/2014/main" xmlns="" id="{2FC80414-727D-76DE-0D2A-34A81EAC0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75" y="3201815"/>
            <a:ext cx="4223879" cy="283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34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사고수습 및 사후처리 방법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6" y="1448317"/>
            <a:ext cx="7664450" cy="3931920"/>
          </a:xfrm>
          <a:prstGeom prst="rect">
            <a:avLst/>
          </a:prstGeom>
        </p:spPr>
      </p:pic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1099225" y="1798450"/>
            <a:ext cx="7130375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현장에 출동한 소방관</a:t>
            </a:r>
            <a:r>
              <a:rPr kumimoji="0" lang="en-US" altLang="ko-KR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</a:t>
            </a:r>
            <a:r>
              <a:rPr kumimoji="0" lang="ko-KR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경찰관 등 초동조치 요원의 통제에 적극 협조하고      </a:t>
            </a:r>
            <a:endParaRPr kumimoji="0" lang="en-US" altLang="ko-KR" sz="1700" b="1" spc="-15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     고용노동청</a:t>
            </a:r>
            <a:r>
              <a:rPr kumimoji="0" lang="en-US" altLang="ko-KR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(</a:t>
            </a:r>
            <a:r>
              <a:rPr kumimoji="0" lang="ko-KR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지청</a:t>
            </a:r>
            <a:r>
              <a:rPr kumimoji="0" lang="en-US" altLang="ko-KR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), </a:t>
            </a:r>
            <a:r>
              <a:rPr kumimoji="0" lang="ko-KR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안전보건공단의 사고수습 활동에 적극 협력</a:t>
            </a:r>
            <a:endParaRPr kumimoji="0" lang="en-US" altLang="ko-KR" sz="1700" b="1" spc="-15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사용하고 있는 화학물질의 저장량</a:t>
            </a:r>
            <a:r>
              <a:rPr lang="en-US" altLang="ko-K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저장 위치</a:t>
            </a:r>
            <a:r>
              <a:rPr lang="en-US" altLang="ko-K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저장 방법</a:t>
            </a:r>
            <a:r>
              <a:rPr lang="en-US" altLang="ko-KR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물질 특성 </a:t>
            </a:r>
            <a:r>
              <a:rPr lang="ko-KR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등에 대하여 </a:t>
            </a:r>
            <a:r>
              <a:rPr lang="ko-KR" altLang="en-US" sz="1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초동 조치 </a:t>
            </a:r>
            <a:r>
              <a:rPr lang="ko-KR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요원에게 상세히 안내</a:t>
            </a:r>
            <a:endParaRPr kumimoji="0" lang="en-US" altLang="ko-KR" sz="1700" b="1" spc="-15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현장에서 사고수습 활동</a:t>
            </a:r>
            <a:r>
              <a:rPr kumimoji="0" lang="en-US" altLang="ko-KR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(</a:t>
            </a:r>
            <a:r>
              <a:rPr kumimoji="0" lang="ko-KR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진행</a:t>
            </a:r>
            <a:r>
              <a:rPr kumimoji="0" lang="en-US" altLang="ko-KR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·</a:t>
            </a:r>
            <a:r>
              <a:rPr kumimoji="0" lang="ko-KR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동참</a:t>
            </a:r>
            <a:r>
              <a:rPr kumimoji="0" lang="en-US" altLang="ko-KR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)</a:t>
            </a:r>
            <a:r>
              <a:rPr kumimoji="0" lang="ko-KR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을 하는 인원은 호흡용 보호구 등 </a:t>
            </a:r>
            <a:endParaRPr kumimoji="0" lang="en-US" altLang="ko-KR" sz="1700" b="1" spc="-150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0" lang="en-US" altLang="ko-KR" sz="17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   </a:t>
            </a:r>
            <a:r>
              <a:rPr kumimoji="0" lang="ko-KR" altLang="en-US" sz="17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보호장비 착용</a:t>
            </a:r>
            <a:endParaRPr kumimoji="0" lang="en-US" altLang="ko-KR" sz="1700" b="1" spc="-15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사업장 및 인근지역 피해현황을 파악하여 근로자 및 지역주민의 </a:t>
            </a:r>
            <a:r>
              <a:rPr kumimoji="0" lang="ko-KR" altLang="en-US" sz="17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건강 이상 </a:t>
            </a:r>
            <a:r>
              <a:rPr kumimoji="0" lang="ko-KR" altLang="en-US" sz="17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유무</a:t>
            </a:r>
            <a:r>
              <a:rPr kumimoji="0" lang="en-US" altLang="ko-KR" sz="17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kumimoji="0" lang="ko-KR" altLang="en-US" sz="17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확인    </a:t>
            </a:r>
            <a:endParaRPr kumimoji="0" lang="en-US" altLang="ko-KR" sz="1700" b="1" spc="-15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AE8A8C3-D7D2-1D02-B7A9-09702EBEE19C}"/>
              </a:ext>
            </a:extLst>
          </p:cNvPr>
          <p:cNvSpPr txBox="1"/>
          <p:nvPr/>
        </p:nvSpPr>
        <p:spPr>
          <a:xfrm>
            <a:off x="759346" y="861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–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화학적인자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596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6" y="224367"/>
            <a:ext cx="8633883" cy="63796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539" y="5763682"/>
            <a:ext cx="1732683" cy="577561"/>
          </a:xfrm>
          <a:prstGeom prst="rect">
            <a:avLst/>
          </a:prstGeom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xmlns="" id="{FF4E1AAC-B7AE-8E04-94A6-898AF0A2D0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62" y="224367"/>
            <a:ext cx="44323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62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r-1 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1225214"/>
          </a:xfrm>
          <a:prstGeom prst="rect">
            <a:avLst/>
          </a:prstGeom>
        </p:spPr>
      </p:pic>
      <p:pic>
        <p:nvPicPr>
          <p:cNvPr id="3" name="Picture 2" descr="아래이미지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8555"/>
            <a:ext cx="9143391" cy="10423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400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화학적인자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FF409E32-48CC-B75B-464D-55C9879CBC5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495" y="649902"/>
            <a:ext cx="323165" cy="323165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8C13020B-4E40-C308-75FA-B184843FB438}"/>
              </a:ext>
            </a:extLst>
          </p:cNvPr>
          <p:cNvSpPr txBox="1"/>
          <p:nvPr/>
        </p:nvSpPr>
        <p:spPr>
          <a:xfrm>
            <a:off x="1389063" y="554279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dirty="0">
                <a:solidFill>
                  <a:schemeClr val="accent5"/>
                </a:solidFill>
                <a:latin typeface="+mj-ea"/>
                <a:ea typeface="+mj-ea"/>
              </a:rPr>
              <a:t>차례 </a:t>
            </a:r>
            <a:r>
              <a:rPr lang="en-US" altLang="ko-KR" sz="3000" b="1" dirty="0">
                <a:solidFill>
                  <a:schemeClr val="accent5"/>
                </a:solidFill>
                <a:latin typeface="+mj-ea"/>
                <a:ea typeface="+mj-ea"/>
              </a:rPr>
              <a:t>contents</a:t>
            </a:r>
            <a:endParaRPr lang="ko-KR" altLang="en-US" sz="30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BF6940EC-D9F3-1CE8-2A2B-97BE6670CEFD}"/>
              </a:ext>
            </a:extLst>
          </p:cNvPr>
          <p:cNvSpPr txBox="1"/>
          <p:nvPr/>
        </p:nvSpPr>
        <p:spPr>
          <a:xfrm>
            <a:off x="1439863" y="1646111"/>
            <a:ext cx="5400675" cy="529375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화학적인자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정의 및 사고 사례 </a:t>
            </a:r>
            <a:endParaRPr lang="en-US" altLang="ko-KR" sz="1900" spc="-15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화학물질 취급 시 주의사항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사고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대비 훈련 방법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사고 발생 시 행동 요령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사고 신고 방법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화학적인자에 의한 급성중독 시 비상조치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사고수습 및 사후처리 방법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200000"/>
              </a:lnSpc>
              <a:defRPr/>
            </a:pPr>
            <a:endParaRPr lang="ko-KR" altLang="en-US" spc="-300" dirty="0">
              <a:solidFill>
                <a:schemeClr val="accent5"/>
              </a:solidFill>
              <a:latin typeface="+mj-ea"/>
            </a:endParaRPr>
          </a:p>
          <a:p>
            <a:pPr>
              <a:lnSpc>
                <a:spcPct val="200000"/>
              </a:lnSpc>
              <a:defRPr/>
            </a:pPr>
            <a:endParaRPr lang="ko-KR" altLang="en-US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1490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  <a:ea typeface="+mj-ea"/>
              </a:rPr>
              <a:t>화학적인자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 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  <a:ea typeface="+mj-ea"/>
              </a:rPr>
              <a:t>정의 및 사고 사례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861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–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화학적인자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2055136"/>
            <a:ext cx="7664450" cy="3476531"/>
          </a:xfrm>
          <a:prstGeom prst="rect">
            <a:avLst/>
          </a:prstGeom>
        </p:spPr>
      </p:pic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099222" y="3872340"/>
            <a:ext cx="68622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700" b="1" dirty="0" smtClean="0">
                <a:solidFill>
                  <a:srgbClr val="7030A0"/>
                </a:solidFill>
                <a:latin typeface="+mj-ea"/>
                <a:ea typeface="+mj-ea"/>
              </a:rPr>
              <a:t>사고 사례</a:t>
            </a:r>
            <a:endParaRPr lang="en-US" altLang="ko-KR" sz="1700" b="1" dirty="0">
              <a:solidFill>
                <a:srgbClr val="7030A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700" b="1" dirty="0" smtClean="0">
                <a:latin typeface="+mj-ea"/>
                <a:ea typeface="+mj-ea"/>
              </a:rPr>
              <a:t>    서울 </a:t>
            </a:r>
            <a:r>
              <a:rPr lang="ko-KR" altLang="en-US" sz="1700" b="1" dirty="0">
                <a:latin typeface="+mj-ea"/>
                <a:ea typeface="+mj-ea"/>
              </a:rPr>
              <a:t>소재 데이터센터에서 </a:t>
            </a:r>
            <a:r>
              <a:rPr lang="en-US" altLang="ko-KR" sz="1700" b="1" dirty="0">
                <a:latin typeface="+mj-ea"/>
                <a:ea typeface="+mj-ea"/>
              </a:rPr>
              <a:t>CO2 </a:t>
            </a:r>
            <a:r>
              <a:rPr lang="ko-KR" altLang="en-US" sz="1700" b="1" dirty="0">
                <a:latin typeface="+mj-ea"/>
                <a:ea typeface="+mj-ea"/>
              </a:rPr>
              <a:t>소화설비 약제 누출로 </a:t>
            </a:r>
            <a:r>
              <a:rPr lang="en-US" altLang="ko-KR" sz="1700" b="1" dirty="0">
                <a:latin typeface="+mj-ea"/>
                <a:ea typeface="+mj-ea"/>
              </a:rPr>
              <a:t>21</a:t>
            </a:r>
            <a:r>
              <a:rPr lang="ko-KR" altLang="en-US" sz="1700" b="1" dirty="0">
                <a:latin typeface="+mj-ea"/>
                <a:ea typeface="+mj-ea"/>
              </a:rPr>
              <a:t>명 사상</a:t>
            </a:r>
            <a:endParaRPr kumimoji="0" lang="en-US" altLang="ko-KR" sz="1700" b="1" spc="-150" dirty="0">
              <a:solidFill>
                <a:srgbClr val="404040"/>
              </a:solidFill>
              <a:latin typeface="+mj-ea"/>
              <a:ea typeface="+mj-ea"/>
            </a:endParaRPr>
          </a:p>
        </p:txBody>
      </p:sp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099222" y="2596755"/>
            <a:ext cx="68622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1700" b="1" dirty="0" smtClean="0">
                <a:solidFill>
                  <a:srgbClr val="7030A0"/>
                </a:solidFill>
                <a:latin typeface="+mj-ea"/>
                <a:ea typeface="+mj-ea"/>
              </a:rPr>
              <a:t>화학적인자란</a:t>
            </a:r>
            <a:r>
              <a:rPr lang="en-US" altLang="ko-KR" sz="1700" b="1" dirty="0" smtClean="0">
                <a:solidFill>
                  <a:srgbClr val="7030A0"/>
                </a:solidFill>
                <a:latin typeface="+mj-ea"/>
                <a:ea typeface="+mj-ea"/>
              </a:rPr>
              <a:t>?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700" b="1" dirty="0">
                <a:latin typeface="+mj-ea"/>
                <a:ea typeface="+mj-ea"/>
              </a:rPr>
              <a:t> </a:t>
            </a:r>
            <a:r>
              <a:rPr lang="en-US" altLang="ko-KR" sz="1700" b="1" dirty="0" smtClean="0">
                <a:latin typeface="+mj-ea"/>
                <a:ea typeface="+mj-ea"/>
              </a:rPr>
              <a:t>   </a:t>
            </a:r>
            <a:r>
              <a:rPr lang="ko-KR" altLang="en-US" sz="1700" b="1" dirty="0" smtClean="0">
                <a:latin typeface="+mj-ea"/>
                <a:ea typeface="+mj-ea"/>
              </a:rPr>
              <a:t>누출 </a:t>
            </a:r>
            <a:r>
              <a:rPr lang="ko-KR" altLang="en-US" sz="1700" b="1" dirty="0">
                <a:latin typeface="+mj-ea"/>
                <a:ea typeface="+mj-ea"/>
              </a:rPr>
              <a:t>또는 화재</a:t>
            </a:r>
            <a:r>
              <a:rPr lang="en-US" altLang="ko-KR" sz="1700" b="1" dirty="0">
                <a:latin typeface="+mj-ea"/>
                <a:ea typeface="+mj-ea"/>
              </a:rPr>
              <a:t>·</a:t>
            </a:r>
            <a:r>
              <a:rPr lang="ko-KR" altLang="en-US" sz="1700" b="1" dirty="0">
                <a:latin typeface="+mj-ea"/>
                <a:ea typeface="+mj-ea"/>
              </a:rPr>
              <a:t>폭발로 인하여 건강상 피해를 줄 수 있는 화학물질</a:t>
            </a:r>
            <a:endParaRPr kumimoji="0" lang="en-US" altLang="ko-KR" sz="1700" b="1" spc="-150" dirty="0">
              <a:solidFill>
                <a:srgbClr val="40404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006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  <a:ea typeface="+mj-ea"/>
              </a:rPr>
              <a:t>화학물질 취급 시 주의사항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861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–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화학적인자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88386"/>
            <a:ext cx="7395634" cy="463141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63" y="1294042"/>
            <a:ext cx="4972050" cy="51435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58" y="2012527"/>
            <a:ext cx="3286125" cy="183323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390" y="2012527"/>
            <a:ext cx="3257397" cy="18332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233" y="3940103"/>
            <a:ext cx="3257550" cy="182999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577" y="3940103"/>
            <a:ext cx="3248025" cy="182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6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  <a:ea typeface="+mj-ea"/>
              </a:rPr>
              <a:t>화학물질 취급 시 주의사항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861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–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화학적인자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88386"/>
            <a:ext cx="7395634" cy="463141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63" y="1294042"/>
            <a:ext cx="4972050" cy="51435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20" y="2012524"/>
            <a:ext cx="3274230" cy="182747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458" y="2012524"/>
            <a:ext cx="3274230" cy="1827477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21" y="3934346"/>
            <a:ext cx="3274230" cy="188543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459" y="3934345"/>
            <a:ext cx="3274230" cy="188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97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  <a:ea typeface="+mj-ea"/>
              </a:rPr>
              <a:t>화학물질 취급 시 주의사항</a:t>
            </a:r>
            <a:endParaRPr lang="ko-KR" altLang="en-US" sz="3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861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–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화학적인자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88386"/>
            <a:ext cx="7395634" cy="463141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63" y="1294042"/>
            <a:ext cx="4972050" cy="51435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233" y="2012525"/>
            <a:ext cx="3253963" cy="1829348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577" y="2012683"/>
            <a:ext cx="3248025" cy="182919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233" y="3934332"/>
            <a:ext cx="3264207" cy="1833729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577" y="3934332"/>
            <a:ext cx="3248025" cy="182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7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사고 대비 훈련 방법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676400"/>
            <a:ext cx="7664450" cy="4136776"/>
          </a:xfrm>
          <a:prstGeom prst="rect">
            <a:avLst/>
          </a:prstGeom>
        </p:spPr>
      </p:pic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1100243" y="2149039"/>
            <a:ext cx="6984502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lang="ko-KR" altLang="en-US" sz="1700" b="1" dirty="0">
                <a:latin typeface="+mj-ea"/>
                <a:ea typeface="+mj-ea"/>
              </a:rPr>
              <a:t>사업장 인근 취약시설</a:t>
            </a:r>
            <a:r>
              <a:rPr lang="en-US" altLang="ko-KR" sz="1700" b="1" dirty="0">
                <a:latin typeface="+mj-ea"/>
                <a:ea typeface="+mj-ea"/>
              </a:rPr>
              <a:t>(</a:t>
            </a:r>
            <a:r>
              <a:rPr lang="ko-KR" altLang="en-US" sz="1700" b="1" dirty="0">
                <a:latin typeface="+mj-ea"/>
                <a:ea typeface="+mj-ea"/>
              </a:rPr>
              <a:t>요양원</a:t>
            </a:r>
            <a:r>
              <a:rPr lang="en-US" altLang="ko-KR" sz="1700" b="1" dirty="0">
                <a:latin typeface="+mj-ea"/>
                <a:ea typeface="+mj-ea"/>
              </a:rPr>
              <a:t>, </a:t>
            </a:r>
            <a:r>
              <a:rPr lang="ko-KR" altLang="en-US" sz="1700" b="1" dirty="0">
                <a:latin typeface="+mj-ea"/>
                <a:ea typeface="+mj-ea"/>
              </a:rPr>
              <a:t>병원</a:t>
            </a:r>
            <a:r>
              <a:rPr lang="en-US" altLang="ko-KR" sz="1700" b="1" dirty="0">
                <a:latin typeface="+mj-ea"/>
                <a:ea typeface="+mj-ea"/>
              </a:rPr>
              <a:t>, </a:t>
            </a:r>
            <a:r>
              <a:rPr lang="ko-KR" altLang="en-US" sz="1700" b="1" dirty="0">
                <a:latin typeface="+mj-ea"/>
                <a:ea typeface="+mj-ea"/>
              </a:rPr>
              <a:t>학교</a:t>
            </a:r>
            <a:r>
              <a:rPr lang="en-US" altLang="ko-KR" sz="1700" b="1" dirty="0">
                <a:latin typeface="+mj-ea"/>
                <a:ea typeface="+mj-ea"/>
              </a:rPr>
              <a:t>, </a:t>
            </a:r>
            <a:r>
              <a:rPr lang="ko-KR" altLang="en-US" sz="1700" b="1" dirty="0">
                <a:latin typeface="+mj-ea"/>
                <a:ea typeface="+mj-ea"/>
              </a:rPr>
              <a:t>유치원 등</a:t>
            </a:r>
            <a:r>
              <a:rPr lang="en-US" altLang="ko-KR" sz="1700" b="1" dirty="0">
                <a:latin typeface="+mj-ea"/>
                <a:ea typeface="+mj-ea"/>
              </a:rPr>
              <a:t>)</a:t>
            </a:r>
            <a:r>
              <a:rPr lang="ko-KR" altLang="en-US" sz="1700" b="1" dirty="0">
                <a:latin typeface="+mj-ea"/>
                <a:ea typeface="+mj-ea"/>
              </a:rPr>
              <a:t>에 대하여 </a:t>
            </a:r>
            <a:endParaRPr lang="en-US" altLang="ko-KR" sz="1700" b="1" dirty="0" smtClean="0">
              <a:latin typeface="+mj-ea"/>
              <a:ea typeface="+mj-ea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ko-KR" sz="1700" b="1" dirty="0">
                <a:latin typeface="+mj-ea"/>
                <a:ea typeface="+mj-ea"/>
              </a:rPr>
              <a:t> </a:t>
            </a:r>
            <a:r>
              <a:rPr lang="en-US" altLang="ko-KR" sz="1700" b="1" dirty="0" smtClean="0">
                <a:latin typeface="+mj-ea"/>
                <a:ea typeface="+mj-ea"/>
              </a:rPr>
              <a:t>   </a:t>
            </a:r>
            <a:r>
              <a:rPr lang="ko-KR" altLang="en-US" sz="1700" b="1" dirty="0" smtClean="0">
                <a:latin typeface="+mj-ea"/>
                <a:ea typeface="+mj-ea"/>
              </a:rPr>
              <a:t>파악 </a:t>
            </a:r>
            <a:r>
              <a:rPr lang="ko-KR" altLang="en-US" sz="1700" b="1" dirty="0">
                <a:latin typeface="+mj-ea"/>
                <a:ea typeface="+mj-ea"/>
              </a:rPr>
              <a:t>후</a:t>
            </a:r>
            <a:r>
              <a:rPr lang="en-US" altLang="ko-KR" sz="1700" b="1" dirty="0">
                <a:latin typeface="+mj-ea"/>
                <a:ea typeface="+mj-ea"/>
              </a:rPr>
              <a:t>, </a:t>
            </a:r>
            <a:r>
              <a:rPr lang="ko-KR" altLang="en-US" sz="1700" b="1" dirty="0">
                <a:latin typeface="+mj-ea"/>
                <a:ea typeface="+mj-ea"/>
              </a:rPr>
              <a:t>사고발생 시 </a:t>
            </a:r>
            <a:r>
              <a:rPr lang="ko-KR" altLang="en-US" sz="1700" b="1" dirty="0" err="1">
                <a:latin typeface="+mj-ea"/>
                <a:ea typeface="+mj-ea"/>
              </a:rPr>
              <a:t>연락방법</a:t>
            </a:r>
            <a:r>
              <a:rPr lang="en-US" altLang="ko-KR" sz="1700" b="1" dirty="0">
                <a:latin typeface="+mj-ea"/>
                <a:ea typeface="+mj-ea"/>
              </a:rPr>
              <a:t>, </a:t>
            </a:r>
            <a:r>
              <a:rPr lang="ko-KR" altLang="en-US" sz="1700" b="1" dirty="0">
                <a:latin typeface="+mj-ea"/>
                <a:ea typeface="+mj-ea"/>
              </a:rPr>
              <a:t>대피방법 등에 대하여 상호 </a:t>
            </a:r>
            <a:endParaRPr lang="en-US" altLang="ko-KR" sz="1700" b="1" dirty="0" smtClean="0">
              <a:latin typeface="+mj-ea"/>
              <a:ea typeface="+mj-ea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ko-KR" sz="1700" b="1" dirty="0">
                <a:latin typeface="+mj-ea"/>
                <a:ea typeface="+mj-ea"/>
              </a:rPr>
              <a:t> </a:t>
            </a:r>
            <a:r>
              <a:rPr lang="en-US" altLang="ko-KR" sz="1700" b="1" dirty="0" smtClean="0">
                <a:latin typeface="+mj-ea"/>
                <a:ea typeface="+mj-ea"/>
              </a:rPr>
              <a:t>   </a:t>
            </a:r>
            <a:r>
              <a:rPr lang="ko-KR" altLang="en-US" sz="1700" b="1" dirty="0" smtClean="0">
                <a:latin typeface="+mj-ea"/>
                <a:ea typeface="+mj-ea"/>
              </a:rPr>
              <a:t>협의하고 </a:t>
            </a:r>
            <a:r>
              <a:rPr lang="ko-KR" altLang="en-US" sz="1700" b="1" dirty="0">
                <a:latin typeface="+mj-ea"/>
                <a:ea typeface="+mj-ea"/>
              </a:rPr>
              <a:t>소방</a:t>
            </a:r>
            <a:r>
              <a:rPr lang="en-US" altLang="ko-KR" sz="1700" b="1" dirty="0">
                <a:latin typeface="+mj-ea"/>
                <a:ea typeface="+mj-ea"/>
              </a:rPr>
              <a:t>, </a:t>
            </a:r>
            <a:r>
              <a:rPr lang="ko-KR" altLang="en-US" sz="1700" b="1" dirty="0">
                <a:latin typeface="+mj-ea"/>
                <a:ea typeface="+mj-ea"/>
              </a:rPr>
              <a:t>경찰</a:t>
            </a:r>
            <a:r>
              <a:rPr lang="en-US" altLang="ko-KR" sz="1700" b="1" dirty="0">
                <a:latin typeface="+mj-ea"/>
                <a:ea typeface="+mj-ea"/>
              </a:rPr>
              <a:t>, </a:t>
            </a:r>
            <a:r>
              <a:rPr lang="ko-KR" altLang="en-US" sz="1700" b="1" dirty="0">
                <a:latin typeface="+mj-ea"/>
                <a:ea typeface="+mj-ea"/>
              </a:rPr>
              <a:t>지자체 등과 훈련</a:t>
            </a:r>
            <a:endParaRPr lang="en-US" altLang="ko-KR" sz="1700" b="1" dirty="0">
              <a:latin typeface="+mj-ea"/>
              <a:ea typeface="+mj-ea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endParaRPr lang="en-US" altLang="ko-KR" sz="1700" b="1" dirty="0">
              <a:latin typeface="+mj-ea"/>
              <a:ea typeface="+mj-ea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lang="ko-KR" altLang="en-US" sz="1700" b="1" dirty="0">
                <a:latin typeface="+mj-ea"/>
                <a:ea typeface="+mj-ea"/>
              </a:rPr>
              <a:t>사업장 내 근로자 대피 관련 비상집결지를 정하고</a:t>
            </a:r>
            <a:r>
              <a:rPr lang="en-US" altLang="ko-KR" sz="1700" b="1" dirty="0">
                <a:latin typeface="+mj-ea"/>
                <a:ea typeface="+mj-ea"/>
              </a:rPr>
              <a:t>, </a:t>
            </a:r>
            <a:r>
              <a:rPr lang="ko-KR" altLang="en-US" sz="1700" b="1" dirty="0" smtClean="0">
                <a:latin typeface="+mj-ea"/>
                <a:ea typeface="+mj-ea"/>
              </a:rPr>
              <a:t>인원 파악 </a:t>
            </a:r>
            <a:r>
              <a:rPr lang="ko-KR" altLang="en-US" sz="1700" b="1" dirty="0">
                <a:latin typeface="+mj-ea"/>
                <a:ea typeface="+mj-ea"/>
              </a:rPr>
              <a:t>방법 등을 훈련</a:t>
            </a:r>
            <a:endParaRPr kumimoji="0" lang="en-US" altLang="ko-KR" sz="1700" b="1" spc="-150" dirty="0">
              <a:solidFill>
                <a:srgbClr val="404040"/>
              </a:solidFill>
              <a:latin typeface="+mj-ea"/>
              <a:ea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395DBC-08F4-35DD-939D-636A1DC36757}"/>
              </a:ext>
            </a:extLst>
          </p:cNvPr>
          <p:cNvSpPr txBox="1"/>
          <p:nvPr/>
        </p:nvSpPr>
        <p:spPr>
          <a:xfrm>
            <a:off x="759346" y="861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–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화학적인자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355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사고 발생 시 행동 요령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809390" y="1563732"/>
            <a:ext cx="3351041" cy="1160588"/>
            <a:chOff x="809390" y="2066576"/>
            <a:chExt cx="3351041" cy="1160588"/>
          </a:xfrm>
        </p:grpSpPr>
        <p:pic>
          <p:nvPicPr>
            <p:cNvPr id="11" name="Picture 21">
              <a:extLst>
                <a:ext uri="{FF2B5EF4-FFF2-40B4-BE49-F238E27FC236}">
                  <a16:creationId xmlns:a16="http://schemas.microsoft.com/office/drawing/2014/main" xmlns="" id="{10FC9C95-A973-9522-638E-FE66A7BBE9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90" y="2066576"/>
              <a:ext cx="3351041" cy="1160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1351055" y="2238593"/>
              <a:ext cx="2267712" cy="8266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700" b="1" dirty="0">
                  <a:latin typeface="+mj-ea"/>
                  <a:ea typeface="+mj-ea"/>
                </a:rPr>
                <a:t>사내 방송 등으로    사고 발생 사실 전파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4160431" y="1563732"/>
            <a:ext cx="4059734" cy="1160588"/>
            <a:chOff x="4160431" y="2066576"/>
            <a:chExt cx="4059734" cy="1160588"/>
          </a:xfrm>
        </p:grpSpPr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xmlns="" id="{ED506AFA-F6F9-60B2-9CB8-6B4E02026E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0431" y="2066576"/>
              <a:ext cx="4059734" cy="1160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4365734" y="2225574"/>
              <a:ext cx="3627660" cy="8771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700" b="1" dirty="0">
                  <a:latin typeface="+mj-ea"/>
                  <a:ea typeface="+mj-ea"/>
                </a:rPr>
                <a:t>추가 </a:t>
              </a:r>
              <a:r>
                <a:rPr lang="en-US" altLang="ko-KR" sz="1700" b="1" dirty="0">
                  <a:latin typeface="+mj-ea"/>
                  <a:ea typeface="+mj-ea"/>
                </a:rPr>
                <a:t>2</a:t>
              </a:r>
              <a:r>
                <a:rPr lang="ko-KR" altLang="en-US" sz="1700" b="1" dirty="0">
                  <a:latin typeface="+mj-ea"/>
                  <a:ea typeface="+mj-ea"/>
                </a:rPr>
                <a:t>차 피해 </a:t>
              </a:r>
              <a:r>
                <a:rPr lang="ko-KR" altLang="en-US" sz="1700" b="1" dirty="0" smtClean="0">
                  <a:latin typeface="+mj-ea"/>
                  <a:ea typeface="+mj-ea"/>
                </a:rPr>
                <a:t>예방 위해 </a:t>
              </a:r>
              <a:r>
                <a:rPr lang="ko-KR" altLang="en-US" sz="1700" b="1" dirty="0">
                  <a:latin typeface="+mj-ea"/>
                  <a:ea typeface="+mj-ea"/>
                </a:rPr>
                <a:t>작업자 및 인근 주민 안전한 장소 대피 유도</a:t>
              </a: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759346" y="2862716"/>
            <a:ext cx="7540682" cy="1160588"/>
            <a:chOff x="759346" y="3140245"/>
            <a:chExt cx="7540682" cy="1160588"/>
          </a:xfrm>
        </p:grpSpPr>
        <p:pic>
          <p:nvPicPr>
            <p:cNvPr id="10" name="Picture 21">
              <a:extLst>
                <a:ext uri="{FF2B5EF4-FFF2-40B4-BE49-F238E27FC236}">
                  <a16:creationId xmlns:a16="http://schemas.microsoft.com/office/drawing/2014/main" xmlns="" id="{E79AA96B-2B76-5B85-242E-D9FAE7E4CE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346" y="3140245"/>
              <a:ext cx="7540682" cy="1160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995186" y="3294137"/>
              <a:ext cx="6998208" cy="8771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ko-KR" altLang="en-US" sz="1700" b="1" dirty="0">
                  <a:latin typeface="+mj-ea"/>
                  <a:ea typeface="+mj-ea"/>
                </a:rPr>
                <a:t>안전취약계층</a:t>
              </a:r>
              <a:r>
                <a:rPr lang="en-US" altLang="ko-KR" sz="1700" b="1" dirty="0">
                  <a:latin typeface="+mj-ea"/>
                  <a:ea typeface="+mj-ea"/>
                </a:rPr>
                <a:t>(</a:t>
              </a:r>
              <a:r>
                <a:rPr lang="ko-KR" altLang="en-US" sz="1700" b="1" dirty="0">
                  <a:latin typeface="+mj-ea"/>
                  <a:ea typeface="+mj-ea"/>
                </a:rPr>
                <a:t>여성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고령자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장애인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외국인</a:t>
              </a:r>
              <a:r>
                <a:rPr lang="en-US" altLang="ko-KR" sz="1700" b="1" dirty="0">
                  <a:latin typeface="+mj-ea"/>
                  <a:ea typeface="+mj-ea"/>
                </a:rPr>
                <a:t>)</a:t>
              </a:r>
              <a:r>
                <a:rPr lang="ko-KR" altLang="en-US" sz="1700" b="1" dirty="0">
                  <a:latin typeface="+mj-ea"/>
                  <a:ea typeface="+mj-ea"/>
                </a:rPr>
                <a:t>의 작업위치는         동료작업자 등이 항시 파악하여 동료 작업자가 동반하여 대피</a:t>
              </a:r>
              <a:endParaRPr lang="en-US" altLang="ko-KR" sz="1700" b="1" dirty="0">
                <a:latin typeface="+mj-ea"/>
                <a:ea typeface="+mj-ea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753148" y="4223383"/>
            <a:ext cx="7540682" cy="1160588"/>
            <a:chOff x="753148" y="4223383"/>
            <a:chExt cx="7540682" cy="1160588"/>
          </a:xfrm>
        </p:grpSpPr>
        <p:pic>
          <p:nvPicPr>
            <p:cNvPr id="4" name="Picture 21">
              <a:extLst>
                <a:ext uri="{FF2B5EF4-FFF2-40B4-BE49-F238E27FC236}">
                  <a16:creationId xmlns:a16="http://schemas.microsoft.com/office/drawing/2014/main" xmlns="" id="{C976FF93-5F15-BFBA-FDAA-5905EA6951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148" y="4223383"/>
              <a:ext cx="7540682" cy="1160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976332" y="4377275"/>
              <a:ext cx="6998208" cy="8771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ko-KR" altLang="en-US" sz="1700" b="1" dirty="0">
                  <a:latin typeface="+mj-ea"/>
                  <a:ea typeface="+mj-ea"/>
                </a:rPr>
                <a:t>사업장 인근 취약시설</a:t>
              </a:r>
              <a:r>
                <a:rPr lang="en-US" altLang="ko-KR" sz="1700" b="1" dirty="0">
                  <a:latin typeface="+mj-ea"/>
                  <a:ea typeface="+mj-ea"/>
                </a:rPr>
                <a:t>(</a:t>
              </a:r>
              <a:r>
                <a:rPr lang="ko-KR" altLang="en-US" sz="1700" b="1" dirty="0">
                  <a:latin typeface="+mj-ea"/>
                  <a:ea typeface="+mj-ea"/>
                </a:rPr>
                <a:t>요양원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병원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학교</a:t>
              </a:r>
              <a:r>
                <a:rPr lang="en-US" altLang="ko-KR" sz="1700" b="1" dirty="0">
                  <a:latin typeface="+mj-ea"/>
                  <a:ea typeface="+mj-ea"/>
                </a:rPr>
                <a:t>, </a:t>
              </a:r>
              <a:r>
                <a:rPr lang="ko-KR" altLang="en-US" sz="1700" b="1" dirty="0">
                  <a:latin typeface="+mj-ea"/>
                  <a:ea typeface="+mj-ea"/>
                </a:rPr>
                <a:t>유치원 등</a:t>
              </a:r>
              <a:r>
                <a:rPr lang="en-US" altLang="ko-KR" sz="1700" b="1" dirty="0">
                  <a:latin typeface="+mj-ea"/>
                  <a:ea typeface="+mj-ea"/>
                </a:rPr>
                <a:t>)</a:t>
              </a:r>
              <a:r>
                <a:rPr lang="ko-KR" altLang="en-US" sz="1700" b="1" dirty="0">
                  <a:latin typeface="+mj-ea"/>
                  <a:ea typeface="+mj-ea"/>
                </a:rPr>
                <a:t>에 비상연락망으로 연락하고 대피를 위해 지자체 등과 협의</a:t>
              </a:r>
              <a:endParaRPr lang="en-US" altLang="ko-KR" sz="1700" b="1" dirty="0">
                <a:latin typeface="+mj-ea"/>
                <a:ea typeface="+mj-ea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2A342DD-FA9F-F839-67F2-2321A5B89F04}"/>
              </a:ext>
            </a:extLst>
          </p:cNvPr>
          <p:cNvSpPr txBox="1"/>
          <p:nvPr/>
        </p:nvSpPr>
        <p:spPr>
          <a:xfrm>
            <a:off x="759346" y="861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–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화학적인자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77005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사고 신고 방법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95567"/>
            <a:ext cx="7664450" cy="3883443"/>
          </a:xfrm>
          <a:prstGeom prst="rect">
            <a:avLst/>
          </a:prstGeom>
        </p:spPr>
      </p:pic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1156883" y="1794882"/>
            <a:ext cx="7018615" cy="2839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latin typeface="+mj-ea"/>
                <a:ea typeface="+mj-ea"/>
              </a:rPr>
              <a:t>사고 발생 시 신속히 소방서</a:t>
            </a:r>
            <a:r>
              <a:rPr kumimoji="0" lang="en-US" altLang="ko-KR" sz="1700" b="1" spc="-150" dirty="0">
                <a:solidFill>
                  <a:srgbClr val="404040"/>
                </a:solidFill>
                <a:latin typeface="+mj-ea"/>
                <a:ea typeface="+mj-ea"/>
              </a:rPr>
              <a:t>(119), </a:t>
            </a:r>
            <a:r>
              <a:rPr kumimoji="0" lang="ko-KR" altLang="en-US" sz="1700" b="1" spc="-150" dirty="0">
                <a:solidFill>
                  <a:srgbClr val="404040"/>
                </a:solidFill>
                <a:latin typeface="+mj-ea"/>
                <a:ea typeface="+mj-ea"/>
              </a:rPr>
              <a:t>경찰서</a:t>
            </a:r>
            <a:r>
              <a:rPr kumimoji="0" lang="en-US" altLang="ko-KR" sz="1700" b="1" spc="-150" dirty="0">
                <a:solidFill>
                  <a:srgbClr val="404040"/>
                </a:solidFill>
                <a:latin typeface="+mj-ea"/>
                <a:ea typeface="+mj-ea"/>
              </a:rPr>
              <a:t>(112), </a:t>
            </a:r>
            <a:r>
              <a:rPr kumimoji="0" lang="ko-KR" altLang="en-US" sz="1700" b="1" spc="-150" dirty="0">
                <a:solidFill>
                  <a:srgbClr val="404040"/>
                </a:solidFill>
                <a:latin typeface="+mj-ea"/>
                <a:ea typeface="+mj-ea"/>
              </a:rPr>
              <a:t>고용노동</a:t>
            </a:r>
            <a:r>
              <a:rPr kumimoji="0" lang="en-US" altLang="ko-KR" sz="1700" b="1" spc="-150" dirty="0">
                <a:solidFill>
                  <a:srgbClr val="404040"/>
                </a:solidFill>
                <a:latin typeface="+mj-ea"/>
                <a:ea typeface="+mj-ea"/>
              </a:rPr>
              <a:t>(</a:t>
            </a:r>
            <a:r>
              <a:rPr kumimoji="0" lang="ko-KR" altLang="en-US" sz="1700" b="1" spc="-150" dirty="0">
                <a:solidFill>
                  <a:srgbClr val="404040"/>
                </a:solidFill>
                <a:latin typeface="+mj-ea"/>
                <a:ea typeface="+mj-ea"/>
              </a:rPr>
              <a:t>지</a:t>
            </a:r>
            <a:r>
              <a:rPr kumimoji="0" lang="en-US" altLang="ko-KR" sz="1700" b="1" spc="-150" dirty="0">
                <a:solidFill>
                  <a:srgbClr val="404040"/>
                </a:solidFill>
                <a:latin typeface="+mj-ea"/>
                <a:ea typeface="+mj-ea"/>
              </a:rPr>
              <a:t>)</a:t>
            </a:r>
            <a:r>
              <a:rPr kumimoji="0" lang="ko-KR" altLang="en-US" sz="1700" b="1" spc="-150" dirty="0">
                <a:solidFill>
                  <a:srgbClr val="404040"/>
                </a:solidFill>
                <a:latin typeface="+mj-ea"/>
                <a:ea typeface="+mj-ea"/>
              </a:rPr>
              <a:t>청</a:t>
            </a:r>
            <a:r>
              <a:rPr kumimoji="0" lang="en-US" altLang="ko-KR" sz="1700" b="1" spc="-150" dirty="0">
                <a:solidFill>
                  <a:srgbClr val="404040"/>
                </a:solidFill>
                <a:latin typeface="+mj-ea"/>
                <a:ea typeface="+mj-ea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latin typeface="+mj-ea"/>
                <a:ea typeface="+mj-ea"/>
              </a:rPr>
              <a:t>관할 지자체 등에 신고</a:t>
            </a:r>
            <a:endParaRPr kumimoji="0" lang="en-US" altLang="ko-KR" sz="1700" b="1" spc="-150" dirty="0">
              <a:solidFill>
                <a:srgbClr val="40404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700" b="1" dirty="0">
                <a:latin typeface="+mj-ea"/>
                <a:ea typeface="+mj-ea"/>
              </a:rPr>
              <a:t>    - </a:t>
            </a:r>
            <a:r>
              <a:rPr lang="ko-KR" altLang="en-US" sz="1700" b="1" dirty="0">
                <a:latin typeface="+mj-ea"/>
                <a:ea typeface="+mj-ea"/>
              </a:rPr>
              <a:t>특히</a:t>
            </a:r>
            <a:r>
              <a:rPr lang="en-US" altLang="ko-KR" sz="1700" b="1" dirty="0">
                <a:latin typeface="+mj-ea"/>
                <a:ea typeface="+mj-ea"/>
              </a:rPr>
              <a:t>, </a:t>
            </a:r>
            <a:r>
              <a:rPr lang="ko-KR" altLang="en-US" sz="1700" b="1" dirty="0">
                <a:latin typeface="+mj-ea"/>
                <a:ea typeface="+mj-ea"/>
              </a:rPr>
              <a:t>화학물질 누출의 경우 보유화학물질 현황 및 물질 특성에 </a:t>
            </a:r>
            <a:endParaRPr lang="en-US" altLang="ko-KR" sz="17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700" b="1" dirty="0">
                <a:latin typeface="+mj-ea"/>
                <a:ea typeface="+mj-ea"/>
              </a:rPr>
              <a:t> </a:t>
            </a:r>
            <a:r>
              <a:rPr lang="en-US" altLang="ko-KR" sz="1700" b="1" dirty="0" smtClean="0">
                <a:latin typeface="+mj-ea"/>
                <a:ea typeface="+mj-ea"/>
              </a:rPr>
              <a:t>     </a:t>
            </a:r>
            <a:r>
              <a:rPr lang="ko-KR" altLang="en-US" sz="1700" b="1" dirty="0" smtClean="0">
                <a:latin typeface="+mj-ea"/>
                <a:ea typeface="+mj-ea"/>
              </a:rPr>
              <a:t>대하여 소방관에게 </a:t>
            </a:r>
            <a:r>
              <a:rPr lang="ko-KR" altLang="en-US" sz="1700" b="1" dirty="0">
                <a:latin typeface="+mj-ea"/>
                <a:ea typeface="+mj-ea"/>
              </a:rPr>
              <a:t>안내</a:t>
            </a:r>
            <a:endParaRPr kumimoji="0" lang="en-US" altLang="ko-KR" sz="1700" b="1" spc="-150" dirty="0">
              <a:solidFill>
                <a:srgbClr val="40404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endParaRPr kumimoji="0" lang="en-US" altLang="ko-KR" sz="1700" b="1" spc="-150" dirty="0">
              <a:solidFill>
                <a:srgbClr val="404040"/>
              </a:solidFill>
              <a:latin typeface="+mj-ea"/>
              <a:ea typeface="+mj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latin typeface="+mj-ea"/>
                <a:ea typeface="+mj-ea"/>
              </a:rPr>
              <a:t>언제</a:t>
            </a:r>
            <a:r>
              <a:rPr kumimoji="0" lang="en-US" altLang="ko-KR" sz="1700" b="1" spc="-150" dirty="0">
                <a:solidFill>
                  <a:srgbClr val="404040"/>
                </a:solidFill>
                <a:latin typeface="+mj-ea"/>
                <a:ea typeface="+mj-ea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latin typeface="+mj-ea"/>
                <a:ea typeface="+mj-ea"/>
              </a:rPr>
              <a:t>어디서</a:t>
            </a:r>
            <a:r>
              <a:rPr kumimoji="0" lang="en-US" altLang="ko-KR" sz="1700" b="1" spc="-150" dirty="0">
                <a:solidFill>
                  <a:srgbClr val="404040"/>
                </a:solidFill>
                <a:latin typeface="+mj-ea"/>
                <a:ea typeface="+mj-ea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latin typeface="+mj-ea"/>
                <a:ea typeface="+mj-ea"/>
              </a:rPr>
              <a:t>어떤 이유로 사고가 발생했는지  그리고 피해 인원 및 규모는</a:t>
            </a:r>
            <a:r>
              <a:rPr kumimoji="0" lang="en-US" altLang="ko-KR" sz="1700" b="1" spc="-150" dirty="0">
                <a:solidFill>
                  <a:srgbClr val="404040"/>
                </a:solidFill>
                <a:latin typeface="+mj-ea"/>
                <a:ea typeface="+mj-ea"/>
              </a:rPr>
              <a:t>         </a:t>
            </a:r>
            <a:r>
              <a:rPr kumimoji="0" lang="ko-KR" altLang="en-US" sz="1700" b="1" spc="-150" dirty="0">
                <a:solidFill>
                  <a:srgbClr val="404040"/>
                </a:solidFill>
                <a:latin typeface="+mj-ea"/>
                <a:ea typeface="+mj-ea"/>
              </a:rPr>
              <a:t>어느 정도인지 파악 가능한 모든 정보를 자세히 설명 </a:t>
            </a:r>
            <a:endParaRPr kumimoji="0" lang="en-US" altLang="ko-KR" sz="1700" b="1" spc="-150" dirty="0">
              <a:solidFill>
                <a:srgbClr val="404040"/>
              </a:solidFill>
              <a:latin typeface="+mj-ea"/>
              <a:ea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AC9C481-F9F9-1D4E-7584-504BB31E20CA}"/>
              </a:ext>
            </a:extLst>
          </p:cNvPr>
          <p:cNvSpPr txBox="1"/>
          <p:nvPr/>
        </p:nvSpPr>
        <p:spPr>
          <a:xfrm>
            <a:off x="759346" y="861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–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화학적인자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650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</TotalTime>
  <Words>441</Words>
  <Application>Microsoft Office PowerPoint</Application>
  <PresentationFormat>화면 슬라이드 쇼(4:3)</PresentationFormat>
  <Paragraphs>55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fieldguide</dc:creator>
  <cp:keywords/>
  <dc:description/>
  <cp:lastModifiedBy>user</cp:lastModifiedBy>
  <cp:revision>108</cp:revision>
  <dcterms:created xsi:type="dcterms:W3CDTF">2022-11-13T15:13:23Z</dcterms:created>
  <dcterms:modified xsi:type="dcterms:W3CDTF">2022-12-29T01:57:19Z</dcterms:modified>
  <cp:category/>
</cp:coreProperties>
</file>